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s/_rels/slide5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15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4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2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0749127-4405-4DAC-9DE8-B3C5FEF6EFC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5602C7E0-77D9-4E0E-A70D-42E52B31EE6E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228600" y="1767960"/>
            <a:ext cx="8686800" cy="1737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BİRLEŞİK KİPLİ FİİLLER</a:t>
            </a:r>
            <a:endParaRPr b="0" lang="en-US" sz="5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BELİRLİ GEÇMİŞ ZAMAN KİPİNİN HİKAYESİ , B</a:t>
            </a:r>
            <a:r>
              <a:rPr b="0" lang="en-US" sz="4000" strike="noStrike" u="none" baseline="30000">
                <a:solidFill>
                  <a:srgbClr val="e3ebf1"/>
                </a:solidFill>
                <a:effectLst/>
                <a:uFillTx/>
                <a:latin typeface="Arial"/>
              </a:rPr>
              <a:t>li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76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İkinci kip ekinin kısaltması: 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</a:t>
            </a:r>
            <a:r>
              <a:rPr b="0" lang="en-US" sz="35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li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GZH</a:t>
            </a: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500"/>
            </a:b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3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500"/>
            </a:br>
            <a:br>
              <a:rPr sz="3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Evimizi ertesi gün sattıydık.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(&lt;sattı idik)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Yorgunluktan bayıldıydınız.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(&lt;bayıldı idiniz)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Birbirine sarıldıydılar.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(&lt;sarıldı idiler)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ŞİMDİKİ ZAMAN KİPİNİN HİKAYESİ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, ŞZH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Şimdiki zamanda yapılan bir iş, hareket, oluş veya kılış, konuşmacı açısından belli olan bir geçmiş zamanda ifade edilir.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Daha doğrusu, “şimdiki” zamanı geçmişte ifade etmeye çalışır.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Olumlu şeklinin yapılışı: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/-yor/] + [EK-FİİL + /-Dİ/ + şe]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düştüğünde, yapısı şöyledir: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/-yor/ + /-Dİ/ + şe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3Ç şekillerinde, şahıs eki hikaye kip ekinden sonra değil de önce gelir: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geliyorlardı.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ŞİMDİKİ ZAMAN KİPİNİN HİKAYESİ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, ŞZH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76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İkinci kip ekinin kısaltması: 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ŞZH</a:t>
            </a: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500"/>
            </a:b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3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Gazetemi her sabah okuyordum.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(&lt;okuyor idim)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Derste pek dikkatlice dinlemiyordun.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(&lt;dinlemiyor idin)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Hiç durmadan gülüyorlardı.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(&lt;gülüyorlar idi)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ç) GENİŞ ZAMAN KİPİNİN HİKAYESİ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, G</a:t>
            </a:r>
            <a:r>
              <a:rPr b="0" lang="en-US" sz="4000" strike="noStrike" u="none" baseline="30000">
                <a:solidFill>
                  <a:srgbClr val="e3ebf1"/>
                </a:solidFill>
                <a:effectLst/>
                <a:uFillTx/>
                <a:latin typeface="Arial"/>
              </a:rPr>
              <a:t>ş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Geniş zamanda yapılan bir iş, hareket, oluş veya kılış, konuşmacı açısından belli olan bir geçmiş zamanda ifade edilir.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Olumlu şeklinin yapılışı: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/-r/] + [EK-FİİL + /-Dİ/ + şe]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düştüğünde, yapısı şöyledir: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/-r/ + /-Dİ/ + şe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3Ç şekillerinde, şahıs eki hikaye kip ekinden sonra değil de önce gelir: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bakarlardı.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ç) GENİŞ ZAMAN KİPİNİN HİKAYESİ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, G</a:t>
            </a:r>
            <a:r>
              <a:rPr b="0" lang="en-US" sz="4000" strike="noStrike" u="none" baseline="30000">
                <a:solidFill>
                  <a:srgbClr val="e3ebf1"/>
                </a:solidFill>
                <a:effectLst/>
                <a:uFillTx/>
                <a:latin typeface="Arial"/>
              </a:rPr>
              <a:t>ş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76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İkinci kip ekinin kısaltması: 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</a:t>
            </a:r>
            <a:r>
              <a:rPr b="0" lang="en-US" sz="35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ş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ZH</a:t>
            </a: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500"/>
            </a:b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3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5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Sabahın erken bir saatinde gelirdim.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(&lt;gelir idim)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Bana hep gülümserdin.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(&lt;gülümser idin)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Akşam geç yatardı.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(&lt;yatar idi)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Güneşin batışını beraber izlerdik.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(&lt;izler idik)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diziyi siz de takip ederdiniz.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(&lt;eder idiniz)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Geçlere kadar oynarlardı.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(&lt;oynarlar idi)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d) GELECEK ZAMAN KİPİNİN HİKAYESİ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, G</a:t>
            </a:r>
            <a:r>
              <a:rPr b="0" lang="en-US" sz="4000" strike="noStrike" u="none" baseline="30000">
                <a:solidFill>
                  <a:srgbClr val="e3ebf1"/>
                </a:solidFill>
                <a:effectLst/>
                <a:uFillTx/>
                <a:latin typeface="Arial"/>
              </a:rPr>
              <a:t>k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Gelecek zamanda yapılacak olan bir iş, hareket, oluş veya kılış, konuşmacı açısından belli olan bir geçmiş zamanda ifade edilir.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Olumlu şeklinin yapılışı: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/-AcAk/] + [EK-FİİL + /-Dİ/ + şe]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düştüğünde, yapısı şöyledir: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/-AcAk/ + /-Dİ/ + şe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3Ç şekillerinde, şahıs eki hikaye kip ekinden sonra değil de önce gelir: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bineceklerdi.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d) GELECEK ZAMAN KİPİNİN HİKAYESİ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, G</a:t>
            </a:r>
            <a:r>
              <a:rPr b="0" lang="en-US" sz="4000" strike="noStrike" u="none" baseline="30000">
                <a:solidFill>
                  <a:srgbClr val="e3ebf1"/>
                </a:solidFill>
                <a:effectLst/>
                <a:uFillTx/>
                <a:latin typeface="Arial"/>
              </a:rPr>
              <a:t>k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76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İkinci kip ekinin kısaltması: 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</a:t>
            </a:r>
            <a:r>
              <a:rPr b="0" lang="en-US" sz="35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k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ZH</a:t>
            </a: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500"/>
            </a:b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3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Hani sen evlenecektin?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(&lt;evlenecek idin)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Çocuklarımız olunca, onları Harvard’a gönderecektik.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(&lt;gönderecek idik)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Kardan adam yapacaktınız.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(&lt;yapacak idiniz)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e) İSTEK KİPİNİN HİKAYESİ, İH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İstek biçiminde yapılması gereken bir iş, hareket, oluş veya kılış, konuşmacı açısından belli olan bir geçmiş zamanda ifade edilir.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Olumlu şeklinin yapılışı: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/-A/] + [EK-FİİL + /-Dİ/ + şe]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düştüğünde, yapısı şöyledir: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/-A/ + /-Dİ/ + şe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76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İkinci kip ekinin kısaltması: 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İH</a:t>
            </a: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e) İSTEK KİPİNİN HİKAYESİ, İH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500"/>
            </a:br>
            <a:r>
              <a:rPr b="0" lang="fi-FI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Kahve falan sataydım.</a:t>
            </a:r>
            <a:r>
              <a:rPr b="0" lang="fi-FI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(&lt;sata idim)</a:t>
            </a:r>
            <a:br>
              <a:rPr sz="3200"/>
            </a:br>
            <a:r>
              <a:rPr b="0" lang="fi-FI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Bari sen geleydin.</a:t>
            </a:r>
            <a:r>
              <a:rPr b="0" lang="fi-FI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(&lt;gele idin)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Oğluna bir öğüt vereydi.</a:t>
            </a:r>
            <a:r>
              <a:rPr b="0" lang="fi-FI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vere idi)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Ülkemizde kalaydık.</a:t>
            </a:r>
            <a:r>
              <a:rPr b="0" lang="fi-FI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kala idik)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Birer dondurma alaydınız.</a:t>
            </a:r>
            <a:r>
              <a:rPr b="0" lang="fi-FI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ala idiniz)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Daha uzun yaşayaydılar ve bunu göreydiler.</a:t>
            </a:r>
            <a:r>
              <a:rPr b="0" lang="fi-FI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(&lt;göre idiler)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f) GEREKLİLİK KİPİNİN HİKAYESİ, GH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Gereklilik biçiminde yapılması gereken bir iş, hareket, oluş veya kılış, konuşmacı açısından belli olan bir geçmiş zamanda ifade edilir.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Olumlu şeklinin yapılışı: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/-mAlİ/] + [EK-FİİL + /-Dİ/ + şe]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düştüğünde, yapısı şöyledir: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/-mAlİ/ + /-Dİ/ + şe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76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İkinci kip ekinin kısaltması: 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GH</a:t>
            </a: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BİRLEŞİK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fiilin gösterdiği iş, hareket, oluş ve kılış, konuşmacıya göre temel zaman ve dilek kavramı dışında, ek olarak yine zaman ve dilek ekseninde kayabilir.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Basit kipli fiillerde kip eki seçilirken,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“konuşma anı”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temel olarak, daha doğrusu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“mutlak zaman”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olarak alınıyordu.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kiplerde “konuşma anı” mutlak ifade ölçütüydü.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Ancak, ifade ölçütü tekrar zaman ekseninde geçmişe kayabilir veya ifade biçiminde değişme olabilir.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Demek ki, Türkçede birden fazla kipli fiiller de vardır.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f) GEREKLİLİK KİPİNİN HİKAYESİ, GH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5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Kitabımı dün bitirmeliydim.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(&lt;bitirmeli idim)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Beni yanaktan öpmeliydin.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(&lt;öpmeli idin)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yanlışı yapmamalıydı.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(&lt;yapmamalı idi)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Kek falan yapmalıydık.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(&lt;yapmalı idik)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Yazdıklardıklarımı daha iyi okumalıydınız.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(&lt;okumalı idiniz)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Kardeşimi de görmeliydiler.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(&lt;görmeli idiler)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g) DİLEK-ŞART KİPİNİN HİKAYESİ, DŞH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Dilek-şart biçiminde yapılması gereken bir iş, hareket, oluş veya kılış, konuşmacı açısından belli olan bir geçmiş zamanda ifade edilir.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Olumlu şeklinin yapılışı: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/-sA/] + [EK-FİİL + /-Dİ/ + şe]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düştüğünde, yapısı şöyledir: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/-sA/ + /-Dİ/ + şe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76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İkinci kip ekinin kısaltması: </a:t>
            </a:r>
            <a:r>
              <a:rPr b="0" lang="en-US" sz="3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DŞH</a:t>
            </a:r>
            <a:r>
              <a:rPr b="0" lang="en-US" sz="3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876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g) DİLEK-ŞART KİPİNİN HİKAYESİ, DŞH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Seni daha önce görseydim, mutlaka söylerdim.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(&lt;görse idim)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Beni de onların arasına katsaydın.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(&lt;katsa idin)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Daha uygun bir ad bulsaydı.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(&lt;bulsa idi)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Pasaportu dün alsaydık, bugün yoldaydık.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(&lt;alsa idik)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Çocuklar içeride panik içindeyken, siz de kapıyı kırsaydınız.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(&lt;kırsa idiniz)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Kapıya adını yazsaydılar.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(&lt;yazsa idiler)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ÖRNEK ÇÖZÜMLEME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görmüştüm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 gör-müş[#i-]di-m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!{F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-B</a:t>
            </a:r>
            <a:r>
              <a:rPr b="0" lang="en-US" sz="3200" strike="noStrike" u="none" baseline="30000">
                <a:solidFill>
                  <a:srgbClr val="ffffff"/>
                </a:solidFill>
                <a:effectLst/>
                <a:uFillTx/>
                <a:latin typeface="Arial"/>
              </a:rPr>
              <a:t>siz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GZ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[#F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-]B</a:t>
            </a:r>
            <a:r>
              <a:rPr b="0" lang="en-US" sz="3200" strike="noStrike" u="none" baseline="30000">
                <a:solidFill>
                  <a:srgbClr val="ffffff"/>
                </a:solidFill>
                <a:effectLst/>
                <a:uFillTx/>
                <a:latin typeface="Arial"/>
              </a:rPr>
              <a:t>siz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GZH-1T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şe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}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verirdiniz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 ver-(i)r[#i-]di-niz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!{F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-(Y)G</a:t>
            </a:r>
            <a:r>
              <a:rPr b="0" lang="en-US" sz="3200" strike="noStrike" u="none" baseline="30000">
                <a:solidFill>
                  <a:srgbClr val="ffffff"/>
                </a:solidFill>
                <a:effectLst/>
                <a:uFillTx/>
                <a:latin typeface="Arial"/>
              </a:rPr>
              <a:t>ş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Z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[#F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-]G</a:t>
            </a:r>
            <a:r>
              <a:rPr b="0" lang="en-US" sz="3200" strike="noStrike" u="none" baseline="30000">
                <a:solidFill>
                  <a:srgbClr val="ffffff"/>
                </a:solidFill>
                <a:effectLst/>
                <a:uFillTx/>
                <a:latin typeface="Arial"/>
              </a:rPr>
              <a:t>ş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ZH-2Ç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şe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}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başlamasaydılar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&lt;baş+la-ma-sa[#i-]di-ler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!{İ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+İF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-O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-DŞ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[#F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-]DŞH-3Ç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şe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}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cümlelerde hikaye birleşik kipli fiilleri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Hem bu sefer gecikmemeliydi kahveler, bak ona göre...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Sektördeki deneyimlerimin başka bir müşterinin işine aratma ihtimalinin olup olmadığını öğrenmeliydim.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Biri gelmeden bitirmeliydim işimi.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(Celil Öker, “Kramponlu Ceset”)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/>
          </p:nvPr>
        </p:nvSpPr>
        <p:spPr>
          <a:xfrm>
            <a:off x="457200" y="2271240"/>
            <a:ext cx="8229600" cy="3854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lnSpc>
                <a:spcPct val="9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br>
              <a:rPr sz="4800"/>
            </a:br>
            <a:br>
              <a:rPr sz="4800"/>
            </a:b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BİRLEŞİK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Birleşik kipli fiiller, aslında,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ek-fiilin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yardımıyla yapılırlar.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Çoğu zaman bu ek-fiil düşer ve ardından gelen ekler doğrudan doğruya önceki kip ekine gelir.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Birleşik kipli fiillerden bahsederken, bu çekim genelde iki kip ekiyle olur, ancak bazen üç kip eki de görülebilir.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I. BİRLEŞİK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Birleşik kipli fiilleri oluşturan ek-fiilden sonra sadece üç kip eki gelebilir.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Bundan hareketle, birleşik kipli fiiller üçe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Hikaye Birleşik Kipli Fiiller (H);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Rivayet Birleşik Kipli Fiiller (R);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Şart Birleşik Kipli Fiiller (Ş).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HİKAYE BİRLEŞİK KİPLİ FİİLLER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 kip eki almış temel bir fiile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ek-fiilinin belirli geçmiş zaman şekli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getirilerek yapılır.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çoğu zaman düşer ve ardından gelen tüm diğer ekler, doğrudan doğruya önceki fiile gelir.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sırada, birinci fiil ünlüyle biten bir kip eki almışsa, bu kip eki ve düşen ek-fiilden sonra gelen /-Dİ/ eki arasına, hiç gerek olmadan, bir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“y” ünsüzü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girer.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HİKAYE BİRLEŞİK KİPLİ FİİLLER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Hikaye birleşik kipli fiillerde, ikinci kip birinci kipteki zamanı veya biçimi geçmişte belirli bir zamana kaydırır.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Yapılışları şöyledir: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ke] + [EK-FİİL + /-Dİ/ + şe]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düşerse, yapılışları şöyledir: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ke + /-Dİ/ + şe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Analizde, önceki kip söylenir, ardından da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“hikaye” (“hikayesi”)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kelimesi veya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“H”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kısaltması eklenir.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Emir kipi dışında, tüm diğer kiplerden hikaye yapılabilir.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BELİRSİZ GEÇMİŞ ZAMAN KİPİNİN HİKAYESİ, B</a:t>
            </a:r>
            <a:r>
              <a:rPr b="0" lang="en-US" sz="4000" strike="noStrike" u="none" baseline="30000">
                <a:solidFill>
                  <a:srgbClr val="e3ebf1"/>
                </a:solidFill>
                <a:effectLst/>
                <a:uFillTx/>
                <a:latin typeface="Arial"/>
              </a:rPr>
              <a:t>siz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Belirsiz bir geçmiş zamanda yapılan bir iş, hareket, oluş veya kılış, konuşmacı açısından belli olan bir geçmiş zamanda ifade edilir.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Olumlu şeklinin yapılışı: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/-mİş/] + [EK-FİİL + /-Dİ/ + şe]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düştüğünde, yapısı şöyledir: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/-mİş/ + /-Dİ/ + şe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3Ç şekillerinde, şahıs eki hikaye kip ekinden sonra değil de önce gelir: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almışlardı.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BELİRSİZ GEÇMİŞ ZAMAN KİPİNİN HİKAYESİ, B</a:t>
            </a:r>
            <a:r>
              <a:rPr b="0" lang="en-US" sz="4000" strike="noStrike" u="none" baseline="30000">
                <a:solidFill>
                  <a:srgbClr val="e3ebf1"/>
                </a:solidFill>
                <a:effectLst/>
                <a:uFillTx/>
                <a:latin typeface="Arial"/>
              </a:rPr>
              <a:t>siz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74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İkinci kip ekinin kısaltması: </a:t>
            </a:r>
            <a:r>
              <a:rPr b="0" lang="en-US" sz="3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</a:t>
            </a:r>
            <a:r>
              <a:rPr b="0" lang="en-US" sz="31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siz</a:t>
            </a:r>
            <a:r>
              <a:rPr b="0" lang="en-US" sz="3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GZH</a:t>
            </a: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100"/>
            </a:b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3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74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100"/>
            </a:br>
            <a:br>
              <a:rPr sz="3100"/>
            </a:b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Yeni bir araba almıştık. </a:t>
            </a: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(&lt;almış idik)</a:t>
            </a:r>
            <a:br>
              <a:rPr sz="3100"/>
            </a:br>
            <a:br>
              <a:rPr sz="3100"/>
            </a:b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Büyük bir miktar para vermiştiniz.</a:t>
            </a: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(&lt;vermiş idiniz)</a:t>
            </a:r>
            <a:br>
              <a:rPr sz="3100"/>
            </a:br>
            <a:br>
              <a:rPr sz="3100"/>
            </a:b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gelince, onlar kalkmışlardı.</a:t>
            </a: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(&lt;kalkmışlar idi)</a:t>
            </a:r>
            <a:endParaRPr b="0" lang="en-US" sz="3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30456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BELİRLİ GEÇMİŞ ZAMAN KİPİNİN HİKAYESİ , B</a:t>
            </a:r>
            <a:r>
              <a:rPr b="0" lang="en-US" sz="4000" strike="noStrike" u="none" baseline="30000">
                <a:solidFill>
                  <a:srgbClr val="e3ebf1"/>
                </a:solidFill>
                <a:effectLst/>
                <a:uFillTx/>
                <a:latin typeface="Arial"/>
              </a:rPr>
              <a:t>li</a:t>
            </a: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GZH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Belirli bir geçmiş zamanda yapılan bir iş, hareket, oluş veya kılış, konuşmacı açısından belli olan bir başka geçmiş zamanda ifade edilir.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Olumlu şeklinin yapılışı: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/-Dİ/] + [EK-FİİL + /-Dİ/ + şe]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düştüğünde, yapısı şöyledir: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+ /-Dİ/ + /-Dİ/ + şe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2018-11-06T00:11:18Z</dcterms:created>
  <dc:creator/>
  <dc:description/>
  <dc:language>en-US</dc:language>
  <cp:lastModifiedBy>oktay</cp:lastModifiedBy>
  <dcterms:modified xsi:type="dcterms:W3CDTF">2018-11-06T00:11:31Z</dcterms:modified>
  <cp:revision>2</cp:revision>
  <dc:subject/>
  <dc:title>BİRLEŞİK KİPLİ FİİLLER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1033-10.1.0.6757</vt:lpwstr>
  </property>
</Properties>
</file>