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9.xml.rels" ContentType="application/vnd.openxmlformats-package.relationships+xml"/>
  <Override PartName="/ppt/slides/_rels/slide11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782CD51-C837-4CB3-B1F3-2D825B5462B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E36CFDE-D7C3-4F78-A9C0-6BD0D9776BD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1143000" indent="-22860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1600200" indent="-22860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684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6244920"/>
            <a:ext cx="289584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923A2320-4406-48F4-83C0-A4471D3825DB}" type="slidenum"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0" y="2130480"/>
            <a:ext cx="9144000" cy="2517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6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KATMERLİ BİRLEŞİK KİPLİ FİİLLER</a:t>
            </a:r>
            <a:endParaRPr b="0" lang="en-US" sz="6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8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KATMERLİ BİRLEŞİK KİPLİ FİİLLER</a:t>
            </a:r>
            <a:endParaRPr b="0" lang="en-US" sz="38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Katmerli birleşik kiplerde de 3Ç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şe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istisna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durum oluşturur ve sonda kullanılacak yerde, KE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1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’den hemen sonra gelir:</a:t>
            </a:r>
            <a:br>
              <a:rPr sz="3200"/>
            </a:br>
            <a:r>
              <a:rPr b="0" lang="es-E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uyu-(y)acak-lar i-miş i-se,</a:t>
            </a:r>
            <a:br>
              <a:rPr sz="3200"/>
            </a:br>
            <a:r>
              <a:rPr b="0" lang="es-E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uyu-(y)acak-lar i-miş-se,</a:t>
            </a:r>
            <a:br>
              <a:rPr sz="3200"/>
            </a:br>
            <a:r>
              <a:rPr b="0" lang="es-E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uyu-(y)acak-lar-mış-sa.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Katmerli birleşik kipli fiiller çok seyrek kullanılır. 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Çoğu zaman bunlardan kaçınılarak, basit veya birleşik kipli fiiller kullanılır.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ÖRNEK ÇÖZÜMLEME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90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görürdüysem</a:t>
            </a:r>
            <a:endParaRPr b="0" lang="en-US" sz="3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90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90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&lt; gör-(ü)r[#i-]di[#i-]se-m</a:t>
            </a:r>
            <a:endParaRPr b="0" lang="en-US" sz="3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90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90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!{F</a:t>
            </a:r>
            <a:r>
              <a:rPr b="0" lang="en-US" sz="3600" strike="noStrike" u="none" baseline="-25000">
                <a:solidFill>
                  <a:srgbClr val="00ffff"/>
                </a:solidFill>
                <a:effectLst/>
                <a:uFillTx/>
                <a:latin typeface="Arial"/>
              </a:rPr>
              <a:t>k</a:t>
            </a:r>
            <a:r>
              <a:rPr b="0" lang="en-US" sz="36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-(Y)G</a:t>
            </a:r>
            <a:r>
              <a:rPr b="0" lang="en-US" sz="3600" strike="noStrike" u="none" baseline="30000">
                <a:solidFill>
                  <a:srgbClr val="00ffff"/>
                </a:solidFill>
                <a:effectLst/>
                <a:uFillTx/>
                <a:latin typeface="Arial"/>
              </a:rPr>
              <a:t>ş</a:t>
            </a:r>
            <a:r>
              <a:rPr b="0" lang="en-US" sz="36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Z</a:t>
            </a:r>
            <a:r>
              <a:rPr b="0" lang="en-US" sz="3600" strike="noStrike" u="none" baseline="-25000">
                <a:solidFill>
                  <a:srgbClr val="00ffff"/>
                </a:solidFill>
                <a:effectLst/>
                <a:uFillTx/>
                <a:latin typeface="Arial"/>
              </a:rPr>
              <a:t>ke</a:t>
            </a:r>
            <a:r>
              <a:rPr b="0" lang="en-US" sz="36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[#F</a:t>
            </a:r>
            <a:r>
              <a:rPr b="0" lang="en-US" sz="3600" strike="noStrike" u="none" baseline="-25000">
                <a:solidFill>
                  <a:srgbClr val="00ffff"/>
                </a:solidFill>
                <a:effectLst/>
                <a:uFillTx/>
                <a:latin typeface="Arial"/>
              </a:rPr>
              <a:t>k</a:t>
            </a:r>
            <a:r>
              <a:rPr b="0" lang="en-US" sz="36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-]G</a:t>
            </a:r>
            <a:r>
              <a:rPr b="0" lang="en-US" sz="3600" strike="noStrike" u="none" baseline="30000">
                <a:solidFill>
                  <a:srgbClr val="00ffff"/>
                </a:solidFill>
                <a:effectLst/>
                <a:uFillTx/>
                <a:latin typeface="Arial"/>
              </a:rPr>
              <a:t>ş</a:t>
            </a:r>
            <a:r>
              <a:rPr b="0" lang="en-US" sz="36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ZH[#F</a:t>
            </a:r>
            <a:r>
              <a:rPr b="0" lang="en-US" sz="3600" strike="noStrike" u="none" baseline="-25000">
                <a:solidFill>
                  <a:srgbClr val="00ffff"/>
                </a:solidFill>
                <a:effectLst/>
                <a:uFillTx/>
                <a:latin typeface="Arial"/>
              </a:rPr>
              <a:t>k</a:t>
            </a:r>
            <a:r>
              <a:rPr b="0" lang="en-US" sz="36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-]G</a:t>
            </a:r>
            <a:r>
              <a:rPr b="0" lang="en-US" sz="3600" strike="noStrike" u="none" baseline="30000">
                <a:solidFill>
                  <a:srgbClr val="00ffff"/>
                </a:solidFill>
                <a:effectLst/>
                <a:uFillTx/>
                <a:latin typeface="Arial"/>
              </a:rPr>
              <a:t>ş</a:t>
            </a:r>
            <a:r>
              <a:rPr b="0" lang="en-US" sz="36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ZHŞ-1T</a:t>
            </a:r>
            <a:r>
              <a:rPr b="0" lang="en-US" sz="3600" strike="noStrike" u="none" baseline="-25000">
                <a:solidFill>
                  <a:srgbClr val="00ffff"/>
                </a:solidFill>
                <a:effectLst/>
                <a:uFillTx/>
                <a:latin typeface="Arial"/>
              </a:rPr>
              <a:t>şe</a:t>
            </a:r>
            <a:r>
              <a:rPr b="0" lang="en-US" sz="36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}</a:t>
            </a:r>
            <a:endParaRPr b="0" lang="en-US" sz="3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Aşağıdaki cümlelerde katmerli birleşik kipli fiilleri bulun ve çözün: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609480" indent="-609480">
              <a:spcBef>
                <a:spcPts val="799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Böyle müziğimi açıyorum, güzel güzel yazıyorum, ilham gelmiş imişse.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Eğer marka sahibi lisans verseydi ne bedel alacaktıysa  onu isteyebilir.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Görev üstlenemiyormuşsan, neden orduya geldin?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Hele koşuyor idiyse frenler, zıpkın gibi çeker bayrağı.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Bunu yaptırtmadı imişse, çok kızarım.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/>
          </p:nvPr>
        </p:nvSpPr>
        <p:spPr>
          <a:xfrm>
            <a:off x="0" y="1600200"/>
            <a:ext cx="91440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 algn="ctr">
              <a:spcBef>
                <a:spcPts val="134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5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BUGÜNLÜK BU KADAR.</a:t>
            </a:r>
            <a:endParaRPr b="0" lang="en-US" sz="5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spcBef>
                <a:spcPts val="134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5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lnSpc>
                <a:spcPct val="100000"/>
              </a:lnSpc>
              <a:spcBef>
                <a:spcPts val="134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5400" strike="noStrike" u="none">
                <a:solidFill>
                  <a:srgbClr val="ffff00"/>
                </a:solidFill>
                <a:effectLst/>
                <a:uFillTx/>
                <a:latin typeface="Wingdings"/>
                <a:ea typeface="Wingdings"/>
              </a:rPr>
              <a:t></a:t>
            </a:r>
            <a:endParaRPr b="0" lang="en-US" sz="5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8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KATMERLİ BİRLEŞİK KİPLİ FİİLLER</a:t>
            </a:r>
            <a:endParaRPr b="0" lang="en-US" sz="38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fontScale="92500" lnSpcReduction="9999"/>
          </a:bodyPr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Katmerli birleşik kipli fiiller,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üç kip eki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almış fiillerdir.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Üçüncü fiil yine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ek-fiil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dir ve ardından sadece 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/-sA/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şart eki gelir.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Yapıları şöyle:</a:t>
            </a:r>
            <a:br>
              <a:rPr sz="2800"/>
            </a:b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[ESAS FİİL+KE</a:t>
            </a:r>
            <a:r>
              <a:rPr b="1" lang="en-US" sz="25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1</a:t>
            </a: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] + [EK-FİİL</a:t>
            </a:r>
            <a:r>
              <a:rPr b="1" lang="en-US" sz="25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1</a:t>
            </a: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+KE</a:t>
            </a:r>
            <a:r>
              <a:rPr b="1" lang="en-US" sz="25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2</a:t>
            </a: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] + [EK-FİİL</a:t>
            </a:r>
            <a:r>
              <a:rPr b="1" lang="en-US" sz="25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2</a:t>
            </a: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+KE</a:t>
            </a:r>
            <a:r>
              <a:rPr b="1" lang="en-US" sz="25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3</a:t>
            </a: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+ŞE]</a:t>
            </a:r>
            <a:br>
              <a:rPr sz="25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Burada: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KE</a:t>
            </a:r>
            <a:r>
              <a:rPr b="0" lang="en-US" sz="28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2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= /-mİş/ ve /-Dİ/ 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(/-sA/ eki gelmez!)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KE</a:t>
            </a:r>
            <a:r>
              <a:rPr b="0" lang="en-US" sz="28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3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= /-sA/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fiillerin kullanım alanı çok dardır.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Kullanımda genelde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ek-fiil</a:t>
            </a:r>
            <a:r>
              <a:rPr b="0" lang="en-US" sz="28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2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 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düşer. Her iki ek-fiilin düşmesi daha seyrektir.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8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KATMERLİ BİRLEŞİK KİPLİ FİİLLER</a:t>
            </a:r>
            <a:endParaRPr b="0" lang="en-US" sz="38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katmerli birleşik kipli fiiller şunlardır: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Hikaye birleşik kipinin şartı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Rivayet birleşik kipinin şartı.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Üçüncü kip ekinin kısaltması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“Ş” (… şartı)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’dır.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Devamda, bunlar teker teker ele alınacaktır: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Hikaye birleşik kipinin şartı: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a) Belirsiz geçmiş zaman hikayesinin şartı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Yapılışı: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[ESAS FİİL+/-mİş/] + [EK-FİİL</a:t>
            </a:r>
            <a:r>
              <a:rPr b="1" lang="en-US" sz="25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1</a:t>
            </a: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+/-Dİ/] + [EK-FİİL</a:t>
            </a:r>
            <a:r>
              <a:rPr b="1" lang="en-US" sz="25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2</a:t>
            </a: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+/-sA/+ŞE]</a:t>
            </a:r>
            <a:br>
              <a:rPr sz="26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Hırsızları 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görmüş idiysem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gözüm çıksın.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8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KATMERLİ BİRLEŞİK KİPLİ FİİLLER</a:t>
            </a:r>
            <a:endParaRPr b="0" lang="en-US" sz="38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lnSpcReduction="9999"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b) Belirli geçmiş zaman hikayesinin şartı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Yapılışı: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[ESAS FİİL+/-Dİ/] + [EK-FİİL</a:t>
            </a:r>
            <a:r>
              <a:rPr b="1" lang="en-US" sz="25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1</a:t>
            </a: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+/-Dİ/] + [EK-FİİL</a:t>
            </a:r>
            <a:r>
              <a:rPr b="1" lang="en-US" sz="25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2</a:t>
            </a: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+/-sA/+ŞE]</a:t>
            </a:r>
            <a:br>
              <a:rPr sz="25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Çiçekleri 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çaldı idiysen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gününü görürsün.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c) Şimdiki zaman hikayesinin şartı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Yapılışı: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[ESAS FİİL+/-yor/] + [EK-FİİL</a:t>
            </a:r>
            <a:r>
              <a:rPr b="1" lang="en-US" sz="25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1</a:t>
            </a: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+/-Dİ/] + [EK-FİİL</a:t>
            </a:r>
            <a:r>
              <a:rPr b="1" lang="en-US" sz="25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2</a:t>
            </a: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+/-sA/+ŞE]</a:t>
            </a:r>
            <a:br>
              <a:rPr sz="25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 gün 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saçmalıyor idiyse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benle arkadaşlığı bitmiştir.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8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KATMERLİ BİRLEŞİK KİPLİ FİİLLER</a:t>
            </a:r>
            <a:endParaRPr b="0" lang="en-US" sz="38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ç) Geniş zaman hikayesinin şartı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Yapılışı: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[ESAS FİİL+/-r/] + [EK-FİİL</a:t>
            </a:r>
            <a:r>
              <a:rPr b="1" lang="en-US" sz="25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1</a:t>
            </a: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+/-Dİ/] + [EK-FİİL</a:t>
            </a:r>
            <a:r>
              <a:rPr b="1" lang="en-US" sz="25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2</a:t>
            </a: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+/-sA/+ŞE]</a:t>
            </a:r>
            <a:br>
              <a:rPr sz="36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Duymaz gibi yapılıp da 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duyar idiyse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beni çok üzecek.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d) Gelecek zaman hikayesinin şartı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Yapılışı: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[ESAS FİİL+/-AcAk/] + [EK-FİİL</a:t>
            </a:r>
            <a:r>
              <a:rPr b="1" lang="en-US" sz="25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1</a:t>
            </a: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+/-Dİ/] + [EK-FİİL</a:t>
            </a:r>
            <a:r>
              <a:rPr b="1" lang="en-US" sz="25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2</a:t>
            </a: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+/-sA/+ŞE]</a:t>
            </a:r>
            <a:br>
              <a:rPr sz="36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Karına el 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kaldıracak idiysen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senin haysiyetin kalmamış demek.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8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KATMERLİ BİRLEŞİK KİPLİ FİİLLER</a:t>
            </a:r>
            <a:endParaRPr b="0" lang="en-US" sz="38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e) Gereklilik kipinin hikayesinin şartı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Yapılışı: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[ESAS FİİL+/-mAlİ/] + [EK-FİİL</a:t>
            </a:r>
            <a:r>
              <a:rPr b="1" lang="en-US" sz="25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1</a:t>
            </a: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+/-Dİ/] + [EK-FİİL</a:t>
            </a:r>
            <a:r>
              <a:rPr b="1" lang="en-US" sz="25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2</a:t>
            </a: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+/-sA/+ŞE]</a:t>
            </a:r>
            <a:br>
              <a:rPr sz="36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Bayramda şeker 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almalı idiyseniz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misafirler önündeki rezaletten kim sorumlu olacak?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Rivayet birleşik kipinin şartı: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a) Belirsiz geçmiş zaman rivayetinin şartı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Yapılışı: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[ESAS FİİL+/-mİş/] + [EK-FİİL</a:t>
            </a:r>
            <a:r>
              <a:rPr b="1" lang="en-US" sz="25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1</a:t>
            </a: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+/-mİş/] + [EK-FİİL</a:t>
            </a:r>
            <a:r>
              <a:rPr b="1" lang="en-US" sz="25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2</a:t>
            </a: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+/-sA/+ŞE]</a:t>
            </a:r>
            <a:br>
              <a:rPr sz="25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Savaşta işkence yapanları 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görmüşmüşse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Askeri Mahkeme önünde söylemesi gerekir.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8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KATMERLİ BİRLEŞİK KİPLİ FİİLLER</a:t>
            </a:r>
            <a:endParaRPr b="0" lang="en-US" sz="38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b) Şimdiki zaman rivayetinin şartı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Yapılışı: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[ESAS FİİL+/-yor/] + [EK-FİİL</a:t>
            </a:r>
            <a:r>
              <a:rPr b="1" lang="en-US" sz="25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1</a:t>
            </a: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+/-mİş/] + [EK-FİİL</a:t>
            </a:r>
            <a:r>
              <a:rPr b="1" lang="en-US" sz="25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2</a:t>
            </a: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+/-sA/+ŞE]</a:t>
            </a:r>
            <a:br>
              <a:rPr sz="25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Seni bir zamanlar 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seviyor imişsem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bilmediğimdendi.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c) Geniş zaman rivayetinin şartı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Yapılışı: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[ESAS FİİL+/-r/] + [EK-FİİL</a:t>
            </a:r>
            <a:r>
              <a:rPr b="1" lang="en-US" sz="25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1</a:t>
            </a: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+/-mİş/] + [EK-FİİL</a:t>
            </a:r>
            <a:r>
              <a:rPr b="1" lang="en-US" sz="25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2</a:t>
            </a: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+/-sA/+ŞE]</a:t>
            </a:r>
            <a:br>
              <a:rPr sz="25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Her sabah topladığı çırpıları 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yakar imişse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aslında bu, fakirliğin bir şaretidir.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8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KATMERLİ BİRLEŞİK KİPLİ FİİLLER</a:t>
            </a:r>
            <a:endParaRPr b="0" lang="en-US" sz="38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ç) Gelecek zaman rivayetinin şartı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Yapılışı: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3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[ESAS FİİL+/-AcAk/] + [EK-FİİL</a:t>
            </a:r>
            <a:r>
              <a:rPr b="1" lang="en-US" sz="23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1</a:t>
            </a:r>
            <a:r>
              <a:rPr b="1" lang="en-US" sz="23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+/-mİş/] + [EK-FİİL</a:t>
            </a:r>
            <a:r>
              <a:rPr b="1" lang="en-US" sz="23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2</a:t>
            </a:r>
            <a:r>
              <a:rPr b="1" lang="en-US" sz="23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+/-sA/+ŞE]</a:t>
            </a:r>
            <a:br>
              <a:rPr sz="23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Tam o sırada onu 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öldürecek imiş ise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kafasına çocuğu takılmasaymış, zaten öldürecekmiş.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d) Gereklilik kipinin rivayetinin şartı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Yapılışı: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3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[ESAS FİİL+/-mAlİ/] + [EK-FİİL</a:t>
            </a:r>
            <a:r>
              <a:rPr b="1" lang="en-US" sz="23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1</a:t>
            </a:r>
            <a:r>
              <a:rPr b="1" lang="en-US" sz="23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+/-mİş/] + [EK-FİİL</a:t>
            </a:r>
            <a:r>
              <a:rPr b="1" lang="en-US" sz="23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2</a:t>
            </a:r>
            <a:r>
              <a:rPr b="1" lang="en-US" sz="23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+/-sA/+ŞE]</a:t>
            </a:r>
            <a:br>
              <a:rPr sz="23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Ertesi gün 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gelmeli imişse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farkı da görmeliydi.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8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KATMERLİ BİRLEŞİK KİPLİ FİİLLER</a:t>
            </a:r>
            <a:endParaRPr b="0" lang="en-US" sz="38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Katmerli birleşik kipli fiillerin olumsuz şekilleri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basit kipli fiillerde olduğu gibi, </a:t>
            </a: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esas fiilden sonra ve birinci kip ekinden (KE</a:t>
            </a:r>
            <a:r>
              <a:rPr b="0" lang="en-US" sz="2800" strike="noStrike" u="none" baseline="-25000">
                <a:solidFill>
                  <a:srgbClr val="00ffff"/>
                </a:solidFill>
                <a:effectLst/>
                <a:uFillTx/>
                <a:latin typeface="Arial"/>
              </a:rPr>
              <a:t>1</a:t>
            </a: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) önce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olumsuzluk eki getirilerek yapılır: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taran-ma-mış i-miş i-se-n,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taran-ma-mış i-miş-se-n,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taran-ma-mış-mış-sa-n.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Katmerli birleşik kipli fiillerin soru şekilleri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teorik olarak mümkündür, ancak pratikte neredeyse hiç kullanılmazlar. Soru şekilleri, KE</a:t>
            </a:r>
            <a:r>
              <a:rPr b="0" lang="en-US" sz="28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1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’den sonra ve EK-FİİL</a:t>
            </a:r>
            <a:r>
              <a:rPr b="0" lang="en-US" sz="28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1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’den önce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“mİ”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soru edatı getirilerek yapılır: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sat-acak mı i-di i-se-ø?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sat-acak mı i-di-(y)se-ø?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sat-acak mı-(y)dı-(y)sa-ø?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Application>LibreOffice/25.2.3.2$Linux_X86_64 LibreOffice_project/520$Build-2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>oktay</cp:lastModifiedBy>
  <dcterms:modified xsi:type="dcterms:W3CDTF">2016-11-26T22:13:00Z</dcterms:modified>
  <cp:revision>3</cp:revision>
  <dc:subject/>
  <dc:title>KATMERLİ BİRLEŞİK KİPLİ FİİLLER</dc:title>
</cp:coreProperties>
</file>