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E3C73F6-FF0E-447C-A493-391D4F6324A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bl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F4FD07D-B1C6-4C5A-8B52-77012C5A3A9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32E9BAB-41B7-4342-A444-6CE17B1FEFA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668344C-A3CE-4411-A26A-6EE46515C69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635BAD7-76C6-4F5D-8173-593C67E36597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8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EK-FİİL</a:t>
            </a:r>
            <a:endParaRPr b="0" lang="en-US" sz="8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II. Ek-fiilin çekimi diğer fiillerden farklı olarak, sadece dört kipte görülür: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Ek-fiilin belirsiz geçmiş zaman şekli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Çekimi diğer fiillerde olduğu gibidir.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/-mİş/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Ardından da birinci tipte şahıs ekleri gelir.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 çoğu zaman düşer ve ardından gelen ekler isme eklenir: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Türkiye çok güzelmiş. (&lt;güzel i-miş-ø)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Tatildeyken hastaymışsın. (&lt;hasta i-miş-sin)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 zamanlarda para değersizmiş. (&lt;değersiz i-miş-ø)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Ek-fiilin belirsiz geçmiş zaman şekilleri: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6" name=""/>
          <p:cNvGraphicFramePr/>
          <p:nvPr/>
        </p:nvGraphicFramePr>
        <p:xfrm>
          <a:off x="1295280" y="2971800"/>
          <a:ext cx="6095880" cy="2438280"/>
        </p:xfrm>
        <a:graphic>
          <a:graphicData uri="http://schemas.openxmlformats.org/drawingml/2006/table">
            <a:tbl>
              <a:tblPr/>
              <a:tblGrid>
                <a:gridCol w="2031840"/>
                <a:gridCol w="2032200"/>
                <a:gridCol w="2031840"/>
              </a:tblGrid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marL="533520" indent="-533520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i-miş-im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i-miş-iz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i-miş-sin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i-miş-siniz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i-miş-ø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i-miş-ler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Ek-fiilin belirli geçmiş zaman şekli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Çekimi diğer fiillerde olduğu gibidir.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Ardından da ikinci tipte şahıs ekleri gelir.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 çoğu zaman düşer ve ardından gelen ekler isme eklenir: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Üçüncü sınıfta çok çalışkandım. (&lt;çalışkan i-di-m)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Herkesin önünde pek rahattınız. (&lt;rahat i-di-niz)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anda hepimiz birer büyük sıfırdık. (&lt;sıfır i-di-k)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Ek-fiilin belirli geçmiş zaman şekilleri: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1" name=""/>
          <p:cNvGraphicFramePr/>
          <p:nvPr/>
        </p:nvGraphicFramePr>
        <p:xfrm>
          <a:off x="1295280" y="2674800"/>
          <a:ext cx="5562720" cy="2454120"/>
        </p:xfrm>
        <a:graphic>
          <a:graphicData uri="http://schemas.openxmlformats.org/drawingml/2006/table">
            <a:tbl>
              <a:tblPr/>
              <a:tblGrid>
                <a:gridCol w="1854360"/>
                <a:gridCol w="1854000"/>
                <a:gridCol w="1854360"/>
              </a:tblGrid>
              <a:tr h="6134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13440">
                <a:tc>
                  <a:txBody>
                    <a:bodyPr lIns="90000" rIns="90000" tIns="46800" bIns="46800" anchor="t">
                      <a:noAutofit/>
                    </a:bodyPr>
                    <a:p>
                      <a:pPr marL="533520" indent="-533520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i-di-m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i-di-k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1380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i-di-n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i-di-niz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134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i-di-ø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i-di-ler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Ek-fiilin şimdiki ve geniş zaman şekli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Ek-fiilin şimdiki ve geniş zaman şekilleri aynıdır.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Diğer kiplerden farklı olarak, burada ek-fiil, bildirme kipleri ve şahıs ekleri birbirine girmiştir ve özel bir biçim almıştır.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biçimlerden ek-fiili ayırmak mümkün değildir.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- 3T şekline </a:t>
            </a: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“bildirme eki” (Be)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denilir.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Bugün hava sıcaktır. (&lt;sıcak+tır)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Biz sizden büyüğüz. (&lt;büyük+üz)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Onlar iyi insandırlar. (&lt;insan+dırlar)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495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Ek-fiilin şimdiki ve geniş zaman şekilleri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6" name=""/>
          <p:cNvGraphicFramePr/>
          <p:nvPr/>
        </p:nvGraphicFramePr>
        <p:xfrm>
          <a:off x="1066680" y="2827440"/>
          <a:ext cx="6172200" cy="260784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</a:tblGrid>
              <a:tr h="69012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13800">
                <a:tc>
                  <a:txBody>
                    <a:bodyPr lIns="90000" rIns="90000" tIns="46800" bIns="46800" anchor="t">
                      <a:noAutofit/>
                    </a:bodyPr>
                    <a:p>
                      <a:pPr marL="533520" indent="-533520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904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/-sİnİz/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134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/-Dİr/, 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/-DİrlAr/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151920" y="1599840"/>
            <a:ext cx="899172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3Ç şekli olan /-DİrlAr/ yerine bazen konuşmada eklerin yer değiştirdiği de görülebilir:</a:t>
            </a:r>
            <a:br>
              <a:rPr sz="3200"/>
            </a:br>
            <a:r>
              <a:rPr b="0" lang="en-US" sz="3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Onlar iyi insandırlar. (&lt;insan+dırlar)</a:t>
            </a:r>
            <a:br>
              <a:rPr sz="3400"/>
            </a:br>
            <a:r>
              <a:rPr b="0" lang="en-US" sz="3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Onlar iyi insanlardır. (&lt;insan+lar+dır(lar))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Bazen 3. şahıs şekilleri tamamen düşer. Bu durumlarda, isim kendi başına yüklem görevini üstlenir: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Şu bir ütü(dür).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İstanbul çok büyük(tür).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Yan sınıftakiler çok deli(dirler).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Eksiz de olmasına rağmen, anlamın pekiştirilmesi için, mutlaka 3. şahıs şekillerini kullanmak gerekir.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Resmi evraklarda, resmi yazışmalarda, raporlarda vb. bu şeklin kullanılması mecburidir: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Ülkenin en büyük düşmanı fakirliktir.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konuda kurumunuz sorumludur.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Bölgemizin en büyük gelir kaynağı pamuktur.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bildirme eki, morfolojik olarak hiç gerekli olmadan, bazen çekimli fiillerin anlamını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güçlendirmek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için de kullanılır.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Belirli geçmiş zaman kipi hariç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bildirme kiplerinde, şahıs eklerinden sonra kullanılır: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Bahse girerim ki sen bir kere bile boyamamışsındır.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Kim bilir, belki bir dünyalıdan bile daha fazlasını biliyorumdur, dedi.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Seni severimdir.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Verilemez efendim, dedi, çünkü, Fransızca olmuşsa, o zaman anlayacağımdır ki, zayıf neden verdiniz.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Bildirme eki çekilince, anlam bozulmaz, sadece gücü azalır.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Ek-fiilin dilek-şart şekli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Çekimi diğer fiillerde olduğu gibidir.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Ardından da ikinci tipte şahıs ekleri gelir.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Dilek-şart kipi tasarlama kiplerinden olmasına rağmen, ek-fiille kullanıldığında zaman anlamı verir.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durumda, eklendiği ismin referansı zaman açısından sınırlıdır.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 çoğu zaman düşer ve ardından gelen ekler isme eklenir: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Ev güzelse, alırız. (&lt;güzel i-se-ø)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Haklıysam, bana kızma. (&lt;haklı i-se-m)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Doğru yoldaysak, 30 dakika sonra oradayız. (&lt;yolda i-se-k)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kipli fiillere geçmeden önce, bunların kurulmasında kilit rolü üstlenen özel bir yardımcı fiilden bahsetmek gerekir.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 = ek-eylem, i- fiili, imek fiili.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Tarihi gelişimi: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er- &gt; e- &gt; i-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fiilin tüm diğer fiillerin gibi aynı özellikleri yoktur.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Ek-fiilin dilek-şart şekilleri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57" name=""/>
          <p:cNvGraphicFramePr/>
          <p:nvPr/>
        </p:nvGraphicFramePr>
        <p:xfrm>
          <a:off x="838080" y="2597040"/>
          <a:ext cx="6629400" cy="2684160"/>
        </p:xfrm>
        <a:graphic>
          <a:graphicData uri="http://schemas.openxmlformats.org/drawingml/2006/table">
            <a:tbl>
              <a:tblPr/>
              <a:tblGrid>
                <a:gridCol w="1346400"/>
                <a:gridCol w="2616120"/>
                <a:gridCol w="2666880"/>
              </a:tblGrid>
              <a:tr h="6134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90120">
                <a:tc>
                  <a:txBody>
                    <a:bodyPr lIns="90000" rIns="90000" tIns="46800" bIns="46800" anchor="t">
                      <a:noAutofit/>
                    </a:bodyPr>
                    <a:p>
                      <a:pPr marL="533520" indent="-533520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i-se-m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i-se-k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904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i-se-m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i-se-niz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9012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i-se-ø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i-se-ler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Ek-fiilinin dilek-şart soru şekilleri çok seyrek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durumda, “mİ” soru edatı isimden sonra, daha doğrusu şahıs eklerinden sonra gelir: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Şişman i-se-m mi? (Şişmansam mı?)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Güzel i-se-n mi? (Güzelsen mi?)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Kahraman i-se-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  <a:ea typeface="Tahoma"/>
              </a:rPr>
              <a:t>Ø mi? (Kahramansa mı?)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ÇEKİMİ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Hint-Avrupa dillerinden farklı olarak, Türkçede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“var”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“yok”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kelimeleri fiil değil de isimdir.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Bunlara,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“yüklem yapabilen isimler” (predikatifler)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Ancak, yüklem yapmaları için, ek-fiiline ihtiyaçları vardır: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Nesne yok imiş aslında... (yokmuş)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Valla benim haberim yoktu. (yok i-di-ø &gt; yok-tu-ø)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Tırtıklı kaya gibi bir yer var, oraya takılmış! (var-dır)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metinde ek-fiilinin şekillerini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 kitapta geçen isimler hayalidir; kitabın muhtevası ise bir kurgu.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Bana soracak olursanız kurgulardır gerçek olan!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Kapının arkasında kalan grup tahta kafa olmuştur, birkaç kişi birleşip ancak bir cümle kurabilecek durumdadırlar.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Gezdiren, güldüren, ağlatan, düşündüren veya hepsini birden yaşatan sigaralar mevcuttur; yalnız ve yalnızsınızdır.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Kalabalık ama bir tuhafsınız; güzelsiniz fakat ayaklarınız yere basmıyor.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konu biter, diğeri açılır, konudan konuya direkt geçişler yapılır.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Bağlantı; bir ses, bir görüntü, kelime veya ışıktır.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Değeri yoktu elmasın, zümrütün, yakutun. 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(Metin Kaçan, “Fındık Sekiz”)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metinde ek-fiilinin şekillerini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Dostlukta aradığımız bu süreklilik ve kararın temeli bağlılıktır.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Dostlukta kendinden aşağıda olana eş olmak sorunu çok önemlidir, çünkü kimi üstün kişiler vardır.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Gerçekten tiyatroda bile bu şaşkın, budala yaşlılar, komedyaların en aptal kişileridir.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(Çiçero, “Yaşlılık ve Dostluk”)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metinde ek-fiilinin şekillerini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Türk romanı, Tanzimaftan bu yana değişen çevreyi algılayamayan aydının elindedir.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Edebiyatçı avukat değildir.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Aydının düşünce çıkmazından kurtulmasının yolu Doğululuk-Batılılık kavgası değildir kuşkusuz.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…Ranke'nin öğrencisi, İtalyan Rönesansının usta yorumcusu Burckhardt'ın liberal yaklaşımlarından ve dünya görüşünden onda esinti bile yoktu.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(İlber Ortaylı, “Gelenekten Geleceğe”)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</a:t>
            </a:r>
            <a:br>
              <a:rPr sz="5400"/>
            </a:br>
            <a:br>
              <a:rPr sz="5400"/>
            </a:b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olmasına rağmen,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kendi başına anlamı yoktur,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kendi başına kullanılamaz,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yapım ekleriyle yeni kelimeler türetilmez.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Kendi başına çekime girmez, daha doğrusu bildirme, tasarlama ve kişi eklerini almaz.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Olumsuz şekli de diğer fiillerden farklıdır.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Buna rağmen, öteki yardımcı fiiller gibi de değildir.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GÖREVLERİ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Ek-fiilinin üç görevi vardır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1. İsim soylu kelimeleri cümlede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yüklemleştirir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Bu, en sevdiğim kitaptır. (&lt;kitap i-dir-ø)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Alfabenin ilk harfi, „А“dır. (&lt;A i-dir-ø)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Annemim ilk kızı bendim. (&lt;ben i-di-m)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2. Basit kipli fiillerden,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birleşik kipli fiiller yapar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Yukarıdan o güzelliğe bakıyordum. (&lt;bakıyor i-di-m)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 görmemişmiş. (&lt;görmemiş i-miş-ø)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Orhan’ı yakalarsan, pestilini çıkarırsın. (&lt;yakalar i-se-n)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3. Özel bir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zarf-fiili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yapar: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i-ken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Güneşken dışarı çıkalım. (güneş i-ken &gt; güneş-ken)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Size gelirken, düştüm. (gelir i-ken &gt; gelir-ken)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ŞEKİLLERİ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I. Öteki fiiller gibi, ek-fiilin de üç şekli vardır: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Olumlu şekil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Ek-fiile doğrudan doğruya kip ekleri ve şahıs ekleri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i-miş-im, i-di-k, i-se-niz, vb.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Olumsuz şekil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Ek-fiilin olumsuz şekli diğer fiillerde yapıldığı gibi /-mA/ olumsuzluk ekiyle yapılmaz. Olumsuz şekli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“değil” edatıyla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yapılır: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değil i-miş-im &gt; değil-miş-im,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değil i-di-k &gt; değil-di-k,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değil i-se-niz &gt; değil-se-niz, vb.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Not: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Ek-fiili bugünkü Türkçede çok sık düşer!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Örneğin: Ek-fiilin geniş zamanda çekimi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24" name=""/>
          <p:cNvGraphicFramePr/>
          <p:nvPr/>
        </p:nvGraphicFramePr>
        <p:xfrm>
          <a:off x="457200" y="1600200"/>
          <a:ext cx="8229600" cy="4525560"/>
        </p:xfrm>
        <a:graphic>
          <a:graphicData uri="http://schemas.openxmlformats.org/drawingml/2006/table">
            <a:tbl>
              <a:tblPr/>
              <a:tblGrid>
                <a:gridCol w="990720"/>
                <a:gridCol w="2895480"/>
                <a:gridCol w="4343400"/>
              </a:tblGrid>
              <a:tr h="6472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OLUMLU ŞEKİL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OLUMSUZ ŞEKİL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512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1T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değil+im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76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2T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değil+sin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54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3T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/-ø/, /-Dİr/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değil(+dir)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764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1Ç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değil+iz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512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2Ç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/-sİnİz/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değil+siniz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72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3Ç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/-DİrlAr/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değil+dirler, değil(+ler)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Örneğin: Ek-fiilin isimlerle geniş zamanda çekimi.</a:t>
            </a:r>
            <a:endParaRPr b="0" lang="en-US" sz="2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3848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br>
              <a:rPr sz="2800"/>
            </a:b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27" name=""/>
          <p:cNvGraphicFramePr/>
          <p:nvPr/>
        </p:nvGraphicFramePr>
        <p:xfrm>
          <a:off x="228600" y="1905120"/>
          <a:ext cx="8686800" cy="4797360"/>
        </p:xfrm>
        <a:graphic>
          <a:graphicData uri="http://schemas.openxmlformats.org/drawingml/2006/table">
            <a:tbl>
              <a:tblPr/>
              <a:tblGrid>
                <a:gridCol w="685800"/>
                <a:gridCol w="2819520"/>
                <a:gridCol w="5181480"/>
              </a:tblGrid>
              <a:tr h="94428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OLUMLU ŞEKİL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OLUMSUZ ŞEKİL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152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1T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yalnız+ım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yalnız değil+im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296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2T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güzel+sin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güzel değil+sin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116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3T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haklı(+dır)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haklı değil(+dir)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296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1Ç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üzgün+üz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üzgün değil+iz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152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2Ç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kilolu+sunuz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kilolu değil+siniz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42960"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3Ç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sıralı+dırlar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sıralı değil+dirler, değil(+ler)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ŞEKİLLERİ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Soru şekli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İki türlü olabilir: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a) Olumlu-soru şekli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- “mİ” soru edatının geldiği isim soylu kelime ve şahıs ekleri arasına girer: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Yakın mıdır?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Öğrenci miyim?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Uslu mudur?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Küçük müydük?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Dilek-şart kipinde, “mİ” soru edatı kelimeden sonra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Haksızsam mı?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geçerliyse mi?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Siz işsizseniz mi?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EK-FİİLİN ŞEKİLLERİ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b) Olumsuz-soru şekli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Olumsuzluk bildiren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“değil”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edatından sonra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“mİ”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soru edatı getirilerek yapılır: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Halk çoğunlukta değil miymiş?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Biz metalcı değil miyiz?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Türk değil miydiniz?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Uykulu değil miydiniz?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Dilek-şart kipinin olumsuz-soru şekli çok seyrek görülür: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değil miyse?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2014-10-27T14:24:06Z</dcterms:created>
  <dc:creator>oktay</dc:creator>
  <dc:description/>
  <dc:language>en-US</dc:language>
  <cp:lastModifiedBy>oktay</cp:lastModifiedBy>
  <dcterms:modified xsi:type="dcterms:W3CDTF">2016-10-25T18:12:21Z</dcterms:modified>
  <cp:revision>5</cp:revision>
  <dc:subject/>
  <dc:title>EK-FİİL</dc:title>
</cp:coreProperties>
</file>