
<file path=[Content_Types].xml><?xml version="1.0" encoding="utf-8"?>
<Types xmlns="http://schemas.openxmlformats.org/package/2006/content-types">
  <Default Extension="xml" ContentType="application/xml"/>
  <Default Extension="rels" ContentType="application/vnd.openxmlformats-package.relationships+xml"/>
  <Default Extension="png" ContentType="image/png"/>
  <Default Extension="jpeg" ContentType="image/jpeg"/>
  <Override PartName="/_rels/.rels" ContentType="application/vnd.openxmlformats-package.relationships+xml"/>
  <Override PartName="/docProps/core.xml" ContentType="application/vnd.openxmlformats-package.core-properties+xml"/>
  <Override PartName="/docProps/app.xml" ContentType="application/vnd.openxmlformats-officedocument.extended-properties+xml"/>
  <Override PartName="/ppt/_rels/presentation.xml.rels" ContentType="application/vnd.openxmlformats-package.relationships+xml"/>
  <Override PartName="/ppt/presentation.xml" ContentType="application/vnd.openxmlformats-officedocument.presentationml.presentation.main+xml"/>
  <Override PartName="/ppt/slideMasters/_rels/slideMaster1.xml.rels" ContentType="application/vnd.openxmlformats-package.relationships+xml"/>
  <Override PartName="/ppt/slideMasters/slideMaster1.xml" ContentType="application/vnd.openxmlformats-officedocument.presentationml.slideMaster+xml"/>
  <Override PartName="/ppt/presProps.xml" ContentType="application/vnd.openxmlformats-officedocument.presentationml.presProps+xml"/>
  <Override PartName="/ppt/theme/theme1.xml" ContentType="application/vnd.openxmlformats-officedocument.theme+xml"/>
  <Override PartName="/ppt/slideLayouts/_rels/slideLayout2.xml.rels" ContentType="application/vnd.openxmlformats-package.relationships+xml"/>
  <Override PartName="/ppt/slideLayouts/_rels/slideLayout1.xml.rels" ContentType="application/vnd.openxmlformats-package.relationshi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s/_rels/slide14.xml.rels" ContentType="application/vnd.openxmlformats-package.relationships+xml"/>
  <Override PartName="/ppt/slides/_rels/slide6.xml.rels" ContentType="application/vnd.openxmlformats-package.relationships+xml"/>
  <Override PartName="/ppt/slides/_rels/slide23.xml.rels" ContentType="application/vnd.openxmlformats-package.relationships+xml"/>
  <Override PartName="/ppt/slides/_rels/slide15.xml.rels" ContentType="application/vnd.openxmlformats-package.relationships+xml"/>
  <Override PartName="/ppt/slides/_rels/slide19.xml.rels" ContentType="application/vnd.openxmlformats-package.relationships+xml"/>
  <Override PartName="/ppt/slides/_rels/slide33.xml.rels" ContentType="application/vnd.openxmlformats-package.relationships+xml"/>
  <Override PartName="/ppt/slides/_rels/slide32.xml.rels" ContentType="application/vnd.openxmlformats-package.relationships+xml"/>
  <Override PartName="/ppt/slides/_rels/slide31.xml.rels" ContentType="application/vnd.openxmlformats-package.relationships+xml"/>
  <Override PartName="/ppt/slides/_rels/slide29.xml.rels" ContentType="application/vnd.openxmlformats-package.relationships+xml"/>
  <Override PartName="/ppt/slides/_rels/slide5.xml.rels" ContentType="application/vnd.openxmlformats-package.relationships+xml"/>
  <Override PartName="/ppt/slides/_rels/slide22.xml.rels" ContentType="application/vnd.openxmlformats-package.relationships+xml"/>
  <Override PartName="/ppt/slides/_rels/slide30.xml.rels" ContentType="application/vnd.openxmlformats-package.relationships+xml"/>
  <Override PartName="/ppt/slides/_rels/slide28.xml.rels" ContentType="application/vnd.openxmlformats-package.relationships+xml"/>
  <Override PartName="/ppt/slides/_rels/slide13.xml.rels" ContentType="application/vnd.openxmlformats-package.relationships+xml"/>
  <Override PartName="/ppt/slides/_rels/slide12.xml.rels" ContentType="application/vnd.openxmlformats-package.relationships+xml"/>
  <Override PartName="/ppt/slides/_rels/slide27.xml.rels" ContentType="application/vnd.openxmlformats-package.relationships+xml"/>
  <Override PartName="/ppt/slides/_rels/slide21.xml.rels" ContentType="application/vnd.openxmlformats-package.relationships+xml"/>
  <Override PartName="/ppt/slides/_rels/slide4.xml.rels" ContentType="application/vnd.openxmlformats-package.relationships+xml"/>
  <Override PartName="/ppt/slides/_rels/slide18.xml.rels" ContentType="application/vnd.openxmlformats-package.relationships+xml"/>
  <Override PartName="/ppt/slides/_rels/slide11.xml.rels" ContentType="application/vnd.openxmlformats-package.relationships+xml"/>
  <Override PartName="/ppt/slides/_rels/slide9.xml.rels" ContentType="application/vnd.openxmlformats-package.relationships+xml"/>
  <Override PartName="/ppt/slides/_rels/slide26.xml.rels" ContentType="application/vnd.openxmlformats-package.relationships+xml"/>
  <Override PartName="/ppt/slides/_rels/slide20.xml.rels" ContentType="application/vnd.openxmlformats-package.relationships+xml"/>
  <Override PartName="/ppt/slides/_rels/slide3.xml.rels" ContentType="application/vnd.openxmlformats-package.relationships+xml"/>
  <Override PartName="/ppt/slides/_rels/slide17.xml.rels" ContentType="application/vnd.openxmlformats-package.relationships+xml"/>
  <Override PartName="/ppt/slides/_rels/slide10.xml.rels" ContentType="application/vnd.openxmlformats-package.relationships+xml"/>
  <Override PartName="/ppt/slides/_rels/slide8.xml.rels" ContentType="application/vnd.openxmlformats-package.relationships+xml"/>
  <Override PartName="/ppt/slides/_rels/slide25.xml.rels" ContentType="application/vnd.openxmlformats-package.relationships+xml"/>
  <Override PartName="/ppt/slides/_rels/slide2.xml.rels" ContentType="application/vnd.openxmlformats-package.relationships+xml"/>
  <Override PartName="/ppt/slides/_rels/slide16.xml.rels" ContentType="application/vnd.openxmlformats-package.relationships+xml"/>
  <Override PartName="/ppt/slides/_rels/slide1.xml.rels" ContentType="application/vnd.openxmlformats-package.relationships+xml"/>
  <Override PartName="/ppt/slides/_rels/slide24.xml.rels" ContentType="application/vnd.openxmlformats-package.relationships+xml"/>
  <Override PartName="/ppt/slides/_rels/slide7.xml.rels" ContentType="application/vnd.openxmlformats-package.relationships+xml"/>
  <Override PartName="/ppt/slides/slide29.xml" ContentType="application/vnd.openxmlformats-officedocument.presentationml.slide+xml"/>
  <Override PartName="/ppt/slides/slide28.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19.xml" ContentType="application/vnd.openxmlformats-officedocument.presentationml.slide+xml"/>
  <Override PartName="/ppt/slides/slide13.xml" ContentType="application/vnd.openxmlformats-officedocument.presentationml.slide+xml"/>
  <Override PartName="/ppt/slides/slide5.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12.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20.xml" ContentType="application/vnd.openxmlformats-officedocument.presentationml.slide+xml"/>
  <Override PartName="/ppt/slides/slide11.xml" ContentType="application/vnd.openxmlformats-officedocument.presentationml.slide+xml"/>
  <Override PartName="/ppt/slides/slide3.xml" ContentType="application/vnd.openxmlformats-officedocument.presentationml.slide+xml"/>
  <Override PartName="/ppt/slides/slide9.xml" ContentType="application/vnd.openxmlformats-officedocument.presentationml.slide+xml"/>
  <Override PartName="/ppt/slides/slide17.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8.xml" ContentType="application/vnd.openxmlformats-officedocument.presentationml.slide+xml"/>
  <Override PartName="/ppt/slides/slide16.xml" ContentType="application/vnd.openxmlformats-officedocument.presentationml.slide+xml"/>
  <Override PartName="/ppt/slides/slide1.xml" ContentType="application/vnd.openxmlformats-officedocument.presentationml.slide+xml"/>
  <Override PartName="/ppt/slides/slide7.xml" ContentType="application/vnd.openxmlformats-officedocument.presentationml.slide+xml"/>
  <Override PartName="/ppt/slides/slide15.xml" ContentType="application/vnd.openxmlformats-officedocument.presentationml.slide+xml"/>
  <Override PartName="/ppt/slides/slide6.xml" ContentType="application/vnd.openxmlformats-officedocument.presentationml.slide+xml"/>
  <Override PartName="/ppt/slides/slide14.xml" ContentType="application/vnd.openxmlformats-officedocument.presentationml.slide+xml"/>
</Types>
</file>

<file path=_rels/.rels><?xml version="1.0" encoding="UTF-8"?>
<Relationships xmlns="http://schemas.openxmlformats.org/package/2006/relationships"><Relationship Id="rId1" Type="http://schemas.openxmlformats.org/officedocument/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sldMasterIdLst>
    <p:sldMasterId id="2147483648" r:id="rId2"/>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Lst>
  <p:sldSz cx="9144000" cy="6858000"/>
  <p:notesSz cx="6858000" cy="9144000"/>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ationPr>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9" Type="http://schemas.openxmlformats.org/officeDocument/2006/relationships/slide" Target="slides/slide7.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30" Type="http://schemas.openxmlformats.org/officeDocument/2006/relationships/slide" Target="slides/slide28.xml"/><Relationship Id="rId31" Type="http://schemas.openxmlformats.org/officeDocument/2006/relationships/slide" Target="slides/slide29.xml"/><Relationship Id="rId32" Type="http://schemas.openxmlformats.org/officeDocument/2006/relationships/slide" Target="slides/slide30.xml"/><Relationship Id="rId33" Type="http://schemas.openxmlformats.org/officeDocument/2006/relationships/slide" Target="slides/slide31.xml"/><Relationship Id="rId34" Type="http://schemas.openxmlformats.org/officeDocument/2006/relationships/slide" Target="slides/slide32.xml"/><Relationship Id="rId35" Type="http://schemas.openxmlformats.org/officeDocument/2006/relationships/slide" Target="slides/slide33.xml"/><Relationship Id="rId36" Type="http://schemas.openxmlformats.org/officeDocument/2006/relationships/presProps" Target="presProps.xml"/>
</Relationship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Default">
    <p:spTree>
      <p:nvGrpSpPr>
        <p:cNvPr id="1" name=""/>
        <p:cNvGrpSpPr/>
        <p:nvPr/>
      </p:nvGrpSpPr>
      <p:grpSpPr>
        <a:xfrm>
          <a:off x="0" y="0"/>
          <a:ext cx="0" cy="0"/>
          <a:chOff x="0" y="0"/>
          <a:chExt cx="0" cy="0"/>
        </a:xfrm>
      </p:grpSpPr>
      <p:sp>
        <p:nvSpPr>
          <p:cNvPr id="5"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sp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endParaRPr b="0" lang="en-US" sz="4400" strike="noStrike" u="none">
              <a:solidFill>
                <a:srgbClr val="e3ebf1"/>
              </a:solidFill>
              <a:effectLst/>
              <a:uFillTx/>
              <a:latin typeface="Arial"/>
            </a:endParaRPr>
          </a:p>
        </p:txBody>
      </p:sp>
      <p:sp>
        <p:nvSpPr>
          <p:cNvPr id="6" name="PlaceHolder 2"/>
          <p:cNvSpPr>
            <a:spLocks noGrp="1"/>
          </p:cNvSpPr>
          <p:nvPr>
            <p:ph/>
          </p:nvPr>
        </p:nvSpPr>
        <p:spPr>
          <a:xfrm>
            <a:off x="457200" y="1600200"/>
            <a:ext cx="8229600" cy="4525920"/>
          </a:xfrm>
          <a:prstGeom prst="rect">
            <a:avLst/>
          </a:prstGeom>
          <a:noFill/>
          <a:ln w="0">
            <a:noFill/>
          </a:ln>
        </p:spPr>
        <p:txBody>
          <a:bodyPr lIns="90000" rIns="90000" tIns="46800" bIns="46800" anchor="t">
            <a:normAutofit/>
          </a:bodyPr>
          <a:p>
            <a:pPr indent="0">
              <a:spcBef>
                <a:spcPts val="799"/>
              </a:spcBef>
              <a:buNone/>
              <a:tabLst>
                <a:tab algn="l" pos="914400"/>
                <a:tab algn="l" pos="1828800"/>
                <a:tab algn="l" pos="2743200"/>
                <a:tab algn="l" pos="3657600"/>
                <a:tab algn="l" pos="4572000"/>
                <a:tab algn="l" pos="5486400"/>
                <a:tab algn="l" pos="6400800"/>
                <a:tab algn="l" pos="7315200"/>
                <a:tab algn="l" pos="8229600"/>
                <a:tab algn="l" pos="9144000"/>
                <a:tab algn="l" pos="10058400"/>
              </a:tabLst>
            </a:pPr>
            <a:endParaRPr b="0" lang="en-US" sz="3200" strike="noStrike" u="none">
              <a:solidFill>
                <a:srgbClr val="ffffff"/>
              </a:solidFill>
              <a:effectLst/>
              <a:uFillTx/>
              <a:latin typeface="Arial"/>
            </a:endParaRPr>
          </a:p>
        </p:txBody>
      </p:sp>
      <p:sp>
        <p:nvSpPr>
          <p:cNvPr id="4" name="PlaceHolder 3"/>
          <p:cNvSpPr>
            <a:spLocks noGrp="1"/>
          </p:cNvSpPr>
          <p:nvPr>
            <p:ph type="ftr" idx="2"/>
          </p:nvPr>
        </p:nvSpPr>
        <p:spPr/>
        <p:txBody>
          <a:bodyPr/>
          <a:p>
            <a:r>
              <a:t>Footer</a:t>
            </a:r>
          </a:p>
        </p:txBody>
      </p:sp>
      <p:sp>
        <p:nvSpPr>
          <p:cNvPr id="5" name="PlaceHolder 4"/>
          <p:cNvSpPr>
            <a:spLocks noGrp="1"/>
          </p:cNvSpPr>
          <p:nvPr>
            <p:ph type="sldNum" idx="3"/>
          </p:nvPr>
        </p:nvSpPr>
        <p:spPr/>
        <p:txBody>
          <a:bodyPr/>
          <a:p>
            <a:fld id="{EA400AA3-24E4-4224-B4E0-2BBA679BB4AB}" type="slidenum">
              <a:t>&lt;#&gt;</a:t>
            </a:fld>
          </a:p>
        </p:txBody>
      </p:sp>
      <p:sp>
        <p:nvSpPr>
          <p:cNvPr id="6" name="PlaceHolder 5"/>
          <p:cNvSpPr>
            <a:spLocks noGrp="1"/>
          </p:cNvSpPr>
          <p:nvPr>
            <p:ph type="dt" idx="1"/>
          </p:nvPr>
        </p:nvSpPr>
        <p:spPr/>
        <p:txBody>
          <a:bodyPr/>
          <a:p>
            <a:r>
              <a:rPr lang="en-US"/>
              <a:t/>
            </a: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 preserve="1">
  <p:cSld name="Default">
    <p:spTree>
      <p:nvGrpSpPr>
        <p:cNvPr id="1" name=""/>
        <p:cNvGrpSpPr/>
        <p:nvPr/>
      </p:nvGrpSpPr>
      <p:grpSpPr>
        <a:xfrm>
          <a:off x="0" y="0"/>
          <a:ext cx="0" cy="0"/>
          <a:chOff x="0" y="0"/>
          <a:chExt cx="0" cy="0"/>
        </a:xfrm>
      </p:grpSpPr>
      <p:sp>
        <p:nvSpPr>
          <p:cNvPr id="7"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sp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endParaRPr b="0" lang="en-US" sz="4400" strike="noStrike" u="none">
              <a:solidFill>
                <a:srgbClr val="e3ebf1"/>
              </a:solidFill>
              <a:effectLst/>
              <a:uFillTx/>
              <a:latin typeface="Arial"/>
            </a:endParaRPr>
          </a:p>
        </p:txBody>
      </p:sp>
      <p:sp>
        <p:nvSpPr>
          <p:cNvPr id="8" name="PlaceHolder 2"/>
          <p:cNvSpPr>
            <a:spLocks noGrp="1"/>
          </p:cNvSpPr>
          <p:nvPr>
            <p:ph type="subTitle"/>
          </p:nvPr>
        </p:nvSpPr>
        <p:spPr>
          <a:xfrm>
            <a:off x="457200" y="1600200"/>
            <a:ext cx="8229600" cy="4525920"/>
          </a:xfrm>
          <a:prstGeom prst="rect">
            <a:avLst/>
          </a:prstGeom>
          <a:noFill/>
          <a:ln w="0">
            <a:noFill/>
          </a:ln>
        </p:spPr>
        <p:txBody>
          <a:bodyPr lIns="0" rIns="0" tIns="0" bIns="0" anchor="ctr">
            <a:spAutoFit/>
          </a:bodyPr>
          <a:p>
            <a:pPr indent="0" algn="ctr">
              <a:spcBef>
                <a:spcPts val="799"/>
              </a:spcBef>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endParaRPr b="0" lang="en-US" sz="3200" strike="noStrike" u="none">
              <a:solidFill>
                <a:srgbClr val="ffffff"/>
              </a:solidFill>
              <a:effectLst/>
              <a:uFillTx/>
              <a:latin typeface="Arial"/>
            </a:endParaRPr>
          </a:p>
        </p:txBody>
      </p:sp>
      <p:sp>
        <p:nvSpPr>
          <p:cNvPr id="4" name="PlaceHolder 3"/>
          <p:cNvSpPr>
            <a:spLocks noGrp="1"/>
          </p:cNvSpPr>
          <p:nvPr>
            <p:ph type="ftr" idx="2"/>
          </p:nvPr>
        </p:nvSpPr>
        <p:spPr/>
        <p:txBody>
          <a:bodyPr/>
          <a:p>
            <a:r>
              <a:t>Footer</a:t>
            </a:r>
          </a:p>
        </p:txBody>
      </p:sp>
      <p:sp>
        <p:nvSpPr>
          <p:cNvPr id="5" name="PlaceHolder 4"/>
          <p:cNvSpPr>
            <a:spLocks noGrp="1"/>
          </p:cNvSpPr>
          <p:nvPr>
            <p:ph type="sldNum" idx="3"/>
          </p:nvPr>
        </p:nvSpPr>
        <p:spPr/>
        <p:txBody>
          <a:bodyPr/>
          <a:p>
            <a:fld id="{08F488C9-E2FC-4F9F-A227-F9097299B9B3}" type="slidenum">
              <a:t>&lt;#&gt;</a:t>
            </a:fld>
          </a:p>
        </p:txBody>
      </p:sp>
      <p:sp>
        <p:nvSpPr>
          <p:cNvPr id="6" name="PlaceHolder 5"/>
          <p:cNvSpPr>
            <a:spLocks noGrp="1"/>
          </p:cNvSpPr>
          <p:nvPr>
            <p:ph type="dt" idx="1"/>
          </p:nvPr>
        </p:nvSpPr>
        <p:spPr/>
        <p:txBody>
          <a:bodyPr/>
          <a:p>
            <a:r>
              <a:rPr lang="en-US"/>
              <a:t/>
            </a: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
</Relationships>
</file>

<file path=ppt/slideMasters/slideMaster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0"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400" strike="noStrike" u="none">
                <a:solidFill>
                  <a:srgbClr val="e3ebf1"/>
                </a:solidFill>
                <a:effectLst/>
                <a:uFillTx/>
                <a:latin typeface="Arial"/>
              </a:rPr>
              <a:t>Click to edit the title text format</a:t>
            </a:r>
            <a:endParaRPr b="0" lang="en-US" sz="4400" strike="noStrike" u="none">
              <a:solidFill>
                <a:srgbClr val="e3ebf1"/>
              </a:solidFill>
              <a:effectLst/>
              <a:uFillTx/>
              <a:latin typeface="Arial"/>
            </a:endParaRPr>
          </a:p>
        </p:txBody>
      </p:sp>
      <p:sp>
        <p:nvSpPr>
          <p:cNvPr id="1" name="PlaceHolder 2"/>
          <p:cNvSpPr>
            <a:spLocks noGrp="1"/>
          </p:cNvSpPr>
          <p:nvPr>
            <p:ph type="body"/>
          </p:nvPr>
        </p:nvSpPr>
        <p:spPr>
          <a:xfrm>
            <a:off x="457200" y="1600200"/>
            <a:ext cx="8229600" cy="4525920"/>
          </a:xfrm>
          <a:prstGeom prst="rect">
            <a:avLst/>
          </a:prstGeom>
          <a:noFill/>
          <a:ln w="0">
            <a:noFill/>
          </a:ln>
        </p:spPr>
        <p:txBody>
          <a:bodyPr lIns="90000" rIns="90000" tIns="46800" bIns="46800" anchor="t">
            <a:normAutofit/>
          </a:bodyPr>
          <a:p>
            <a:pPr marL="343080" indent="-34308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Click to edit the outline text format</a:t>
            </a:r>
            <a:endParaRPr b="0" lang="en-US" sz="3200" strike="noStrike" u="none">
              <a:solidFill>
                <a:srgbClr val="ffffff"/>
              </a:solidFill>
              <a:effectLst/>
              <a:uFillTx/>
              <a:latin typeface="Arial"/>
            </a:endParaRPr>
          </a:p>
          <a:p>
            <a:pPr lvl="1" marL="743040" indent="-28584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Second Outline Level</a:t>
            </a:r>
            <a:endParaRPr b="0" lang="en-US" sz="3200" strike="noStrike" u="none">
              <a:solidFill>
                <a:srgbClr val="ffffff"/>
              </a:solidFill>
              <a:effectLst/>
              <a:uFillTx/>
              <a:latin typeface="Arial"/>
            </a:endParaRPr>
          </a:p>
          <a:p>
            <a:pPr lvl="2" marL="1143000" indent="-22860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Third Outline Level</a:t>
            </a:r>
            <a:endParaRPr b="0" lang="en-US" sz="3200" strike="noStrike" u="none">
              <a:solidFill>
                <a:srgbClr val="ffffff"/>
              </a:solidFill>
              <a:effectLst/>
              <a:uFillTx/>
              <a:latin typeface="Arial"/>
            </a:endParaRPr>
          </a:p>
          <a:p>
            <a:pPr lvl="3" marL="1600200" indent="-22860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Fourth Outline Level</a:t>
            </a:r>
            <a:endParaRPr b="0" lang="en-US" sz="3200" strike="noStrike" u="none">
              <a:solidFill>
                <a:srgbClr val="ffffff"/>
              </a:solidFill>
              <a:effectLst/>
              <a:uFillTx/>
              <a:latin typeface="Arial"/>
            </a:endParaRPr>
          </a:p>
          <a:p>
            <a:pPr lvl="4" marL="2057400" indent="-22860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Fifth Outline Level</a:t>
            </a:r>
            <a:endParaRPr b="0" lang="en-US" sz="3200" strike="noStrike" u="none">
              <a:solidFill>
                <a:srgbClr val="ffffff"/>
              </a:solidFill>
              <a:effectLst/>
              <a:uFillTx/>
              <a:latin typeface="Arial"/>
            </a:endParaRPr>
          </a:p>
          <a:p>
            <a:pPr lvl="5" marL="2057400" indent="-22860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Sixth Outline Level</a:t>
            </a:r>
            <a:endParaRPr b="0" lang="en-US" sz="3200" strike="noStrike" u="none">
              <a:solidFill>
                <a:srgbClr val="ffffff"/>
              </a:solidFill>
              <a:effectLst/>
              <a:uFillTx/>
              <a:latin typeface="Arial"/>
            </a:endParaRPr>
          </a:p>
          <a:p>
            <a:pPr lvl="6" marL="2057400" indent="-22860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Seventh Outline Level</a:t>
            </a:r>
            <a:endParaRPr b="0" lang="en-US" sz="3200" strike="noStrike" u="none">
              <a:solidFill>
                <a:srgbClr val="ffffff"/>
              </a:solidFill>
              <a:effectLst/>
              <a:uFillTx/>
              <a:latin typeface="Arial"/>
            </a:endParaRPr>
          </a:p>
        </p:txBody>
      </p:sp>
      <p:sp>
        <p:nvSpPr>
          <p:cNvPr id="2" name="PlaceHolder 3"/>
          <p:cNvSpPr>
            <a:spLocks noGrp="1"/>
          </p:cNvSpPr>
          <p:nvPr>
            <p:ph type="dt" idx="1"/>
          </p:nvPr>
        </p:nvSpPr>
        <p:spPr>
          <a:xfrm>
            <a:off x="456840" y="6244920"/>
            <a:ext cx="2133720" cy="476280"/>
          </a:xfrm>
          <a:prstGeom prst="rect">
            <a:avLst/>
          </a:prstGeom>
          <a:noFill/>
          <a:ln w="0">
            <a:noFill/>
          </a:ln>
        </p:spPr>
        <p:txBody>
          <a:bodyPr lIns="90000" rIns="90000" tIns="46800" bIns="46800" anchor="t">
            <a:noAutofit/>
          </a:bodyPr>
          <a:lstStyle>
            <a:lvl1pPr indent="0">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defRPr b="0" lang="en-US" sz="1400" strike="noStrike" u="none">
                <a:solidFill>
                  <a:srgbClr val="ffffff"/>
                </a:solidFill>
                <a:effectLst/>
                <a:uFillTx/>
                <a:latin typeface="Arial"/>
              </a:defRPr>
            </a:lvl1pPr>
          </a:lstStyle>
          <a:p>
            <a:pPr indent="0">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1400" strike="noStrike" u="none">
                <a:solidFill>
                  <a:srgbClr val="ffffff"/>
                </a:solidFill>
                <a:effectLst/>
                <a:uFillTx/>
                <a:latin typeface="Arial"/>
              </a:rPr>
              <a:t>&lt;date/time&gt;</a:t>
            </a:r>
            <a:endParaRPr b="0" lang="en-US" sz="1400" strike="noStrike" u="none">
              <a:solidFill>
                <a:srgbClr val="000000"/>
              </a:solidFill>
              <a:effectLst/>
              <a:uFillTx/>
              <a:latin typeface="Arial"/>
            </a:endParaRPr>
          </a:p>
        </p:txBody>
      </p:sp>
      <p:sp>
        <p:nvSpPr>
          <p:cNvPr id="3" name="PlaceHolder 4"/>
          <p:cNvSpPr>
            <a:spLocks noGrp="1"/>
          </p:cNvSpPr>
          <p:nvPr>
            <p:ph type="ftr" idx="2"/>
          </p:nvPr>
        </p:nvSpPr>
        <p:spPr>
          <a:xfrm>
            <a:off x="3124080" y="6244920"/>
            <a:ext cx="2895840" cy="476280"/>
          </a:xfrm>
          <a:prstGeom prst="rect">
            <a:avLst/>
          </a:prstGeom>
          <a:noFill/>
          <a:ln w="0">
            <a:noFill/>
          </a:ln>
        </p:spPr>
        <p:txBody>
          <a:bodyPr lIns="90000" rIns="90000" tIns="46800" bIns="46800" anchor="t">
            <a:noAutofit/>
          </a:bodyPr>
          <a:lstStyle>
            <a:lvl1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defRPr b="0" lang="en-US" sz="1400" strike="noStrike" u="none">
                <a:solidFill>
                  <a:srgbClr val="ffffff"/>
                </a:solidFill>
                <a:effectLst/>
                <a:uFillTx/>
                <a:latin typeface="Arial"/>
              </a:defRPr>
            </a:lvl1pPr>
          </a:lstStyle>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1400" strike="noStrike" u="none">
                <a:solidFill>
                  <a:srgbClr val="ffffff"/>
                </a:solidFill>
                <a:effectLst/>
                <a:uFillTx/>
                <a:latin typeface="Arial"/>
              </a:rPr>
              <a:t>&lt;footer&gt;</a:t>
            </a:r>
            <a:endParaRPr b="0" lang="en-US" sz="1400" strike="noStrike" u="none">
              <a:solidFill>
                <a:srgbClr val="000000"/>
              </a:solidFill>
              <a:effectLst/>
              <a:uFillTx/>
              <a:latin typeface="Arial"/>
            </a:endParaRPr>
          </a:p>
        </p:txBody>
      </p:sp>
      <p:sp>
        <p:nvSpPr>
          <p:cNvPr id="4" name="PlaceHolder 5"/>
          <p:cNvSpPr>
            <a:spLocks noGrp="1"/>
          </p:cNvSpPr>
          <p:nvPr>
            <p:ph type="sldNum" idx="3"/>
          </p:nvPr>
        </p:nvSpPr>
        <p:spPr>
          <a:xfrm>
            <a:off x="6552720" y="6244920"/>
            <a:ext cx="2133720" cy="476280"/>
          </a:xfrm>
          <a:prstGeom prst="rect">
            <a:avLst/>
          </a:prstGeom>
          <a:noFill/>
          <a:ln w="0">
            <a:noFill/>
          </a:ln>
        </p:spPr>
        <p:txBody>
          <a:bodyPr lIns="90000" rIns="90000" tIns="46800" bIns="46800" anchor="t">
            <a:noAutofit/>
          </a:bodyPr>
          <a:lstStyle>
            <a:lvl1pPr indent="0" algn="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defRPr b="0" lang="en-US" sz="1400" strike="noStrike" u="none">
                <a:solidFill>
                  <a:srgbClr val="ffffff"/>
                </a:solidFill>
                <a:effectLst/>
                <a:uFillTx/>
                <a:latin typeface="Arial"/>
              </a:defRPr>
            </a:lvl1pPr>
          </a:lstStyle>
          <a:p>
            <a:pPr indent="0" algn="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fld id="{4C865A40-389D-455C-80BB-0615B8C2D65F}" type="slidenum">
              <a:rPr b="0" lang="en-US" sz="1400" strike="noStrike" u="none">
                <a:solidFill>
                  <a:srgbClr val="ffffff"/>
                </a:solidFill>
                <a:effectLst/>
                <a:uFillTx/>
                <a:latin typeface="Arial"/>
              </a:rPr>
              <a:t>&lt;number&gt;</a:t>
            </a:fld>
            <a:endParaRPr b="0" lang="en-US" sz="1400" strike="noStrike" u="none">
              <a:solidFill>
                <a:srgbClr val="000000"/>
              </a:solidFill>
              <a:effectLst/>
              <a:uFillTx/>
              <a:latin typeface="Arial"/>
            </a:endParaRPr>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Lst>
</p:sldMaster>
</file>

<file path=ppt/slides/_rels/slide1.xml.rels><?xml version="1.0" encoding="UTF-8"?>
<Relationships xmlns="http://schemas.openxmlformats.org/package/2006/relationships"><Relationship Id="rId1" Type="http://schemas.openxmlformats.org/officeDocument/2006/relationships/slideLayout" Target="../slideLayouts/slideLayout2.xml"/>
</Relationships>
</file>

<file path=ppt/slides/_rels/slide10.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1.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2.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3.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4.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5.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6.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7.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8.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9.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2.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20.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21.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22.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23.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24.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25.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26.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27.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28.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29.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3.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30.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31.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32.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33.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4.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5.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6.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7.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8.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9.xml.rels><?xml version="1.0" encoding="UTF-8"?>
<Relationships xmlns="http://schemas.openxmlformats.org/package/2006/relationships"><Relationship Id="rId1" Type="http://schemas.openxmlformats.org/officeDocument/2006/relationships/slideLayout" Target="../slideLayouts/slideLayout1.xml"/>
</Relationships>
</file>

<file path=ppt/slides/slide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9" name="PlaceHolder 1"/>
          <p:cNvSpPr>
            <a:spLocks noGrp="1"/>
          </p:cNvSpPr>
          <p:nvPr>
            <p:ph type="title"/>
          </p:nvPr>
        </p:nvSpPr>
        <p:spPr>
          <a:xfrm>
            <a:off x="685800" y="1447560"/>
            <a:ext cx="7772400" cy="327636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1" lang="en-US" sz="6000" strike="noStrike" u="none">
                <a:solidFill>
                  <a:srgbClr val="ffff00"/>
                </a:solidFill>
                <a:effectLst/>
                <a:uFillTx/>
                <a:latin typeface="Arial"/>
              </a:rPr>
              <a:t>RİVAYET BİRLEŞİK </a:t>
            </a:r>
            <a:br>
              <a:rPr sz="6000"/>
            </a:br>
            <a:r>
              <a:rPr b="1" lang="en-US" sz="6000" strike="noStrike" u="none">
                <a:solidFill>
                  <a:srgbClr val="ffff00"/>
                </a:solidFill>
                <a:effectLst/>
                <a:uFillTx/>
                <a:latin typeface="Arial"/>
              </a:rPr>
              <a:t>KİPLİ FİİLLER</a:t>
            </a:r>
            <a:endParaRPr b="0" lang="en-US" sz="6000" strike="noStrike" u="none">
              <a:solidFill>
                <a:srgbClr val="e3ebf1"/>
              </a:solidFill>
              <a:effectLst/>
              <a:uFillTx/>
              <a:latin typeface="Arial"/>
            </a:endParaRPr>
          </a:p>
        </p:txBody>
      </p:sp>
    </p:spTree>
  </p:cSld>
  <mc:AlternateContent>
    <mc:Choice Requires="p14">
      <p:transition spd="slow" p14:dur="2000"/>
    </mc:Choice>
    <mc:Fallback>
      <p:transition spd="slow"/>
    </mc:Fallback>
  </mc:AlternateContent>
</p:sld>
</file>

<file path=ppt/slides/slide1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26"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000" strike="noStrike" u="none">
                <a:solidFill>
                  <a:srgbClr val="e3ebf1"/>
                </a:solidFill>
                <a:effectLst/>
                <a:uFillTx/>
                <a:latin typeface="Arial"/>
              </a:rPr>
              <a:t>ç) GELECEK ZAMAN KİPİNİN RİVAYETİ, G</a:t>
            </a:r>
            <a:r>
              <a:rPr b="0" lang="en-US" sz="4000" strike="noStrike" u="none" baseline="30000">
                <a:solidFill>
                  <a:srgbClr val="e3ebf1"/>
                </a:solidFill>
                <a:effectLst/>
                <a:uFillTx/>
                <a:latin typeface="Arial"/>
              </a:rPr>
              <a:t>k</a:t>
            </a:r>
            <a:r>
              <a:rPr b="0" lang="en-US" sz="4000" strike="noStrike" u="none">
                <a:solidFill>
                  <a:srgbClr val="e3ebf1"/>
                </a:solidFill>
                <a:effectLst/>
                <a:uFillTx/>
                <a:latin typeface="Arial"/>
              </a:rPr>
              <a:t>ZR</a:t>
            </a:r>
            <a:endParaRPr b="0" lang="en-US" sz="4000" strike="noStrike" u="none">
              <a:solidFill>
                <a:srgbClr val="e3ebf1"/>
              </a:solidFill>
              <a:effectLst/>
              <a:uFillTx/>
              <a:latin typeface="Arial"/>
            </a:endParaRPr>
          </a:p>
        </p:txBody>
      </p:sp>
      <p:sp>
        <p:nvSpPr>
          <p:cNvPr id="27" name="PlaceHolder 2"/>
          <p:cNvSpPr>
            <a:spLocks noGrp="1"/>
          </p:cNvSpPr>
          <p:nvPr>
            <p:ph/>
          </p:nvPr>
        </p:nvSpPr>
        <p:spPr>
          <a:xfrm>
            <a:off x="0" y="1599840"/>
            <a:ext cx="9144000" cy="5257800"/>
          </a:xfrm>
          <a:prstGeom prst="rect">
            <a:avLst/>
          </a:prstGeom>
          <a:noFill/>
          <a:ln w="0">
            <a:noFill/>
          </a:ln>
        </p:spPr>
        <p:txBody>
          <a:bodyPr lIns="90000" rIns="90000" tIns="46800" bIns="46800" anchor="t">
            <a:normAutofit/>
          </a:bodyPr>
          <a:p>
            <a:pPr marL="343080" indent="-34308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Gelecek zamanda yapılacak olan bir iş, hareket, oluş veya kılış, konuşmacı açısından belli olmayan bir geçmiş zamanda ifade edilir.</a:t>
            </a:r>
            <a:endParaRPr b="0" lang="en-US" sz="3200" strike="noStrike" u="none">
              <a:solidFill>
                <a:srgbClr val="ffffff"/>
              </a:solidFill>
              <a:effectLst/>
              <a:uFillTx/>
              <a:latin typeface="Arial"/>
            </a:endParaRPr>
          </a:p>
          <a:p>
            <a:pPr marL="343080" indent="0">
              <a:spcBef>
                <a:spcPts val="799"/>
              </a:spcBef>
              <a:buNone/>
              <a:tabLst>
                <a:tab algn="l" pos="914400"/>
                <a:tab algn="l" pos="1828800"/>
                <a:tab algn="l" pos="2743200"/>
                <a:tab algn="l" pos="3657600"/>
                <a:tab algn="l" pos="4572000"/>
                <a:tab algn="l" pos="5486400"/>
                <a:tab algn="l" pos="6400800"/>
                <a:tab algn="l" pos="7315200"/>
                <a:tab algn="l" pos="8229600"/>
                <a:tab algn="l" pos="9144000"/>
                <a:tab algn="l" pos="10058400"/>
              </a:tabLst>
            </a:pPr>
            <a:endParaRPr b="0" lang="en-US" sz="3200" strike="noStrike" u="none">
              <a:solidFill>
                <a:srgbClr val="ffffff"/>
              </a:solidFill>
              <a:effectLst/>
              <a:uFillTx/>
              <a:latin typeface="Arial"/>
            </a:endParaRPr>
          </a:p>
          <a:p>
            <a:pPr marL="343080" indent="-34308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Olumlu şeklinin yapılışı:</a:t>
            </a:r>
            <a:br>
              <a:rPr sz="3200"/>
            </a:br>
            <a:r>
              <a:rPr b="0" lang="en-US" sz="3200" strike="noStrike" u="none">
                <a:solidFill>
                  <a:srgbClr val="ffff00"/>
                </a:solidFill>
                <a:effectLst/>
                <a:uFillTx/>
                <a:latin typeface="Arial"/>
              </a:rPr>
              <a:t>[FİİL + /-AcAk/] + [EK-FİİL + /-mİş/ + şe]</a:t>
            </a:r>
            <a:endParaRPr b="0" lang="en-US" sz="3200" strike="noStrike" u="none">
              <a:solidFill>
                <a:srgbClr val="ffffff"/>
              </a:solidFill>
              <a:effectLst/>
              <a:uFillTx/>
              <a:latin typeface="Arial"/>
            </a:endParaRPr>
          </a:p>
          <a:p>
            <a:pPr marL="343080" indent="0">
              <a:spcBef>
                <a:spcPts val="799"/>
              </a:spcBef>
              <a:buNone/>
              <a:tabLst>
                <a:tab algn="l" pos="914400"/>
                <a:tab algn="l" pos="1828800"/>
                <a:tab algn="l" pos="2743200"/>
                <a:tab algn="l" pos="3657600"/>
                <a:tab algn="l" pos="4572000"/>
                <a:tab algn="l" pos="5486400"/>
                <a:tab algn="l" pos="6400800"/>
                <a:tab algn="l" pos="7315200"/>
                <a:tab algn="l" pos="8229600"/>
                <a:tab algn="l" pos="9144000"/>
                <a:tab algn="l" pos="10058400"/>
              </a:tabLst>
            </a:pPr>
            <a:endParaRPr b="0" lang="en-US" sz="3200" strike="noStrike" u="none">
              <a:solidFill>
                <a:srgbClr val="ffffff"/>
              </a:solidFill>
              <a:effectLst/>
              <a:uFillTx/>
              <a:latin typeface="Arial"/>
            </a:endParaRPr>
          </a:p>
          <a:p>
            <a:pPr marL="343080" indent="-34308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Ek-fiil düştüğünde, yapısı şöyledir:</a:t>
            </a:r>
            <a:br>
              <a:rPr sz="3200"/>
            </a:br>
            <a:r>
              <a:rPr b="0" lang="en-US" sz="3200" strike="noStrike" u="none">
                <a:solidFill>
                  <a:srgbClr val="ffff00"/>
                </a:solidFill>
                <a:effectLst/>
                <a:uFillTx/>
                <a:latin typeface="Arial"/>
              </a:rPr>
              <a:t>FİİL + /-AcAk/ + /-mİş/ + şe</a:t>
            </a:r>
            <a:endParaRPr b="0" lang="en-US" sz="32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1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28"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000" strike="noStrike" u="none">
                <a:solidFill>
                  <a:srgbClr val="e3ebf1"/>
                </a:solidFill>
                <a:effectLst/>
                <a:uFillTx/>
                <a:latin typeface="Arial"/>
              </a:rPr>
              <a:t>ç) GELECEK ZAMAN KİPİNİN RİVAYETİ, G</a:t>
            </a:r>
            <a:r>
              <a:rPr b="0" lang="en-US" sz="4000" strike="noStrike" u="none" baseline="30000">
                <a:solidFill>
                  <a:srgbClr val="e3ebf1"/>
                </a:solidFill>
                <a:effectLst/>
                <a:uFillTx/>
                <a:latin typeface="Arial"/>
              </a:rPr>
              <a:t>k</a:t>
            </a:r>
            <a:r>
              <a:rPr b="0" lang="en-US" sz="4000" strike="noStrike" u="none">
                <a:solidFill>
                  <a:srgbClr val="e3ebf1"/>
                </a:solidFill>
                <a:effectLst/>
                <a:uFillTx/>
                <a:latin typeface="Arial"/>
              </a:rPr>
              <a:t>ZR</a:t>
            </a:r>
            <a:endParaRPr b="0" lang="en-US" sz="4000" strike="noStrike" u="none">
              <a:solidFill>
                <a:srgbClr val="e3ebf1"/>
              </a:solidFill>
              <a:effectLst/>
              <a:uFillTx/>
              <a:latin typeface="Arial"/>
            </a:endParaRPr>
          </a:p>
        </p:txBody>
      </p:sp>
      <p:sp>
        <p:nvSpPr>
          <p:cNvPr id="29" name="PlaceHolder 2"/>
          <p:cNvSpPr>
            <a:spLocks noGrp="1"/>
          </p:cNvSpPr>
          <p:nvPr>
            <p:ph/>
          </p:nvPr>
        </p:nvSpPr>
        <p:spPr>
          <a:xfrm>
            <a:off x="0" y="1599840"/>
            <a:ext cx="9144000" cy="5257800"/>
          </a:xfrm>
          <a:prstGeom prst="rect">
            <a:avLst/>
          </a:prstGeom>
          <a:noFill/>
          <a:ln w="0">
            <a:noFill/>
          </a:ln>
        </p:spPr>
        <p:txBody>
          <a:bodyPr lIns="90000" rIns="90000" tIns="46800" bIns="46800" anchor="t">
            <a:normAutofit/>
          </a:bodyPr>
          <a:p>
            <a:pPr marL="343080" indent="-34308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Örnekler:</a:t>
            </a:r>
            <a:br>
              <a:rPr sz="3200"/>
            </a:br>
            <a:r>
              <a:rPr b="0" lang="en-US" sz="3200" strike="noStrike" u="none">
                <a:solidFill>
                  <a:srgbClr val="ffff00"/>
                </a:solidFill>
                <a:effectLst/>
                <a:uFillTx/>
                <a:latin typeface="Arial"/>
              </a:rPr>
              <a:t>Yalan söyleyip, sahte bir sigorta poliçesi gösterecekmişim...</a:t>
            </a:r>
            <a:br>
              <a:rPr sz="3200"/>
            </a:br>
            <a:r>
              <a:rPr b="0" lang="en-US" sz="3200" strike="noStrike" u="none">
                <a:solidFill>
                  <a:srgbClr val="ffff00"/>
                </a:solidFill>
                <a:effectLst/>
                <a:uFillTx/>
                <a:latin typeface="Arial"/>
              </a:rPr>
              <a:t>Niçin beni sevecekmişsin?</a:t>
            </a:r>
            <a:br>
              <a:rPr sz="3200"/>
            </a:br>
            <a:r>
              <a:rPr b="0" lang="en-US" sz="3200" strike="noStrike" u="none">
                <a:solidFill>
                  <a:srgbClr val="ffff00"/>
                </a:solidFill>
                <a:effectLst/>
                <a:uFillTx/>
                <a:latin typeface="Arial"/>
              </a:rPr>
              <a:t>Ne zaman istersen sana çörek verecekmiş.</a:t>
            </a:r>
            <a:br>
              <a:rPr sz="3200"/>
            </a:br>
            <a:r>
              <a:rPr b="0" lang="en-US" sz="3200" strike="noStrike" u="none">
                <a:solidFill>
                  <a:srgbClr val="ffff00"/>
                </a:solidFill>
                <a:effectLst/>
                <a:uFillTx/>
                <a:latin typeface="Arial"/>
              </a:rPr>
              <a:t>Neler saçmalıyorsun sen, neden yakalanacakmışız?</a:t>
            </a:r>
            <a:br>
              <a:rPr sz="3200"/>
            </a:br>
            <a:r>
              <a:rPr b="0" lang="en-US" sz="3200" strike="noStrike" u="none">
                <a:solidFill>
                  <a:srgbClr val="ffff00"/>
                </a:solidFill>
                <a:effectLst/>
                <a:uFillTx/>
                <a:latin typeface="Arial"/>
              </a:rPr>
              <a:t>Yabancıların yanında niye kalacakmışsınız?</a:t>
            </a:r>
            <a:br>
              <a:rPr sz="3200"/>
            </a:br>
            <a:r>
              <a:rPr b="0" lang="en-US" sz="3200" strike="noStrike" u="none">
                <a:solidFill>
                  <a:srgbClr val="ffff00"/>
                </a:solidFill>
                <a:effectLst/>
                <a:uFillTx/>
                <a:latin typeface="Arial"/>
              </a:rPr>
              <a:t>Mutlaka her şeyin dibini çıkaracakmışlar.</a:t>
            </a:r>
            <a:endParaRPr b="0" lang="en-US" sz="32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1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30"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400" strike="noStrike" u="none">
                <a:solidFill>
                  <a:srgbClr val="e3ebf1"/>
                </a:solidFill>
                <a:effectLst/>
                <a:uFillTx/>
                <a:latin typeface="Arial"/>
              </a:rPr>
              <a:t>d) İSTEK KİPİNİN RİVAYETİ, İR</a:t>
            </a:r>
            <a:endParaRPr b="0" lang="en-US" sz="4400" strike="noStrike" u="none">
              <a:solidFill>
                <a:srgbClr val="e3ebf1"/>
              </a:solidFill>
              <a:effectLst/>
              <a:uFillTx/>
              <a:latin typeface="Arial"/>
            </a:endParaRPr>
          </a:p>
        </p:txBody>
      </p:sp>
      <p:sp>
        <p:nvSpPr>
          <p:cNvPr id="31" name="PlaceHolder 2"/>
          <p:cNvSpPr>
            <a:spLocks noGrp="1"/>
          </p:cNvSpPr>
          <p:nvPr>
            <p:ph/>
          </p:nvPr>
        </p:nvSpPr>
        <p:spPr>
          <a:xfrm>
            <a:off x="0" y="1599840"/>
            <a:ext cx="9144000" cy="5257800"/>
          </a:xfrm>
          <a:prstGeom prst="rect">
            <a:avLst/>
          </a:prstGeom>
          <a:noFill/>
          <a:ln w="0">
            <a:noFill/>
          </a:ln>
        </p:spPr>
        <p:txBody>
          <a:bodyPr lIns="90000" rIns="90000" tIns="46800" bIns="46800" anchor="t">
            <a:normAutofit/>
          </a:bodyPr>
          <a:p>
            <a:pPr marL="343080" indent="-34308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Bir iş, hareket, oluş veya kılışın istenmesi, konuşmacı açısından belli olmayan bir geçmiş zamanda ifade edilir.</a:t>
            </a:r>
            <a:endParaRPr b="0" lang="en-US" sz="3200" strike="noStrike" u="none">
              <a:solidFill>
                <a:srgbClr val="ffffff"/>
              </a:solidFill>
              <a:effectLst/>
              <a:uFillTx/>
              <a:latin typeface="Arial"/>
            </a:endParaRPr>
          </a:p>
          <a:p>
            <a:pPr marL="343080" indent="0">
              <a:spcBef>
                <a:spcPts val="799"/>
              </a:spcBef>
              <a:buNone/>
              <a:tabLst>
                <a:tab algn="l" pos="914400"/>
                <a:tab algn="l" pos="1828800"/>
                <a:tab algn="l" pos="2743200"/>
                <a:tab algn="l" pos="3657600"/>
                <a:tab algn="l" pos="4572000"/>
                <a:tab algn="l" pos="5486400"/>
                <a:tab algn="l" pos="6400800"/>
                <a:tab algn="l" pos="7315200"/>
                <a:tab algn="l" pos="8229600"/>
                <a:tab algn="l" pos="9144000"/>
                <a:tab algn="l" pos="10058400"/>
              </a:tabLst>
            </a:pPr>
            <a:endParaRPr b="0" lang="en-US" sz="3200" strike="noStrike" u="none">
              <a:solidFill>
                <a:srgbClr val="ffffff"/>
              </a:solidFill>
              <a:effectLst/>
              <a:uFillTx/>
              <a:latin typeface="Arial"/>
            </a:endParaRPr>
          </a:p>
          <a:p>
            <a:pPr marL="343080" indent="-34308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Olumlu şeklinin yapılışı:</a:t>
            </a:r>
            <a:br>
              <a:rPr sz="3200"/>
            </a:br>
            <a:r>
              <a:rPr b="0" lang="en-US" sz="3200" strike="noStrike" u="none">
                <a:solidFill>
                  <a:srgbClr val="ffff00"/>
                </a:solidFill>
                <a:effectLst/>
                <a:uFillTx/>
                <a:latin typeface="Arial"/>
              </a:rPr>
              <a:t>[FİİL + /-A/] + [EK-FİİL + /-mİş/ + şe]</a:t>
            </a:r>
            <a:endParaRPr b="0" lang="en-US" sz="3200" strike="noStrike" u="none">
              <a:solidFill>
                <a:srgbClr val="ffffff"/>
              </a:solidFill>
              <a:effectLst/>
              <a:uFillTx/>
              <a:latin typeface="Arial"/>
            </a:endParaRPr>
          </a:p>
          <a:p>
            <a:pPr marL="343080" indent="0">
              <a:spcBef>
                <a:spcPts val="799"/>
              </a:spcBef>
              <a:buNone/>
              <a:tabLst>
                <a:tab algn="l" pos="914400"/>
                <a:tab algn="l" pos="1828800"/>
                <a:tab algn="l" pos="2743200"/>
                <a:tab algn="l" pos="3657600"/>
                <a:tab algn="l" pos="4572000"/>
                <a:tab algn="l" pos="5486400"/>
                <a:tab algn="l" pos="6400800"/>
                <a:tab algn="l" pos="7315200"/>
                <a:tab algn="l" pos="8229600"/>
                <a:tab algn="l" pos="9144000"/>
                <a:tab algn="l" pos="10058400"/>
              </a:tabLst>
            </a:pPr>
            <a:endParaRPr b="0" lang="en-US" sz="3200" strike="noStrike" u="none">
              <a:solidFill>
                <a:srgbClr val="ffffff"/>
              </a:solidFill>
              <a:effectLst/>
              <a:uFillTx/>
              <a:latin typeface="Arial"/>
            </a:endParaRPr>
          </a:p>
          <a:p>
            <a:pPr marL="343080" indent="-34308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Ek-fiil düştüğünde, yapısı şöyledir:</a:t>
            </a:r>
            <a:br>
              <a:rPr sz="3200"/>
            </a:br>
            <a:r>
              <a:rPr b="0" lang="en-US" sz="3200" strike="noStrike" u="none">
                <a:solidFill>
                  <a:srgbClr val="ffff00"/>
                </a:solidFill>
                <a:effectLst/>
                <a:uFillTx/>
                <a:latin typeface="Arial"/>
              </a:rPr>
              <a:t>FİİL + /-A/ + /-mİş/ + şe</a:t>
            </a:r>
            <a:endParaRPr b="0" lang="en-US" sz="32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1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32"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400" strike="noStrike" u="none">
                <a:solidFill>
                  <a:srgbClr val="e3ebf1"/>
                </a:solidFill>
                <a:effectLst/>
                <a:uFillTx/>
                <a:latin typeface="Arial"/>
              </a:rPr>
              <a:t>d) İSTEK KİPİNİN RİVAYETİ, İR</a:t>
            </a:r>
            <a:endParaRPr b="0" lang="en-US" sz="4400" strike="noStrike" u="none">
              <a:solidFill>
                <a:srgbClr val="e3ebf1"/>
              </a:solidFill>
              <a:effectLst/>
              <a:uFillTx/>
              <a:latin typeface="Arial"/>
            </a:endParaRPr>
          </a:p>
        </p:txBody>
      </p:sp>
      <p:sp>
        <p:nvSpPr>
          <p:cNvPr id="33" name="PlaceHolder 2"/>
          <p:cNvSpPr>
            <a:spLocks noGrp="1"/>
          </p:cNvSpPr>
          <p:nvPr>
            <p:ph/>
          </p:nvPr>
        </p:nvSpPr>
        <p:spPr>
          <a:xfrm>
            <a:off x="0" y="1600200"/>
            <a:ext cx="9144000" cy="4525920"/>
          </a:xfrm>
          <a:prstGeom prst="rect">
            <a:avLst/>
          </a:prstGeom>
          <a:noFill/>
          <a:ln w="0">
            <a:noFill/>
          </a:ln>
        </p:spPr>
        <p:txBody>
          <a:bodyPr lIns="90000" rIns="90000" tIns="46800" bIns="46800" anchor="t">
            <a:normAutofit/>
          </a:bodyPr>
          <a:p>
            <a:pPr marL="343080" indent="-34308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Örnekler:</a:t>
            </a:r>
            <a:br>
              <a:rPr sz="3200"/>
            </a:br>
            <a:r>
              <a:rPr b="0" lang="en-US" sz="3200" strike="noStrike" u="none">
                <a:solidFill>
                  <a:srgbClr val="ffff00"/>
                </a:solidFill>
                <a:effectLst/>
                <a:uFillTx/>
                <a:latin typeface="Arial"/>
              </a:rPr>
              <a:t>Nedeni neymiş de vazgeçeymişim bu işten ulan?</a:t>
            </a:r>
            <a:br>
              <a:rPr sz="3200"/>
            </a:br>
            <a:r>
              <a:rPr b="0" lang="en-US" sz="3200" strike="noStrike" u="none">
                <a:solidFill>
                  <a:srgbClr val="ffff00"/>
                </a:solidFill>
                <a:effectLst/>
                <a:uFillTx/>
                <a:latin typeface="Arial"/>
              </a:rPr>
              <a:t>Sen de kalaymışsın bari.</a:t>
            </a:r>
            <a:br>
              <a:rPr sz="3200"/>
            </a:br>
            <a:r>
              <a:rPr b="0" lang="en-US" sz="3200" strike="noStrike" u="none">
                <a:solidFill>
                  <a:srgbClr val="ffff00"/>
                </a:solidFill>
                <a:effectLst/>
                <a:uFillTx/>
                <a:latin typeface="Arial"/>
              </a:rPr>
              <a:t>Biz de göreymişiz, ama o da göreymiş.</a:t>
            </a:r>
            <a:br>
              <a:rPr sz="3200"/>
            </a:br>
            <a:r>
              <a:rPr b="0" lang="en-US" sz="3200" strike="noStrike" u="none">
                <a:solidFill>
                  <a:srgbClr val="ffff00"/>
                </a:solidFill>
                <a:effectLst/>
                <a:uFillTx/>
                <a:latin typeface="Arial"/>
              </a:rPr>
              <a:t>O kadar çok istediğine göre, siz de vereymişsiniz.</a:t>
            </a:r>
            <a:br>
              <a:rPr sz="3200"/>
            </a:br>
            <a:r>
              <a:rPr b="0" lang="en-US" sz="3200" strike="noStrike" u="none">
                <a:solidFill>
                  <a:srgbClr val="ffff00"/>
                </a:solidFill>
                <a:effectLst/>
                <a:uFillTx/>
                <a:latin typeface="Arial"/>
              </a:rPr>
              <a:t>Mashar kızı kaldıraymış.</a:t>
            </a:r>
            <a:endParaRPr b="0" lang="en-US" sz="32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1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34"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000" strike="noStrike" u="none">
                <a:solidFill>
                  <a:srgbClr val="e3ebf1"/>
                </a:solidFill>
                <a:effectLst/>
                <a:uFillTx/>
                <a:latin typeface="Arial"/>
              </a:rPr>
              <a:t>e) GEREKLİLİK KİPİNİN RİVAYETİ, GR</a:t>
            </a:r>
            <a:endParaRPr b="0" lang="en-US" sz="4000" strike="noStrike" u="none">
              <a:solidFill>
                <a:srgbClr val="e3ebf1"/>
              </a:solidFill>
              <a:effectLst/>
              <a:uFillTx/>
              <a:latin typeface="Arial"/>
            </a:endParaRPr>
          </a:p>
        </p:txBody>
      </p:sp>
      <p:sp>
        <p:nvSpPr>
          <p:cNvPr id="35" name="PlaceHolder 2"/>
          <p:cNvSpPr>
            <a:spLocks noGrp="1"/>
          </p:cNvSpPr>
          <p:nvPr>
            <p:ph/>
          </p:nvPr>
        </p:nvSpPr>
        <p:spPr>
          <a:xfrm>
            <a:off x="0" y="1599840"/>
            <a:ext cx="9144000" cy="5257800"/>
          </a:xfrm>
          <a:prstGeom prst="rect">
            <a:avLst/>
          </a:prstGeom>
          <a:noFill/>
          <a:ln w="0">
            <a:noFill/>
          </a:ln>
        </p:spPr>
        <p:txBody>
          <a:bodyPr lIns="90000" rIns="90000" tIns="46800" bIns="46800" anchor="t">
            <a:normAutofit/>
          </a:bodyPr>
          <a:p>
            <a:pPr marL="343080" indent="-34308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Bir iş, hareket, oluş veya kılışın yapılma zorunluluğu, konuşmacı açısından belli olmayan bir geçmiş zamanda ifade edilir.</a:t>
            </a:r>
            <a:endParaRPr b="0" lang="en-US" sz="3200" strike="noStrike" u="none">
              <a:solidFill>
                <a:srgbClr val="ffffff"/>
              </a:solidFill>
              <a:effectLst/>
              <a:uFillTx/>
              <a:latin typeface="Arial"/>
            </a:endParaRPr>
          </a:p>
          <a:p>
            <a:pPr marL="343080" indent="0">
              <a:spcBef>
                <a:spcPts val="799"/>
              </a:spcBef>
              <a:buNone/>
              <a:tabLst>
                <a:tab algn="l" pos="914400"/>
                <a:tab algn="l" pos="1828800"/>
                <a:tab algn="l" pos="2743200"/>
                <a:tab algn="l" pos="3657600"/>
                <a:tab algn="l" pos="4572000"/>
                <a:tab algn="l" pos="5486400"/>
                <a:tab algn="l" pos="6400800"/>
                <a:tab algn="l" pos="7315200"/>
                <a:tab algn="l" pos="8229600"/>
                <a:tab algn="l" pos="9144000"/>
                <a:tab algn="l" pos="10058400"/>
              </a:tabLst>
            </a:pPr>
            <a:endParaRPr b="0" lang="en-US" sz="3200" strike="noStrike" u="none">
              <a:solidFill>
                <a:srgbClr val="ffffff"/>
              </a:solidFill>
              <a:effectLst/>
              <a:uFillTx/>
              <a:latin typeface="Arial"/>
            </a:endParaRPr>
          </a:p>
          <a:p>
            <a:pPr marL="343080" indent="-34308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Olumlu şeklinin yapılışı:</a:t>
            </a:r>
            <a:br>
              <a:rPr sz="3200"/>
            </a:br>
            <a:r>
              <a:rPr b="0" lang="en-US" sz="3200" strike="noStrike" u="none">
                <a:solidFill>
                  <a:srgbClr val="ffff00"/>
                </a:solidFill>
                <a:effectLst/>
                <a:uFillTx/>
                <a:latin typeface="Arial"/>
              </a:rPr>
              <a:t>[FİİL + /-mAlİ/] + [EK-FİİL + /-mİş/ + şe]</a:t>
            </a:r>
            <a:endParaRPr b="0" lang="en-US" sz="3200" strike="noStrike" u="none">
              <a:solidFill>
                <a:srgbClr val="ffffff"/>
              </a:solidFill>
              <a:effectLst/>
              <a:uFillTx/>
              <a:latin typeface="Arial"/>
            </a:endParaRPr>
          </a:p>
          <a:p>
            <a:pPr marL="343080" indent="0">
              <a:spcBef>
                <a:spcPts val="799"/>
              </a:spcBef>
              <a:buNone/>
              <a:tabLst>
                <a:tab algn="l" pos="914400"/>
                <a:tab algn="l" pos="1828800"/>
                <a:tab algn="l" pos="2743200"/>
                <a:tab algn="l" pos="3657600"/>
                <a:tab algn="l" pos="4572000"/>
                <a:tab algn="l" pos="5486400"/>
                <a:tab algn="l" pos="6400800"/>
                <a:tab algn="l" pos="7315200"/>
                <a:tab algn="l" pos="8229600"/>
                <a:tab algn="l" pos="9144000"/>
                <a:tab algn="l" pos="10058400"/>
              </a:tabLst>
            </a:pPr>
            <a:endParaRPr b="0" lang="en-US" sz="3200" strike="noStrike" u="none">
              <a:solidFill>
                <a:srgbClr val="ffffff"/>
              </a:solidFill>
              <a:effectLst/>
              <a:uFillTx/>
              <a:latin typeface="Arial"/>
            </a:endParaRPr>
          </a:p>
          <a:p>
            <a:pPr marL="343080" indent="-34308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Ek-fiil düştüğünde, yapısı şöyledir:</a:t>
            </a:r>
            <a:br>
              <a:rPr sz="3200"/>
            </a:br>
            <a:r>
              <a:rPr b="0" lang="en-US" sz="3200" strike="noStrike" u="none">
                <a:solidFill>
                  <a:srgbClr val="ffff00"/>
                </a:solidFill>
                <a:effectLst/>
                <a:uFillTx/>
                <a:latin typeface="Arial"/>
              </a:rPr>
              <a:t>FİİL + /-mAlİ/ + /-mİş/ + şe</a:t>
            </a:r>
            <a:endParaRPr b="0" lang="en-US" sz="32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1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36"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000" strike="noStrike" u="none">
                <a:solidFill>
                  <a:srgbClr val="e3ebf1"/>
                </a:solidFill>
                <a:effectLst/>
                <a:uFillTx/>
                <a:latin typeface="Arial"/>
              </a:rPr>
              <a:t>e) GEREKLİLİK KİPİNİN RİVAYETİ, GR</a:t>
            </a:r>
            <a:endParaRPr b="0" lang="en-US" sz="4000" strike="noStrike" u="none">
              <a:solidFill>
                <a:srgbClr val="e3ebf1"/>
              </a:solidFill>
              <a:effectLst/>
              <a:uFillTx/>
              <a:latin typeface="Arial"/>
            </a:endParaRPr>
          </a:p>
        </p:txBody>
      </p:sp>
      <p:sp>
        <p:nvSpPr>
          <p:cNvPr id="37" name="PlaceHolder 2"/>
          <p:cNvSpPr>
            <a:spLocks noGrp="1"/>
          </p:cNvSpPr>
          <p:nvPr>
            <p:ph/>
          </p:nvPr>
        </p:nvSpPr>
        <p:spPr>
          <a:xfrm>
            <a:off x="0" y="1599840"/>
            <a:ext cx="9144000" cy="5257800"/>
          </a:xfrm>
          <a:prstGeom prst="rect">
            <a:avLst/>
          </a:prstGeom>
          <a:noFill/>
          <a:ln w="0">
            <a:noFill/>
          </a:ln>
        </p:spPr>
        <p:txBody>
          <a:bodyPr lIns="90000" rIns="90000" tIns="46800" bIns="46800" anchor="t">
            <a:normAutofit/>
          </a:bodyPr>
          <a:p>
            <a:pPr marL="343080" indent="-34308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Örnekler:</a:t>
            </a:r>
            <a:br>
              <a:rPr sz="3200"/>
            </a:br>
            <a:r>
              <a:rPr b="0" lang="en-US" sz="3200" strike="noStrike" u="none">
                <a:solidFill>
                  <a:srgbClr val="ffff00"/>
                </a:solidFill>
                <a:effectLst/>
                <a:uFillTx/>
                <a:latin typeface="Arial"/>
              </a:rPr>
              <a:t>Ah, güzel bir kadın olmalıymışım ben!</a:t>
            </a:r>
            <a:br>
              <a:rPr sz="3200"/>
            </a:br>
            <a:r>
              <a:rPr b="0" lang="en-US" sz="3200" strike="noStrike" u="none">
                <a:solidFill>
                  <a:srgbClr val="ffff00"/>
                </a:solidFill>
                <a:effectLst/>
                <a:uFillTx/>
                <a:latin typeface="Arial"/>
              </a:rPr>
              <a:t>O durumda vurmalıymışsın.</a:t>
            </a:r>
            <a:br>
              <a:rPr sz="3200"/>
            </a:br>
            <a:r>
              <a:rPr b="0" lang="en-US" sz="3200" strike="noStrike" u="none">
                <a:solidFill>
                  <a:srgbClr val="ffff00"/>
                </a:solidFill>
                <a:effectLst/>
                <a:uFillTx/>
                <a:latin typeface="Arial"/>
              </a:rPr>
              <a:t>Meğer kadın bunu kocasına da söylemeliymiş.</a:t>
            </a:r>
            <a:br>
              <a:rPr sz="3200"/>
            </a:br>
            <a:r>
              <a:rPr b="0" lang="en-US" sz="3200" strike="noStrike" u="none">
                <a:solidFill>
                  <a:srgbClr val="ffff00"/>
                </a:solidFill>
                <a:effectLst/>
                <a:uFillTx/>
                <a:latin typeface="Arial"/>
              </a:rPr>
              <a:t>Kadın olsun, erkek olsun hizmetçilerinizle şakalaşmadan, senli benli olmadan, hep bir efendi ağzıyla konuşmalıymışız.</a:t>
            </a:r>
            <a:br>
              <a:rPr sz="3200"/>
            </a:br>
            <a:r>
              <a:rPr b="0" lang="en-US" sz="3200" strike="noStrike" u="none">
                <a:solidFill>
                  <a:srgbClr val="ffff00"/>
                </a:solidFill>
                <a:effectLst/>
                <a:uFillTx/>
                <a:latin typeface="Arial"/>
              </a:rPr>
              <a:t>Her hafta aynı şeyi yazmalıymışsınız.</a:t>
            </a:r>
            <a:br>
              <a:rPr sz="3200"/>
            </a:br>
            <a:r>
              <a:rPr b="0" lang="en-US" sz="3200" strike="noStrike" u="none">
                <a:solidFill>
                  <a:srgbClr val="ffff00"/>
                </a:solidFill>
                <a:effectLst/>
                <a:uFillTx/>
                <a:latin typeface="Arial"/>
              </a:rPr>
              <a:t>Adanın bir ucundan öbür ucuna kadar taşları kırmalıymışlar.</a:t>
            </a:r>
            <a:endParaRPr b="0" lang="en-US" sz="32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1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38"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000" strike="noStrike" u="none">
                <a:solidFill>
                  <a:srgbClr val="e3ebf1"/>
                </a:solidFill>
                <a:effectLst/>
                <a:uFillTx/>
                <a:latin typeface="Arial"/>
              </a:rPr>
              <a:t>f) DİLEK-ŞART KİPİNİN RİVAYETİ, DŞR</a:t>
            </a:r>
            <a:endParaRPr b="0" lang="en-US" sz="4000" strike="noStrike" u="none">
              <a:solidFill>
                <a:srgbClr val="e3ebf1"/>
              </a:solidFill>
              <a:effectLst/>
              <a:uFillTx/>
              <a:latin typeface="Arial"/>
            </a:endParaRPr>
          </a:p>
        </p:txBody>
      </p:sp>
      <p:sp>
        <p:nvSpPr>
          <p:cNvPr id="39" name="PlaceHolder 2"/>
          <p:cNvSpPr>
            <a:spLocks noGrp="1"/>
          </p:cNvSpPr>
          <p:nvPr>
            <p:ph/>
          </p:nvPr>
        </p:nvSpPr>
        <p:spPr>
          <a:xfrm>
            <a:off x="0" y="1599840"/>
            <a:ext cx="9144000" cy="5257800"/>
          </a:xfrm>
          <a:prstGeom prst="rect">
            <a:avLst/>
          </a:prstGeom>
          <a:noFill/>
          <a:ln w="0">
            <a:noFill/>
          </a:ln>
        </p:spPr>
        <p:txBody>
          <a:bodyPr lIns="90000" rIns="90000" tIns="46800" bIns="46800" anchor="t">
            <a:normAutofit/>
          </a:bodyPr>
          <a:p>
            <a:pPr marL="343080" indent="-34308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Bir iş, hareket, oluş veya kılışın dilek veya şart biçimi, konuşmacı açısından belli olmayan bir geçmiş zamanda ifade edilir.</a:t>
            </a:r>
            <a:endParaRPr b="0" lang="en-US" sz="3200" strike="noStrike" u="none">
              <a:solidFill>
                <a:srgbClr val="ffffff"/>
              </a:solidFill>
              <a:effectLst/>
              <a:uFillTx/>
              <a:latin typeface="Arial"/>
            </a:endParaRPr>
          </a:p>
          <a:p>
            <a:pPr marL="343080" indent="0">
              <a:spcBef>
                <a:spcPts val="799"/>
              </a:spcBef>
              <a:buNone/>
              <a:tabLst>
                <a:tab algn="l" pos="914400"/>
                <a:tab algn="l" pos="1828800"/>
                <a:tab algn="l" pos="2743200"/>
                <a:tab algn="l" pos="3657600"/>
                <a:tab algn="l" pos="4572000"/>
                <a:tab algn="l" pos="5486400"/>
                <a:tab algn="l" pos="6400800"/>
                <a:tab algn="l" pos="7315200"/>
                <a:tab algn="l" pos="8229600"/>
                <a:tab algn="l" pos="9144000"/>
                <a:tab algn="l" pos="10058400"/>
              </a:tabLst>
            </a:pPr>
            <a:endParaRPr b="0" lang="en-US" sz="3200" strike="noStrike" u="none">
              <a:solidFill>
                <a:srgbClr val="ffffff"/>
              </a:solidFill>
              <a:effectLst/>
              <a:uFillTx/>
              <a:latin typeface="Arial"/>
            </a:endParaRPr>
          </a:p>
          <a:p>
            <a:pPr marL="343080" indent="-34308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Olumlu şeklinin yapılışı:</a:t>
            </a:r>
            <a:br>
              <a:rPr sz="3200"/>
            </a:br>
            <a:r>
              <a:rPr b="0" lang="en-US" sz="3200" strike="noStrike" u="none">
                <a:solidFill>
                  <a:srgbClr val="ffff00"/>
                </a:solidFill>
                <a:effectLst/>
                <a:uFillTx/>
                <a:latin typeface="Arial"/>
              </a:rPr>
              <a:t>[FİİL + /-sA/] + [EK-FİİL + /-mİş/ + şe]</a:t>
            </a:r>
            <a:endParaRPr b="0" lang="en-US" sz="3200" strike="noStrike" u="none">
              <a:solidFill>
                <a:srgbClr val="ffffff"/>
              </a:solidFill>
              <a:effectLst/>
              <a:uFillTx/>
              <a:latin typeface="Arial"/>
            </a:endParaRPr>
          </a:p>
          <a:p>
            <a:pPr marL="343080" indent="0">
              <a:spcBef>
                <a:spcPts val="799"/>
              </a:spcBef>
              <a:buNone/>
              <a:tabLst>
                <a:tab algn="l" pos="914400"/>
                <a:tab algn="l" pos="1828800"/>
                <a:tab algn="l" pos="2743200"/>
                <a:tab algn="l" pos="3657600"/>
                <a:tab algn="l" pos="4572000"/>
                <a:tab algn="l" pos="5486400"/>
                <a:tab algn="l" pos="6400800"/>
                <a:tab algn="l" pos="7315200"/>
                <a:tab algn="l" pos="8229600"/>
                <a:tab algn="l" pos="9144000"/>
                <a:tab algn="l" pos="10058400"/>
              </a:tabLst>
            </a:pPr>
            <a:endParaRPr b="0" lang="en-US" sz="3200" strike="noStrike" u="none">
              <a:solidFill>
                <a:srgbClr val="ffffff"/>
              </a:solidFill>
              <a:effectLst/>
              <a:uFillTx/>
              <a:latin typeface="Arial"/>
            </a:endParaRPr>
          </a:p>
          <a:p>
            <a:pPr marL="343080" indent="-34308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Ek-fiil düştüğünde, yapısı şöyledir:</a:t>
            </a:r>
            <a:br>
              <a:rPr sz="3200"/>
            </a:br>
            <a:r>
              <a:rPr b="0" lang="en-US" sz="3200" strike="noStrike" u="none">
                <a:solidFill>
                  <a:srgbClr val="ffff00"/>
                </a:solidFill>
                <a:effectLst/>
                <a:uFillTx/>
                <a:latin typeface="Arial"/>
              </a:rPr>
              <a:t>FİİL + /-sA/ + /-mİş/ + şe</a:t>
            </a:r>
            <a:endParaRPr b="0" lang="en-US" sz="32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1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40"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000" strike="noStrike" u="none">
                <a:solidFill>
                  <a:srgbClr val="e3ebf1"/>
                </a:solidFill>
                <a:effectLst/>
                <a:uFillTx/>
                <a:latin typeface="Arial"/>
              </a:rPr>
              <a:t>f) DİLEK-ŞART KİPİNİN RİVAYETİ, DŞR</a:t>
            </a:r>
            <a:endParaRPr b="0" lang="en-US" sz="4000" strike="noStrike" u="none">
              <a:solidFill>
                <a:srgbClr val="e3ebf1"/>
              </a:solidFill>
              <a:effectLst/>
              <a:uFillTx/>
              <a:latin typeface="Arial"/>
            </a:endParaRPr>
          </a:p>
        </p:txBody>
      </p:sp>
      <p:sp>
        <p:nvSpPr>
          <p:cNvPr id="41" name="PlaceHolder 2"/>
          <p:cNvSpPr>
            <a:spLocks noGrp="1"/>
          </p:cNvSpPr>
          <p:nvPr>
            <p:ph/>
          </p:nvPr>
        </p:nvSpPr>
        <p:spPr>
          <a:xfrm>
            <a:off x="0" y="1599840"/>
            <a:ext cx="9144000" cy="5257800"/>
          </a:xfrm>
          <a:prstGeom prst="rect">
            <a:avLst/>
          </a:prstGeom>
          <a:noFill/>
          <a:ln w="0">
            <a:noFill/>
          </a:ln>
        </p:spPr>
        <p:txBody>
          <a:bodyPr lIns="90000" rIns="90000" tIns="46800" bIns="46800" anchor="t">
            <a:normAutofit/>
          </a:bodyPr>
          <a:p>
            <a:pPr marL="343080" indent="-34308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Örnekler:</a:t>
            </a:r>
            <a:br>
              <a:rPr sz="3200"/>
            </a:br>
            <a:r>
              <a:rPr b="0" lang="en-US" sz="3200" strike="noStrike" u="none">
                <a:solidFill>
                  <a:srgbClr val="ffff00"/>
                </a:solidFill>
                <a:effectLst/>
                <a:uFillTx/>
                <a:latin typeface="Arial"/>
              </a:rPr>
              <a:t>Beni telefonda aradı, çeyizini görseymişim.</a:t>
            </a:r>
            <a:br>
              <a:rPr sz="3200"/>
            </a:br>
            <a:r>
              <a:rPr b="0" lang="en-US" sz="3200" strike="noStrike" u="none">
                <a:solidFill>
                  <a:srgbClr val="ffff00"/>
                </a:solidFill>
                <a:effectLst/>
                <a:uFillTx/>
                <a:latin typeface="Arial"/>
              </a:rPr>
              <a:t>O kadar çok insanın önünde konuşsaymışsın.</a:t>
            </a:r>
            <a:br>
              <a:rPr sz="3200"/>
            </a:br>
            <a:r>
              <a:rPr b="0" lang="en-US" sz="3200" strike="noStrike" u="none">
                <a:solidFill>
                  <a:srgbClr val="ffff00"/>
                </a:solidFill>
                <a:effectLst/>
                <a:uFillTx/>
                <a:latin typeface="Arial"/>
              </a:rPr>
              <a:t>Büyükbabam o arkadaşına bir söyleseymiş, bu iş olurmuş.</a:t>
            </a:r>
            <a:br>
              <a:rPr sz="3200"/>
            </a:br>
            <a:r>
              <a:rPr b="0" lang="en-US" sz="3200" strike="noStrike" u="none">
                <a:solidFill>
                  <a:srgbClr val="ffff00"/>
                </a:solidFill>
                <a:effectLst/>
                <a:uFillTx/>
                <a:latin typeface="Arial"/>
              </a:rPr>
              <a:t>Keşke dediğini yapsaymışız, diye kızdı.</a:t>
            </a:r>
            <a:br>
              <a:rPr sz="3200"/>
            </a:br>
            <a:r>
              <a:rPr b="0" lang="en-US" sz="3200" strike="noStrike" u="none">
                <a:solidFill>
                  <a:srgbClr val="ffff00"/>
                </a:solidFill>
                <a:effectLst/>
                <a:uFillTx/>
                <a:latin typeface="Arial"/>
              </a:rPr>
              <a:t>Söylediklerine aldırmasaymışsınız.</a:t>
            </a:r>
            <a:br>
              <a:rPr sz="3200"/>
            </a:br>
            <a:r>
              <a:rPr b="0" lang="en-US" sz="3200" strike="noStrike" u="none">
                <a:solidFill>
                  <a:srgbClr val="ffff00"/>
                </a:solidFill>
                <a:effectLst/>
                <a:uFillTx/>
                <a:latin typeface="Arial"/>
              </a:rPr>
              <a:t>Adama bol miktarda para ödeseymişler.</a:t>
            </a:r>
            <a:endParaRPr b="0" lang="en-US" sz="32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1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42" name="PlaceHolder 1"/>
          <p:cNvSpPr>
            <a:spLocks noGrp="1"/>
          </p:cNvSpPr>
          <p:nvPr>
            <p:ph/>
          </p:nvPr>
        </p:nvSpPr>
        <p:spPr>
          <a:xfrm>
            <a:off x="457200" y="1600200"/>
            <a:ext cx="8229600" cy="4525920"/>
          </a:xfrm>
          <a:prstGeom prst="rect">
            <a:avLst/>
          </a:prstGeom>
          <a:noFill/>
          <a:ln w="0">
            <a:noFill/>
          </a:ln>
        </p:spPr>
        <p:txBody>
          <a:bodyPr lIns="90000" rIns="90000" tIns="46800" bIns="46800" anchor="t">
            <a:normAutofit/>
          </a:bodyPr>
          <a:p>
            <a:pPr marL="343080" indent="-343080" algn="ctr">
              <a:spcBef>
                <a:spcPts val="1500"/>
              </a:spcBef>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1" lang="en-US" sz="6000" strike="noStrike" u="none">
                <a:solidFill>
                  <a:srgbClr val="ffff00"/>
                </a:solidFill>
                <a:effectLst/>
                <a:uFillTx/>
                <a:latin typeface="Arial"/>
              </a:rPr>
              <a:t>3. ŞART BİRLEŞİK KİPLİ FİİLLER</a:t>
            </a:r>
            <a:endParaRPr b="0" lang="en-US" sz="60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1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43"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000" strike="noStrike" u="none">
                <a:solidFill>
                  <a:srgbClr val="e3ebf1"/>
                </a:solidFill>
                <a:effectLst/>
                <a:uFillTx/>
                <a:latin typeface="Arial"/>
              </a:rPr>
              <a:t>3. ŞART BİRLEŞİK KİPLİ FİİLLER</a:t>
            </a:r>
            <a:endParaRPr b="0" lang="en-US" sz="4000" strike="noStrike" u="none">
              <a:solidFill>
                <a:srgbClr val="e3ebf1"/>
              </a:solidFill>
              <a:effectLst/>
              <a:uFillTx/>
              <a:latin typeface="Arial"/>
            </a:endParaRPr>
          </a:p>
        </p:txBody>
      </p:sp>
      <p:sp>
        <p:nvSpPr>
          <p:cNvPr id="44" name="PlaceHolder 2"/>
          <p:cNvSpPr>
            <a:spLocks noGrp="1"/>
          </p:cNvSpPr>
          <p:nvPr>
            <p:ph/>
          </p:nvPr>
        </p:nvSpPr>
        <p:spPr>
          <a:xfrm>
            <a:off x="0" y="1599840"/>
            <a:ext cx="9144000" cy="5257800"/>
          </a:xfrm>
          <a:prstGeom prst="rect">
            <a:avLst/>
          </a:prstGeom>
          <a:noFill/>
          <a:ln w="0">
            <a:noFill/>
          </a:ln>
        </p:spPr>
        <p:txBody>
          <a:bodyPr lIns="90000" rIns="90000" tIns="46800" bIns="46800" anchor="t">
            <a:normAutofit/>
          </a:bodyPr>
          <a:p>
            <a:pPr marL="343080" indent="-343080">
              <a:lnSpc>
                <a:spcPct val="90000"/>
              </a:lnSpc>
              <a:spcBef>
                <a:spcPts val="850"/>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400" strike="noStrike" u="none">
                <a:solidFill>
                  <a:srgbClr val="ffffff"/>
                </a:solidFill>
                <a:effectLst/>
                <a:uFillTx/>
                <a:latin typeface="Arial"/>
              </a:rPr>
              <a:t>Şart birleşik kipli fiillerde, ikinci kip birinci kipteki zamanı veya biçimi bir şarta bağlar.</a:t>
            </a:r>
            <a:endParaRPr b="0" lang="en-US" sz="3400" strike="noStrike" u="none">
              <a:solidFill>
                <a:srgbClr val="ffffff"/>
              </a:solidFill>
              <a:effectLst/>
              <a:uFillTx/>
              <a:latin typeface="Arial"/>
            </a:endParaRPr>
          </a:p>
          <a:p>
            <a:pPr marL="343080" indent="-343080">
              <a:lnSpc>
                <a:spcPct val="90000"/>
              </a:lnSpc>
              <a:spcBef>
                <a:spcPts val="850"/>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400" strike="noStrike" u="none">
                <a:solidFill>
                  <a:srgbClr val="ffffff"/>
                </a:solidFill>
                <a:effectLst/>
                <a:uFillTx/>
                <a:latin typeface="Arial"/>
              </a:rPr>
              <a:t>Yapılışları şöyledir:</a:t>
            </a:r>
            <a:br>
              <a:rPr sz="3400"/>
            </a:br>
            <a:r>
              <a:rPr b="0" lang="en-US" sz="3400" strike="noStrike" u="none">
                <a:solidFill>
                  <a:srgbClr val="ffff00"/>
                </a:solidFill>
                <a:effectLst/>
                <a:uFillTx/>
                <a:latin typeface="Arial"/>
              </a:rPr>
              <a:t>[FİİL + ke] + [EK-FİİL + /-sA/ + şe]</a:t>
            </a:r>
            <a:endParaRPr b="0" lang="en-US" sz="3400" strike="noStrike" u="none">
              <a:solidFill>
                <a:srgbClr val="ffffff"/>
              </a:solidFill>
              <a:effectLst/>
              <a:uFillTx/>
              <a:latin typeface="Arial"/>
            </a:endParaRPr>
          </a:p>
          <a:p>
            <a:pPr marL="343080" indent="-343080">
              <a:lnSpc>
                <a:spcPct val="90000"/>
              </a:lnSpc>
              <a:spcBef>
                <a:spcPts val="850"/>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400" strike="noStrike" u="none">
                <a:solidFill>
                  <a:srgbClr val="ffffff"/>
                </a:solidFill>
                <a:effectLst/>
                <a:uFillTx/>
                <a:latin typeface="Arial"/>
              </a:rPr>
              <a:t>Ek-fiil düşerse, ardındaki tüm ekler önceki kipe gelir:</a:t>
            </a:r>
            <a:br>
              <a:rPr sz="3400"/>
            </a:br>
            <a:r>
              <a:rPr b="0" lang="en-US" sz="3400" strike="noStrike" u="none">
                <a:solidFill>
                  <a:srgbClr val="ffff00"/>
                </a:solidFill>
                <a:effectLst/>
                <a:uFillTx/>
                <a:latin typeface="Arial"/>
              </a:rPr>
              <a:t>FİİL + ke + /-sA/ + şe</a:t>
            </a:r>
            <a:endParaRPr b="0" lang="en-US" sz="3400" strike="noStrike" u="none">
              <a:solidFill>
                <a:srgbClr val="ffffff"/>
              </a:solidFill>
              <a:effectLst/>
              <a:uFillTx/>
              <a:latin typeface="Arial"/>
            </a:endParaRPr>
          </a:p>
          <a:p>
            <a:pPr marL="343080" indent="-343080">
              <a:lnSpc>
                <a:spcPct val="90000"/>
              </a:lnSpc>
              <a:spcBef>
                <a:spcPts val="850"/>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400" strike="noStrike" u="none">
                <a:solidFill>
                  <a:srgbClr val="ffffff"/>
                </a:solidFill>
                <a:effectLst/>
                <a:uFillTx/>
                <a:latin typeface="Arial"/>
              </a:rPr>
              <a:t>Analizde, önceki kip söylenir, ardından da </a:t>
            </a:r>
            <a:r>
              <a:rPr b="0" lang="en-US" sz="3400" strike="noStrike" u="none">
                <a:solidFill>
                  <a:srgbClr val="ffff00"/>
                </a:solidFill>
                <a:effectLst/>
                <a:uFillTx/>
                <a:latin typeface="Arial"/>
              </a:rPr>
              <a:t>“şart” (“…şartı”)</a:t>
            </a:r>
            <a:r>
              <a:rPr b="0" lang="en-US" sz="3400" strike="noStrike" u="none">
                <a:solidFill>
                  <a:srgbClr val="ffffff"/>
                </a:solidFill>
                <a:effectLst/>
                <a:uFillTx/>
                <a:latin typeface="Arial"/>
              </a:rPr>
              <a:t> kelimesi veya </a:t>
            </a:r>
            <a:r>
              <a:rPr b="0" lang="en-US" sz="3400" strike="noStrike" u="none">
                <a:solidFill>
                  <a:srgbClr val="ffff00"/>
                </a:solidFill>
                <a:effectLst/>
                <a:uFillTx/>
                <a:latin typeface="Arial"/>
              </a:rPr>
              <a:t>“Ş”</a:t>
            </a:r>
            <a:r>
              <a:rPr b="0" lang="en-US" sz="3400" strike="noStrike" u="none">
                <a:solidFill>
                  <a:srgbClr val="ffffff"/>
                </a:solidFill>
                <a:effectLst/>
                <a:uFillTx/>
                <a:latin typeface="Arial"/>
              </a:rPr>
              <a:t> kısaltması eklenir.</a:t>
            </a:r>
            <a:endParaRPr b="0" lang="en-US" sz="34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10"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000" strike="noStrike" u="none">
                <a:solidFill>
                  <a:srgbClr val="e3ebf1"/>
                </a:solidFill>
                <a:effectLst/>
                <a:uFillTx/>
                <a:latin typeface="Arial"/>
              </a:rPr>
              <a:t>2. RİVAYET BİRLEŞİK KİPLİ FİİLLER</a:t>
            </a:r>
            <a:endParaRPr b="0" lang="en-US" sz="4000" strike="noStrike" u="none">
              <a:solidFill>
                <a:srgbClr val="e3ebf1"/>
              </a:solidFill>
              <a:effectLst/>
              <a:uFillTx/>
              <a:latin typeface="Arial"/>
            </a:endParaRPr>
          </a:p>
        </p:txBody>
      </p:sp>
      <p:sp>
        <p:nvSpPr>
          <p:cNvPr id="11" name="PlaceHolder 2"/>
          <p:cNvSpPr>
            <a:spLocks noGrp="1"/>
          </p:cNvSpPr>
          <p:nvPr>
            <p:ph/>
          </p:nvPr>
        </p:nvSpPr>
        <p:spPr>
          <a:xfrm>
            <a:off x="0" y="1599840"/>
            <a:ext cx="9144000" cy="5257800"/>
          </a:xfrm>
          <a:prstGeom prst="rect">
            <a:avLst/>
          </a:prstGeom>
          <a:noFill/>
          <a:ln w="0">
            <a:noFill/>
          </a:ln>
        </p:spPr>
        <p:txBody>
          <a:bodyPr lIns="90000" rIns="90000" tIns="46800" bIns="46800" anchor="t">
            <a:normAutofit/>
          </a:bodyPr>
          <a:p>
            <a:pPr marL="343080" indent="-343080">
              <a:lnSpc>
                <a:spcPct val="90000"/>
              </a:lnSpc>
              <a:spcBef>
                <a:spcPts val="751"/>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000" strike="noStrike" u="none">
                <a:solidFill>
                  <a:srgbClr val="ffffff"/>
                </a:solidFill>
                <a:effectLst/>
                <a:uFillTx/>
                <a:latin typeface="Arial"/>
              </a:rPr>
              <a:t>Rivayet birleşik kipli fiillerde, ikinci kip birinci kipteki zamanı veya biçimi geçmişte belirsiz, kesin olmayan, emin olunamayan bir zamana kaydırır.</a:t>
            </a:r>
            <a:endParaRPr b="0" lang="en-US" sz="3000" strike="noStrike" u="none">
              <a:solidFill>
                <a:srgbClr val="ffffff"/>
              </a:solidFill>
              <a:effectLst/>
              <a:uFillTx/>
              <a:latin typeface="Arial"/>
            </a:endParaRPr>
          </a:p>
          <a:p>
            <a:pPr marL="343080" indent="-343080">
              <a:lnSpc>
                <a:spcPct val="90000"/>
              </a:lnSpc>
              <a:spcBef>
                <a:spcPts val="751"/>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000" strike="noStrike" u="none">
                <a:solidFill>
                  <a:srgbClr val="ffffff"/>
                </a:solidFill>
                <a:effectLst/>
                <a:uFillTx/>
                <a:latin typeface="Arial"/>
              </a:rPr>
              <a:t>Rivayet; şüphe, güvensizlik, bilinçsizlik ifade eder.</a:t>
            </a:r>
            <a:endParaRPr b="0" lang="en-US" sz="3000" strike="noStrike" u="none">
              <a:solidFill>
                <a:srgbClr val="ffffff"/>
              </a:solidFill>
              <a:effectLst/>
              <a:uFillTx/>
              <a:latin typeface="Arial"/>
            </a:endParaRPr>
          </a:p>
          <a:p>
            <a:pPr marL="343080" indent="-343080">
              <a:lnSpc>
                <a:spcPct val="90000"/>
              </a:lnSpc>
              <a:spcBef>
                <a:spcPts val="751"/>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000" strike="noStrike" u="none">
                <a:solidFill>
                  <a:srgbClr val="ffffff"/>
                </a:solidFill>
                <a:effectLst/>
                <a:uFillTx/>
                <a:latin typeface="Arial"/>
              </a:rPr>
              <a:t>Yapılışları şöyledir:</a:t>
            </a:r>
            <a:br>
              <a:rPr sz="3000"/>
            </a:br>
            <a:r>
              <a:rPr b="0" lang="en-US" sz="3000" strike="noStrike" u="none">
                <a:solidFill>
                  <a:srgbClr val="ffff00"/>
                </a:solidFill>
                <a:effectLst/>
                <a:uFillTx/>
                <a:latin typeface="Arial"/>
              </a:rPr>
              <a:t>[FİİL + ke] + [EK-FİİL + /-mİş/ + şe]</a:t>
            </a:r>
            <a:endParaRPr b="0" lang="en-US" sz="3000" strike="noStrike" u="none">
              <a:solidFill>
                <a:srgbClr val="ffffff"/>
              </a:solidFill>
              <a:effectLst/>
              <a:uFillTx/>
              <a:latin typeface="Arial"/>
            </a:endParaRPr>
          </a:p>
          <a:p>
            <a:pPr marL="343080" indent="-343080">
              <a:lnSpc>
                <a:spcPct val="90000"/>
              </a:lnSpc>
              <a:spcBef>
                <a:spcPts val="751"/>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000" strike="noStrike" u="none">
                <a:solidFill>
                  <a:srgbClr val="ffffff"/>
                </a:solidFill>
                <a:effectLst/>
                <a:uFillTx/>
                <a:latin typeface="Arial"/>
              </a:rPr>
              <a:t>Ek-fiil düşerse, ardındaki tüm ekler önceki kipe gelir:</a:t>
            </a:r>
            <a:br>
              <a:rPr sz="3000"/>
            </a:br>
            <a:r>
              <a:rPr b="0" lang="en-US" sz="3000" strike="noStrike" u="none">
                <a:solidFill>
                  <a:srgbClr val="ffff00"/>
                </a:solidFill>
                <a:effectLst/>
                <a:uFillTx/>
                <a:latin typeface="Arial"/>
              </a:rPr>
              <a:t>FİİL + ke + /-mİş/ + şe</a:t>
            </a:r>
            <a:endParaRPr b="0" lang="en-US" sz="3000" strike="noStrike" u="none">
              <a:solidFill>
                <a:srgbClr val="ffffff"/>
              </a:solidFill>
              <a:effectLst/>
              <a:uFillTx/>
              <a:latin typeface="Arial"/>
            </a:endParaRPr>
          </a:p>
          <a:p>
            <a:pPr marL="343080" indent="-343080">
              <a:lnSpc>
                <a:spcPct val="90000"/>
              </a:lnSpc>
              <a:spcBef>
                <a:spcPts val="751"/>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000" strike="noStrike" u="none">
                <a:solidFill>
                  <a:srgbClr val="ffffff"/>
                </a:solidFill>
                <a:effectLst/>
                <a:uFillTx/>
                <a:latin typeface="Arial"/>
              </a:rPr>
              <a:t>Analizde, önceki kip söylenir, ardından da </a:t>
            </a:r>
            <a:r>
              <a:rPr b="0" lang="en-US" sz="3000" strike="noStrike" u="none">
                <a:solidFill>
                  <a:srgbClr val="ffff00"/>
                </a:solidFill>
                <a:effectLst/>
                <a:uFillTx/>
                <a:latin typeface="Arial"/>
              </a:rPr>
              <a:t>“rivayet” (“…rivayeti”)</a:t>
            </a:r>
            <a:r>
              <a:rPr b="0" lang="en-US" sz="3000" strike="noStrike" u="none">
                <a:solidFill>
                  <a:srgbClr val="ffffff"/>
                </a:solidFill>
                <a:effectLst/>
                <a:uFillTx/>
                <a:latin typeface="Arial"/>
              </a:rPr>
              <a:t> kelimesi veya </a:t>
            </a:r>
            <a:r>
              <a:rPr b="0" lang="en-US" sz="3000" strike="noStrike" u="none">
                <a:solidFill>
                  <a:srgbClr val="ffff00"/>
                </a:solidFill>
                <a:effectLst/>
                <a:uFillTx/>
                <a:latin typeface="Arial"/>
              </a:rPr>
              <a:t>“R”</a:t>
            </a:r>
            <a:r>
              <a:rPr b="0" lang="en-US" sz="3000" strike="noStrike" u="none">
                <a:solidFill>
                  <a:srgbClr val="ffffff"/>
                </a:solidFill>
                <a:effectLst/>
                <a:uFillTx/>
                <a:latin typeface="Arial"/>
              </a:rPr>
              <a:t> kısaltması eklenir.</a:t>
            </a:r>
            <a:endParaRPr b="0" lang="en-US" sz="30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2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45"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000" strike="noStrike" u="none">
                <a:solidFill>
                  <a:srgbClr val="e3ebf1"/>
                </a:solidFill>
                <a:effectLst/>
                <a:uFillTx/>
                <a:latin typeface="Arial"/>
              </a:rPr>
              <a:t>3. ŞART BİRLEŞİK KİPLİ FİİLLER</a:t>
            </a:r>
            <a:endParaRPr b="0" lang="en-US" sz="4000" strike="noStrike" u="none">
              <a:solidFill>
                <a:srgbClr val="e3ebf1"/>
              </a:solidFill>
              <a:effectLst/>
              <a:uFillTx/>
              <a:latin typeface="Arial"/>
            </a:endParaRPr>
          </a:p>
        </p:txBody>
      </p:sp>
      <p:sp>
        <p:nvSpPr>
          <p:cNvPr id="46" name="PlaceHolder 2"/>
          <p:cNvSpPr>
            <a:spLocks noGrp="1"/>
          </p:cNvSpPr>
          <p:nvPr>
            <p:ph/>
          </p:nvPr>
        </p:nvSpPr>
        <p:spPr>
          <a:xfrm>
            <a:off x="0" y="1599840"/>
            <a:ext cx="9144000" cy="5257800"/>
          </a:xfrm>
          <a:prstGeom prst="rect">
            <a:avLst/>
          </a:prstGeom>
          <a:noFill/>
          <a:ln w="0">
            <a:noFill/>
          </a:ln>
        </p:spPr>
        <p:txBody>
          <a:bodyPr lIns="90000" rIns="90000" tIns="46800" bIns="46800" anchor="t">
            <a:normAutofit/>
          </a:bodyPr>
          <a:p>
            <a:pPr marL="343080" indent="-343080">
              <a:spcBef>
                <a:spcPts val="876"/>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500" strike="noStrike" u="none">
                <a:solidFill>
                  <a:srgbClr val="ffffff"/>
                </a:solidFill>
                <a:effectLst/>
                <a:uFillTx/>
                <a:latin typeface="Arial"/>
              </a:rPr>
              <a:t>Şart birleşik kipli fiillerde de, ek-fiil düştüğü ve birinci kip eki ünlüyle bittiği durumlarda, rivayet ekinden önce </a:t>
            </a:r>
            <a:r>
              <a:rPr b="0" lang="en-US" sz="3500" strike="noStrike" u="none">
                <a:solidFill>
                  <a:srgbClr val="ffff00"/>
                </a:solidFill>
                <a:effectLst/>
                <a:uFillTx/>
                <a:latin typeface="Arial"/>
              </a:rPr>
              <a:t>“y”</a:t>
            </a:r>
            <a:r>
              <a:rPr b="0" lang="en-US" sz="3500" strike="noStrike" u="none">
                <a:solidFill>
                  <a:srgbClr val="ffffff"/>
                </a:solidFill>
                <a:effectLst/>
                <a:uFillTx/>
                <a:latin typeface="Arial"/>
              </a:rPr>
              <a:t> ünsüzü girer.</a:t>
            </a:r>
            <a:endParaRPr b="0" lang="en-US" sz="3500" strike="noStrike" u="none">
              <a:solidFill>
                <a:srgbClr val="ffffff"/>
              </a:solidFill>
              <a:effectLst/>
              <a:uFillTx/>
              <a:latin typeface="Arial"/>
            </a:endParaRPr>
          </a:p>
          <a:p>
            <a:pPr marL="343080" indent="-343080">
              <a:spcBef>
                <a:spcPts val="876"/>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500" strike="noStrike" u="none">
                <a:solidFill>
                  <a:srgbClr val="ffffff"/>
                </a:solidFill>
                <a:effectLst/>
                <a:uFillTx/>
                <a:latin typeface="Arial"/>
              </a:rPr>
              <a:t>Bildirme kiplerinden </a:t>
            </a:r>
            <a:r>
              <a:rPr b="0" lang="en-US" sz="3500" strike="noStrike" u="none">
                <a:solidFill>
                  <a:srgbClr val="ffff00"/>
                </a:solidFill>
                <a:effectLst/>
                <a:uFillTx/>
                <a:latin typeface="Arial"/>
              </a:rPr>
              <a:t>hepsi</a:t>
            </a:r>
            <a:r>
              <a:rPr b="0" lang="en-US" sz="3500" strike="noStrike" u="none">
                <a:solidFill>
                  <a:srgbClr val="ffffff"/>
                </a:solidFill>
                <a:effectLst/>
                <a:uFillTx/>
                <a:latin typeface="Arial"/>
              </a:rPr>
              <a:t>, dilek kiplerinden ise sadece </a:t>
            </a:r>
            <a:r>
              <a:rPr b="0" lang="en-US" sz="3500" strike="noStrike" u="none">
                <a:solidFill>
                  <a:srgbClr val="ffff00"/>
                </a:solidFill>
                <a:effectLst/>
                <a:uFillTx/>
                <a:latin typeface="Arial"/>
              </a:rPr>
              <a:t>gereklilik kipinin</a:t>
            </a:r>
            <a:r>
              <a:rPr b="0" lang="en-US" sz="3500" strike="noStrike" u="none">
                <a:solidFill>
                  <a:srgbClr val="ffffff"/>
                </a:solidFill>
                <a:effectLst/>
                <a:uFillTx/>
                <a:latin typeface="Arial"/>
              </a:rPr>
              <a:t> şart birleşik şekilleri vardır.</a:t>
            </a:r>
            <a:endParaRPr b="0" lang="en-US" sz="3500" strike="noStrike" u="none">
              <a:solidFill>
                <a:srgbClr val="ffffff"/>
              </a:solidFill>
              <a:effectLst/>
              <a:uFillTx/>
              <a:latin typeface="Arial"/>
            </a:endParaRPr>
          </a:p>
          <a:p>
            <a:pPr marL="343080" indent="-343080">
              <a:spcBef>
                <a:spcPts val="876"/>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500" strike="noStrike" u="none">
                <a:solidFill>
                  <a:srgbClr val="ffffff"/>
                </a:solidFill>
                <a:effectLst/>
                <a:uFillTx/>
                <a:latin typeface="Arial"/>
              </a:rPr>
              <a:t>Devamda, bunlar teker teker incelenecektir.</a:t>
            </a:r>
            <a:endParaRPr b="0" lang="en-US" sz="35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2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47"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000" strike="noStrike" u="none">
                <a:solidFill>
                  <a:srgbClr val="e3ebf1"/>
                </a:solidFill>
                <a:effectLst/>
                <a:uFillTx/>
                <a:latin typeface="Arial"/>
              </a:rPr>
              <a:t>a) BELİRSİZ GEÇMİŞ ZAMAN KİPİNİN ŞARTI, B</a:t>
            </a:r>
            <a:r>
              <a:rPr b="0" lang="en-US" sz="4000" strike="noStrike" u="none" baseline="30000">
                <a:solidFill>
                  <a:srgbClr val="e3ebf1"/>
                </a:solidFill>
                <a:effectLst/>
                <a:uFillTx/>
                <a:latin typeface="Arial"/>
              </a:rPr>
              <a:t>siz</a:t>
            </a:r>
            <a:r>
              <a:rPr b="0" lang="en-US" sz="4000" strike="noStrike" u="none">
                <a:solidFill>
                  <a:srgbClr val="e3ebf1"/>
                </a:solidFill>
                <a:effectLst/>
                <a:uFillTx/>
                <a:latin typeface="Arial"/>
              </a:rPr>
              <a:t>GZŞ</a:t>
            </a:r>
            <a:endParaRPr b="0" lang="en-US" sz="4000" strike="noStrike" u="none">
              <a:solidFill>
                <a:srgbClr val="e3ebf1"/>
              </a:solidFill>
              <a:effectLst/>
              <a:uFillTx/>
              <a:latin typeface="Arial"/>
            </a:endParaRPr>
          </a:p>
        </p:txBody>
      </p:sp>
      <p:sp>
        <p:nvSpPr>
          <p:cNvPr id="48" name="PlaceHolder 2"/>
          <p:cNvSpPr>
            <a:spLocks noGrp="1"/>
          </p:cNvSpPr>
          <p:nvPr>
            <p:ph/>
          </p:nvPr>
        </p:nvSpPr>
        <p:spPr>
          <a:xfrm>
            <a:off x="0" y="1599840"/>
            <a:ext cx="9144000" cy="5257800"/>
          </a:xfrm>
          <a:prstGeom prst="rect">
            <a:avLst/>
          </a:prstGeom>
          <a:noFill/>
          <a:ln w="0">
            <a:noFill/>
          </a:ln>
        </p:spPr>
        <p:txBody>
          <a:bodyPr lIns="90000" rIns="90000" tIns="46800" bIns="46800" anchor="t">
            <a:normAutofit/>
          </a:bodyPr>
          <a:p>
            <a:pPr marL="343080" indent="-34308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Belirsiz bir geçmiş zamanda yapılan bir iş, hareket, oluş veya kılış, konuşmacı açısından bir şarta bağlanarak ifade edilir.</a:t>
            </a:r>
            <a:endParaRPr b="0" lang="en-US" sz="3200" strike="noStrike" u="none">
              <a:solidFill>
                <a:srgbClr val="ffffff"/>
              </a:solidFill>
              <a:effectLst/>
              <a:uFillTx/>
              <a:latin typeface="Arial"/>
            </a:endParaRPr>
          </a:p>
          <a:p>
            <a:pPr marL="343080" indent="0">
              <a:spcBef>
                <a:spcPts val="799"/>
              </a:spcBef>
              <a:buNone/>
              <a:tabLst>
                <a:tab algn="l" pos="914400"/>
                <a:tab algn="l" pos="1828800"/>
                <a:tab algn="l" pos="2743200"/>
                <a:tab algn="l" pos="3657600"/>
                <a:tab algn="l" pos="4572000"/>
                <a:tab algn="l" pos="5486400"/>
                <a:tab algn="l" pos="6400800"/>
                <a:tab algn="l" pos="7315200"/>
                <a:tab algn="l" pos="8229600"/>
                <a:tab algn="l" pos="9144000"/>
                <a:tab algn="l" pos="10058400"/>
              </a:tabLst>
            </a:pPr>
            <a:endParaRPr b="0" lang="en-US" sz="3200" strike="noStrike" u="none">
              <a:solidFill>
                <a:srgbClr val="ffffff"/>
              </a:solidFill>
              <a:effectLst/>
              <a:uFillTx/>
              <a:latin typeface="Arial"/>
            </a:endParaRPr>
          </a:p>
          <a:p>
            <a:pPr marL="343080" indent="-34308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Olumlu şeklinin yapılışı:</a:t>
            </a:r>
            <a:br>
              <a:rPr sz="3200"/>
            </a:br>
            <a:r>
              <a:rPr b="0" lang="en-US" sz="3200" strike="noStrike" u="none">
                <a:solidFill>
                  <a:srgbClr val="ffff00"/>
                </a:solidFill>
                <a:effectLst/>
                <a:uFillTx/>
                <a:latin typeface="Arial"/>
              </a:rPr>
              <a:t>[FİİL + /-mİş/] + [EK-FİİL + /-sA/ + şe]</a:t>
            </a:r>
            <a:endParaRPr b="0" lang="en-US" sz="3200" strike="noStrike" u="none">
              <a:solidFill>
                <a:srgbClr val="ffffff"/>
              </a:solidFill>
              <a:effectLst/>
              <a:uFillTx/>
              <a:latin typeface="Arial"/>
            </a:endParaRPr>
          </a:p>
          <a:p>
            <a:pPr marL="343080" indent="0">
              <a:spcBef>
                <a:spcPts val="799"/>
              </a:spcBef>
              <a:buNone/>
              <a:tabLst>
                <a:tab algn="l" pos="914400"/>
                <a:tab algn="l" pos="1828800"/>
                <a:tab algn="l" pos="2743200"/>
                <a:tab algn="l" pos="3657600"/>
                <a:tab algn="l" pos="4572000"/>
                <a:tab algn="l" pos="5486400"/>
                <a:tab algn="l" pos="6400800"/>
                <a:tab algn="l" pos="7315200"/>
                <a:tab algn="l" pos="8229600"/>
                <a:tab algn="l" pos="9144000"/>
                <a:tab algn="l" pos="10058400"/>
              </a:tabLst>
            </a:pPr>
            <a:endParaRPr b="0" lang="en-US" sz="3200" strike="noStrike" u="none">
              <a:solidFill>
                <a:srgbClr val="ffffff"/>
              </a:solidFill>
              <a:effectLst/>
              <a:uFillTx/>
              <a:latin typeface="Arial"/>
            </a:endParaRPr>
          </a:p>
          <a:p>
            <a:pPr marL="343080" indent="-34308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Ek-fiil düştüğünde, yapısı şöyledir:</a:t>
            </a:r>
            <a:br>
              <a:rPr sz="3200"/>
            </a:br>
            <a:r>
              <a:rPr b="0" lang="en-US" sz="3200" strike="noStrike" u="none">
                <a:solidFill>
                  <a:srgbClr val="ffff00"/>
                </a:solidFill>
                <a:effectLst/>
                <a:uFillTx/>
                <a:latin typeface="Arial"/>
              </a:rPr>
              <a:t>FİİL + /-mİş/ + /-sA/ + şe</a:t>
            </a:r>
            <a:endParaRPr b="0" lang="en-US" sz="32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2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49"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000" strike="noStrike" u="none">
                <a:solidFill>
                  <a:srgbClr val="e3ebf1"/>
                </a:solidFill>
                <a:effectLst/>
                <a:uFillTx/>
                <a:latin typeface="Arial"/>
              </a:rPr>
              <a:t>a) BELİRSİZ GEÇMİŞ ZAMAN KİPİNİN ŞARTI, B</a:t>
            </a:r>
            <a:r>
              <a:rPr b="0" lang="en-US" sz="4000" strike="noStrike" u="none" baseline="30000">
                <a:solidFill>
                  <a:srgbClr val="e3ebf1"/>
                </a:solidFill>
                <a:effectLst/>
                <a:uFillTx/>
                <a:latin typeface="Arial"/>
              </a:rPr>
              <a:t>siz</a:t>
            </a:r>
            <a:r>
              <a:rPr b="0" lang="en-US" sz="4000" strike="noStrike" u="none">
                <a:solidFill>
                  <a:srgbClr val="e3ebf1"/>
                </a:solidFill>
                <a:effectLst/>
                <a:uFillTx/>
                <a:latin typeface="Arial"/>
              </a:rPr>
              <a:t>GZŞ</a:t>
            </a:r>
            <a:endParaRPr b="0" lang="en-US" sz="4000" strike="noStrike" u="none">
              <a:solidFill>
                <a:srgbClr val="e3ebf1"/>
              </a:solidFill>
              <a:effectLst/>
              <a:uFillTx/>
              <a:latin typeface="Arial"/>
            </a:endParaRPr>
          </a:p>
        </p:txBody>
      </p:sp>
      <p:sp>
        <p:nvSpPr>
          <p:cNvPr id="50" name="PlaceHolder 2"/>
          <p:cNvSpPr>
            <a:spLocks noGrp="1"/>
          </p:cNvSpPr>
          <p:nvPr>
            <p:ph/>
          </p:nvPr>
        </p:nvSpPr>
        <p:spPr>
          <a:xfrm>
            <a:off x="0" y="1599840"/>
            <a:ext cx="9144000" cy="5257800"/>
          </a:xfrm>
          <a:prstGeom prst="rect">
            <a:avLst/>
          </a:prstGeom>
          <a:noFill/>
          <a:ln w="0">
            <a:noFill/>
          </a:ln>
        </p:spPr>
        <p:txBody>
          <a:bodyPr lIns="90000" rIns="90000" tIns="46800" bIns="46800" anchor="t">
            <a:normAutofit/>
          </a:bodyPr>
          <a:p>
            <a:pPr marL="343080" indent="-343080">
              <a:lnSpc>
                <a:spcPct val="90000"/>
              </a:lnSpc>
              <a:spcBef>
                <a:spcPts val="601"/>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400" strike="noStrike" u="none">
                <a:solidFill>
                  <a:srgbClr val="ffffff"/>
                </a:solidFill>
                <a:effectLst/>
                <a:uFillTx/>
                <a:latin typeface="Arial"/>
              </a:rPr>
              <a:t>Örnekler:</a:t>
            </a:r>
            <a:br>
              <a:rPr sz="2400"/>
            </a:br>
            <a:r>
              <a:rPr b="0" lang="en-US" sz="2400" strike="noStrike" u="none">
                <a:solidFill>
                  <a:srgbClr val="ffff00"/>
                </a:solidFill>
                <a:effectLst/>
                <a:uFillTx/>
                <a:latin typeface="Arial"/>
              </a:rPr>
              <a:t>Kötü işte kullanılmışsam bari vicdanım rahat olsun.</a:t>
            </a:r>
            <a:br>
              <a:rPr sz="2400"/>
            </a:br>
            <a:r>
              <a:rPr b="0" lang="en-US" sz="2400" strike="noStrike" u="none">
                <a:solidFill>
                  <a:srgbClr val="ffff00"/>
                </a:solidFill>
                <a:effectLst/>
                <a:uFillTx/>
                <a:latin typeface="Arial"/>
              </a:rPr>
              <a:t>Maden ocağını ona teslim etmişsen, artık benim yapacağım hiçbir şey yok.</a:t>
            </a:r>
            <a:br>
              <a:rPr sz="2400"/>
            </a:br>
            <a:r>
              <a:rPr b="0" lang="en-US" sz="2400" strike="noStrike" u="none">
                <a:solidFill>
                  <a:srgbClr val="ffff00"/>
                </a:solidFill>
                <a:effectLst/>
                <a:uFillTx/>
                <a:latin typeface="Arial"/>
              </a:rPr>
              <a:t>Hangi işi tutmuşsa, karısının bu hastalıklarından bunaldığı için, dikiş tutturamıyordu.</a:t>
            </a:r>
            <a:br>
              <a:rPr sz="2400"/>
            </a:br>
            <a:r>
              <a:rPr b="0" lang="en-US" sz="2400" strike="noStrike" u="none">
                <a:solidFill>
                  <a:srgbClr val="ffff00"/>
                </a:solidFill>
                <a:effectLst/>
                <a:uFillTx/>
                <a:latin typeface="Arial"/>
              </a:rPr>
              <a:t>Hele insan hayatının asıl ölçüsü olan belli sınırları aşmışsak, daha öteye gitmek umuduna kapılmamalıyız.</a:t>
            </a:r>
            <a:br>
              <a:rPr sz="2400"/>
            </a:br>
            <a:r>
              <a:rPr b="0" lang="en-US" sz="2400" strike="noStrike" u="none">
                <a:solidFill>
                  <a:srgbClr val="ffff00"/>
                </a:solidFill>
                <a:effectLst/>
                <a:uFillTx/>
                <a:latin typeface="Arial"/>
              </a:rPr>
              <a:t>Eğer, ıssız, ücra Anadolu yaylalarının ortasında, uzun müddet kalmışsanız, sizi medeni merkezlerden birine ulaştırmak kudretine haiz olan şeylerden birini görmenin, bir telgraf direğiyle, bir demiryoluyla, bir istasyon binasıyla karşı karşıya gelmenin ne olduğunu mutlaka bileceksiniz.</a:t>
            </a:r>
            <a:br>
              <a:rPr sz="2400"/>
            </a:br>
            <a:r>
              <a:rPr b="0" lang="en-US" sz="2400" strike="noStrike" u="none">
                <a:solidFill>
                  <a:srgbClr val="ffff00"/>
                </a:solidFill>
                <a:effectLst/>
                <a:uFillTx/>
                <a:latin typeface="Arial"/>
              </a:rPr>
              <a:t>Komşumu onlar öldürmüşlerse, yargıç cezalarını verecek.</a:t>
            </a:r>
            <a:endParaRPr b="0" lang="en-US" sz="24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2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51"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000" strike="noStrike" u="none">
                <a:solidFill>
                  <a:srgbClr val="e3ebf1"/>
                </a:solidFill>
                <a:effectLst/>
                <a:uFillTx/>
                <a:latin typeface="Arial"/>
              </a:rPr>
              <a:t>b) BELİRLİ GEÇMİŞ ZAMAN KİPİNİN ŞARTI, B</a:t>
            </a:r>
            <a:r>
              <a:rPr b="0" lang="en-US" sz="4000" strike="noStrike" u="none" baseline="30000">
                <a:solidFill>
                  <a:srgbClr val="e3ebf1"/>
                </a:solidFill>
                <a:effectLst/>
                <a:uFillTx/>
                <a:latin typeface="Arial"/>
              </a:rPr>
              <a:t>li</a:t>
            </a:r>
            <a:r>
              <a:rPr b="0" lang="en-US" sz="4000" strike="noStrike" u="none">
                <a:solidFill>
                  <a:srgbClr val="e3ebf1"/>
                </a:solidFill>
                <a:effectLst/>
                <a:uFillTx/>
                <a:latin typeface="Arial"/>
              </a:rPr>
              <a:t>GZŞ</a:t>
            </a:r>
            <a:endParaRPr b="0" lang="en-US" sz="4000" strike="noStrike" u="none">
              <a:solidFill>
                <a:srgbClr val="e3ebf1"/>
              </a:solidFill>
              <a:effectLst/>
              <a:uFillTx/>
              <a:latin typeface="Arial"/>
            </a:endParaRPr>
          </a:p>
        </p:txBody>
      </p:sp>
      <p:sp>
        <p:nvSpPr>
          <p:cNvPr id="52" name="PlaceHolder 2"/>
          <p:cNvSpPr>
            <a:spLocks noGrp="1"/>
          </p:cNvSpPr>
          <p:nvPr>
            <p:ph/>
          </p:nvPr>
        </p:nvSpPr>
        <p:spPr>
          <a:xfrm>
            <a:off x="0" y="1599840"/>
            <a:ext cx="9144000" cy="5257800"/>
          </a:xfrm>
          <a:prstGeom prst="rect">
            <a:avLst/>
          </a:prstGeom>
          <a:noFill/>
          <a:ln w="0">
            <a:noFill/>
          </a:ln>
        </p:spPr>
        <p:txBody>
          <a:bodyPr lIns="90000" rIns="90000" tIns="46800" bIns="46800" anchor="t">
            <a:normAutofit/>
          </a:bodyPr>
          <a:p>
            <a:pPr marL="343080" indent="-34308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Belirli bir geçmiş zamanda yapılan bir iş, hareket, oluş veya kılış, konuşmacı açısından bir şarta bağlanarak ifade edilir.</a:t>
            </a:r>
            <a:endParaRPr b="0" lang="en-US" sz="3200" strike="noStrike" u="none">
              <a:solidFill>
                <a:srgbClr val="ffffff"/>
              </a:solidFill>
              <a:effectLst/>
              <a:uFillTx/>
              <a:latin typeface="Arial"/>
            </a:endParaRPr>
          </a:p>
          <a:p>
            <a:pPr marL="343080" indent="0">
              <a:spcBef>
                <a:spcPts val="799"/>
              </a:spcBef>
              <a:buNone/>
              <a:tabLst>
                <a:tab algn="l" pos="914400"/>
                <a:tab algn="l" pos="1828800"/>
                <a:tab algn="l" pos="2743200"/>
                <a:tab algn="l" pos="3657600"/>
                <a:tab algn="l" pos="4572000"/>
                <a:tab algn="l" pos="5486400"/>
                <a:tab algn="l" pos="6400800"/>
                <a:tab algn="l" pos="7315200"/>
                <a:tab algn="l" pos="8229600"/>
                <a:tab algn="l" pos="9144000"/>
                <a:tab algn="l" pos="10058400"/>
              </a:tabLst>
            </a:pPr>
            <a:endParaRPr b="0" lang="en-US" sz="3200" strike="noStrike" u="none">
              <a:solidFill>
                <a:srgbClr val="ffffff"/>
              </a:solidFill>
              <a:effectLst/>
              <a:uFillTx/>
              <a:latin typeface="Arial"/>
            </a:endParaRPr>
          </a:p>
          <a:p>
            <a:pPr marL="343080" indent="-34308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Olumlu şeklinin yapılışı:</a:t>
            </a:r>
            <a:br>
              <a:rPr sz="3200"/>
            </a:br>
            <a:r>
              <a:rPr b="0" lang="en-US" sz="3200" strike="noStrike" u="none">
                <a:solidFill>
                  <a:srgbClr val="ffff00"/>
                </a:solidFill>
                <a:effectLst/>
                <a:uFillTx/>
                <a:latin typeface="Arial"/>
              </a:rPr>
              <a:t>[FİİL + /-Dİ/] + [EK-FİİL + /-sA/ + şe]</a:t>
            </a:r>
            <a:endParaRPr b="0" lang="en-US" sz="3200" strike="noStrike" u="none">
              <a:solidFill>
                <a:srgbClr val="ffffff"/>
              </a:solidFill>
              <a:effectLst/>
              <a:uFillTx/>
              <a:latin typeface="Arial"/>
            </a:endParaRPr>
          </a:p>
          <a:p>
            <a:pPr marL="343080" indent="0">
              <a:spcBef>
                <a:spcPts val="799"/>
              </a:spcBef>
              <a:buNone/>
              <a:tabLst>
                <a:tab algn="l" pos="914400"/>
                <a:tab algn="l" pos="1828800"/>
                <a:tab algn="l" pos="2743200"/>
                <a:tab algn="l" pos="3657600"/>
                <a:tab algn="l" pos="4572000"/>
                <a:tab algn="l" pos="5486400"/>
                <a:tab algn="l" pos="6400800"/>
                <a:tab algn="l" pos="7315200"/>
                <a:tab algn="l" pos="8229600"/>
                <a:tab algn="l" pos="9144000"/>
                <a:tab algn="l" pos="10058400"/>
              </a:tabLst>
            </a:pPr>
            <a:endParaRPr b="0" lang="en-US" sz="3200" strike="noStrike" u="none">
              <a:solidFill>
                <a:srgbClr val="ffffff"/>
              </a:solidFill>
              <a:effectLst/>
              <a:uFillTx/>
              <a:latin typeface="Arial"/>
            </a:endParaRPr>
          </a:p>
          <a:p>
            <a:pPr marL="343080" indent="-34308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Ek-fiil düştüğünde, yapısı şöyledir:</a:t>
            </a:r>
            <a:br>
              <a:rPr sz="3200"/>
            </a:br>
            <a:r>
              <a:rPr b="0" lang="en-US" sz="3200" strike="noStrike" u="none">
                <a:solidFill>
                  <a:srgbClr val="ffff00"/>
                </a:solidFill>
                <a:effectLst/>
                <a:uFillTx/>
                <a:latin typeface="Arial"/>
              </a:rPr>
              <a:t>FİİL + /-Dİ/ + /-sA/ + şe</a:t>
            </a:r>
            <a:endParaRPr b="0" lang="en-US" sz="32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2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53"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000" strike="noStrike" u="none">
                <a:solidFill>
                  <a:srgbClr val="e3ebf1"/>
                </a:solidFill>
                <a:effectLst/>
                <a:uFillTx/>
                <a:latin typeface="Arial"/>
              </a:rPr>
              <a:t>b) BELİRLİ GEÇMİŞ ZAMAN KİPİNİN ŞARTI, B</a:t>
            </a:r>
            <a:r>
              <a:rPr b="0" lang="en-US" sz="4000" strike="noStrike" u="none" baseline="30000">
                <a:solidFill>
                  <a:srgbClr val="e3ebf1"/>
                </a:solidFill>
                <a:effectLst/>
                <a:uFillTx/>
                <a:latin typeface="Arial"/>
              </a:rPr>
              <a:t>li</a:t>
            </a:r>
            <a:r>
              <a:rPr b="0" lang="en-US" sz="4000" strike="noStrike" u="none">
                <a:solidFill>
                  <a:srgbClr val="e3ebf1"/>
                </a:solidFill>
                <a:effectLst/>
                <a:uFillTx/>
                <a:latin typeface="Arial"/>
              </a:rPr>
              <a:t>GZŞ</a:t>
            </a:r>
            <a:endParaRPr b="0" lang="en-US" sz="4000" strike="noStrike" u="none">
              <a:solidFill>
                <a:srgbClr val="e3ebf1"/>
              </a:solidFill>
              <a:effectLst/>
              <a:uFillTx/>
              <a:latin typeface="Arial"/>
            </a:endParaRPr>
          </a:p>
        </p:txBody>
      </p:sp>
      <p:sp>
        <p:nvSpPr>
          <p:cNvPr id="54" name="PlaceHolder 2"/>
          <p:cNvSpPr>
            <a:spLocks noGrp="1"/>
          </p:cNvSpPr>
          <p:nvPr>
            <p:ph/>
          </p:nvPr>
        </p:nvSpPr>
        <p:spPr>
          <a:xfrm>
            <a:off x="0" y="1599840"/>
            <a:ext cx="9144000" cy="5257800"/>
          </a:xfrm>
          <a:prstGeom prst="rect">
            <a:avLst/>
          </a:prstGeom>
          <a:noFill/>
          <a:ln w="0">
            <a:noFill/>
          </a:ln>
        </p:spPr>
        <p:txBody>
          <a:bodyPr lIns="90000" rIns="90000" tIns="46800" bIns="46800" anchor="t">
            <a:normAutofit/>
          </a:bodyPr>
          <a:p>
            <a:pPr marL="343080" indent="-343080">
              <a:spcBef>
                <a:spcPts val="700"/>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ff"/>
                </a:solidFill>
                <a:effectLst/>
                <a:uFillTx/>
                <a:latin typeface="Arial"/>
              </a:rPr>
              <a:t>Örnekler:</a:t>
            </a:r>
            <a:br>
              <a:rPr sz="2800"/>
            </a:br>
            <a:r>
              <a:rPr b="0" lang="en-US" sz="2800" strike="noStrike" u="none">
                <a:solidFill>
                  <a:srgbClr val="ffff00"/>
                </a:solidFill>
                <a:effectLst/>
                <a:uFillTx/>
                <a:latin typeface="Arial"/>
              </a:rPr>
              <a:t>Kapan dediysem, hain bir tuzak sanma, herkes birbirinin çaresizliğinin kapanıdır.</a:t>
            </a:r>
            <a:br>
              <a:rPr sz="2800"/>
            </a:br>
            <a:r>
              <a:rPr b="0" lang="en-US" sz="2800" strike="noStrike" u="none">
                <a:solidFill>
                  <a:srgbClr val="ffff00"/>
                </a:solidFill>
                <a:effectLst/>
                <a:uFillTx/>
                <a:latin typeface="Arial"/>
              </a:rPr>
              <a:t>Eğer bir dostluk amacıyla çıkıp geldiysen, bu işin olur yanından yanaş!</a:t>
            </a:r>
            <a:br>
              <a:rPr sz="2800"/>
            </a:br>
            <a:r>
              <a:rPr b="0" lang="en-US" sz="2800" strike="noStrike" u="none">
                <a:solidFill>
                  <a:srgbClr val="ffff00"/>
                </a:solidFill>
                <a:effectLst/>
                <a:uFillTx/>
                <a:latin typeface="Arial"/>
              </a:rPr>
              <a:t>Vays, bu karışıklıktan yararlanarak, uzanıp macunu almak istediyse de, öğretmen hemen farkına vardı.</a:t>
            </a:r>
            <a:br>
              <a:rPr sz="2800"/>
            </a:br>
            <a:r>
              <a:rPr b="0" lang="en-US" sz="2800" strike="noStrike" u="none">
                <a:solidFill>
                  <a:srgbClr val="ffff00"/>
                </a:solidFill>
                <a:effectLst/>
                <a:uFillTx/>
                <a:latin typeface="Arial"/>
              </a:rPr>
              <a:t>Ekmeğini yediysek ne olmuş yani...</a:t>
            </a:r>
            <a:br>
              <a:rPr sz="2800"/>
            </a:br>
            <a:r>
              <a:rPr b="0" lang="en-US" sz="2800" strike="noStrike" u="none">
                <a:solidFill>
                  <a:srgbClr val="ffff00"/>
                </a:solidFill>
                <a:effectLst/>
                <a:uFillTx/>
                <a:latin typeface="Arial"/>
              </a:rPr>
              <a:t>Hayattan edeceğiniz kârı ettiyseniz, doya doya yaşadıysanız, güle güle gidin.</a:t>
            </a:r>
            <a:br>
              <a:rPr sz="2800"/>
            </a:br>
            <a:r>
              <a:rPr b="0" lang="en-US" sz="2800" strike="noStrike" u="none">
                <a:solidFill>
                  <a:srgbClr val="ffff00"/>
                </a:solidFill>
                <a:effectLst/>
                <a:uFillTx/>
                <a:latin typeface="Arial"/>
              </a:rPr>
              <a:t>Çünkü iyileşen hastayı kararından vazgeçirememişler ne yaptıysalar.</a:t>
            </a:r>
            <a:endParaRPr b="0" lang="en-US" sz="28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2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55"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000" strike="noStrike" u="none">
                <a:solidFill>
                  <a:srgbClr val="e3ebf1"/>
                </a:solidFill>
                <a:effectLst/>
                <a:uFillTx/>
                <a:latin typeface="Arial"/>
              </a:rPr>
              <a:t>c) ŞİMDİKİ ZAMAN KİPİNİN ŞARTI, ŞZŞ</a:t>
            </a:r>
            <a:endParaRPr b="0" lang="en-US" sz="4000" strike="noStrike" u="none">
              <a:solidFill>
                <a:srgbClr val="e3ebf1"/>
              </a:solidFill>
              <a:effectLst/>
              <a:uFillTx/>
              <a:latin typeface="Arial"/>
            </a:endParaRPr>
          </a:p>
        </p:txBody>
      </p:sp>
      <p:sp>
        <p:nvSpPr>
          <p:cNvPr id="56" name="PlaceHolder 2"/>
          <p:cNvSpPr>
            <a:spLocks noGrp="1"/>
          </p:cNvSpPr>
          <p:nvPr>
            <p:ph/>
          </p:nvPr>
        </p:nvSpPr>
        <p:spPr>
          <a:xfrm>
            <a:off x="0" y="1599840"/>
            <a:ext cx="9144000" cy="5257800"/>
          </a:xfrm>
          <a:prstGeom prst="rect">
            <a:avLst/>
          </a:prstGeom>
          <a:noFill/>
          <a:ln w="0">
            <a:noFill/>
          </a:ln>
        </p:spPr>
        <p:txBody>
          <a:bodyPr lIns="90000" rIns="90000" tIns="46800" bIns="46800" anchor="t">
            <a:normAutofit/>
          </a:bodyPr>
          <a:p>
            <a:pPr marL="343080" indent="-34308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Konuşma anında yapılan bir iş, hareket, oluş veya kılış, konuşmacı açısından bir şarta bağlanarak ifade edilir.</a:t>
            </a:r>
            <a:endParaRPr b="0" lang="en-US" sz="3200" strike="noStrike" u="none">
              <a:solidFill>
                <a:srgbClr val="ffffff"/>
              </a:solidFill>
              <a:effectLst/>
              <a:uFillTx/>
              <a:latin typeface="Arial"/>
            </a:endParaRPr>
          </a:p>
          <a:p>
            <a:pPr marL="343080" indent="0">
              <a:spcBef>
                <a:spcPts val="799"/>
              </a:spcBef>
              <a:buNone/>
              <a:tabLst>
                <a:tab algn="l" pos="914400"/>
                <a:tab algn="l" pos="1828800"/>
                <a:tab algn="l" pos="2743200"/>
                <a:tab algn="l" pos="3657600"/>
                <a:tab algn="l" pos="4572000"/>
                <a:tab algn="l" pos="5486400"/>
                <a:tab algn="l" pos="6400800"/>
                <a:tab algn="l" pos="7315200"/>
                <a:tab algn="l" pos="8229600"/>
                <a:tab algn="l" pos="9144000"/>
                <a:tab algn="l" pos="10058400"/>
              </a:tabLst>
            </a:pPr>
            <a:endParaRPr b="0" lang="en-US" sz="3200" strike="noStrike" u="none">
              <a:solidFill>
                <a:srgbClr val="ffffff"/>
              </a:solidFill>
              <a:effectLst/>
              <a:uFillTx/>
              <a:latin typeface="Arial"/>
            </a:endParaRPr>
          </a:p>
          <a:p>
            <a:pPr marL="343080" indent="-34308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Olumlu şeklinin yapılışı:</a:t>
            </a:r>
            <a:br>
              <a:rPr sz="3200"/>
            </a:br>
            <a:r>
              <a:rPr b="0" lang="en-US" sz="3200" strike="noStrike" u="none">
                <a:solidFill>
                  <a:srgbClr val="ffff00"/>
                </a:solidFill>
                <a:effectLst/>
                <a:uFillTx/>
                <a:latin typeface="Arial"/>
              </a:rPr>
              <a:t>[FİİL + /-yor/] + [EK-FİİL + /-sA/ + şe]</a:t>
            </a:r>
            <a:endParaRPr b="0" lang="en-US" sz="3200" strike="noStrike" u="none">
              <a:solidFill>
                <a:srgbClr val="ffffff"/>
              </a:solidFill>
              <a:effectLst/>
              <a:uFillTx/>
              <a:latin typeface="Arial"/>
            </a:endParaRPr>
          </a:p>
          <a:p>
            <a:pPr marL="343080" indent="0">
              <a:spcBef>
                <a:spcPts val="799"/>
              </a:spcBef>
              <a:buNone/>
              <a:tabLst>
                <a:tab algn="l" pos="914400"/>
                <a:tab algn="l" pos="1828800"/>
                <a:tab algn="l" pos="2743200"/>
                <a:tab algn="l" pos="3657600"/>
                <a:tab algn="l" pos="4572000"/>
                <a:tab algn="l" pos="5486400"/>
                <a:tab algn="l" pos="6400800"/>
                <a:tab algn="l" pos="7315200"/>
                <a:tab algn="l" pos="8229600"/>
                <a:tab algn="l" pos="9144000"/>
                <a:tab algn="l" pos="10058400"/>
              </a:tabLst>
            </a:pPr>
            <a:endParaRPr b="0" lang="en-US" sz="3200" strike="noStrike" u="none">
              <a:solidFill>
                <a:srgbClr val="ffffff"/>
              </a:solidFill>
              <a:effectLst/>
              <a:uFillTx/>
              <a:latin typeface="Arial"/>
            </a:endParaRPr>
          </a:p>
          <a:p>
            <a:pPr marL="343080" indent="-34308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Ek-fiil düştüğünde, yapısı şöyledir:</a:t>
            </a:r>
            <a:br>
              <a:rPr sz="3200"/>
            </a:br>
            <a:r>
              <a:rPr b="0" lang="en-US" sz="3200" strike="noStrike" u="none">
                <a:solidFill>
                  <a:srgbClr val="ffff00"/>
                </a:solidFill>
                <a:effectLst/>
                <a:uFillTx/>
                <a:latin typeface="Arial"/>
              </a:rPr>
              <a:t>FİİL + /-yor/ + /-sA/ + şe</a:t>
            </a:r>
            <a:endParaRPr b="0" lang="en-US" sz="32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2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57"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000" strike="noStrike" u="none">
                <a:solidFill>
                  <a:srgbClr val="e3ebf1"/>
                </a:solidFill>
                <a:effectLst/>
                <a:uFillTx/>
                <a:latin typeface="Arial"/>
              </a:rPr>
              <a:t>c) ŞİMDİKİ ZAMAN KİPİNİN ŞARTI, ŞZŞ</a:t>
            </a:r>
            <a:endParaRPr b="0" lang="en-US" sz="4000" strike="noStrike" u="none">
              <a:solidFill>
                <a:srgbClr val="e3ebf1"/>
              </a:solidFill>
              <a:effectLst/>
              <a:uFillTx/>
              <a:latin typeface="Arial"/>
            </a:endParaRPr>
          </a:p>
        </p:txBody>
      </p:sp>
      <p:sp>
        <p:nvSpPr>
          <p:cNvPr id="58" name="PlaceHolder 2"/>
          <p:cNvSpPr>
            <a:spLocks noGrp="1"/>
          </p:cNvSpPr>
          <p:nvPr>
            <p:ph/>
          </p:nvPr>
        </p:nvSpPr>
        <p:spPr>
          <a:xfrm>
            <a:off x="0" y="1599840"/>
            <a:ext cx="9144000" cy="5257800"/>
          </a:xfrm>
          <a:prstGeom prst="rect">
            <a:avLst/>
          </a:prstGeom>
          <a:noFill/>
          <a:ln w="0">
            <a:noFill/>
          </a:ln>
        </p:spPr>
        <p:txBody>
          <a:bodyPr lIns="90000" rIns="90000" tIns="46800" bIns="46800" anchor="t">
            <a:normAutofit/>
          </a:bodyPr>
          <a:p>
            <a:pPr marL="343080" indent="-343080">
              <a:lnSpc>
                <a:spcPct val="90000"/>
              </a:lnSpc>
              <a:spcBef>
                <a:spcPts val="700"/>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ff"/>
                </a:solidFill>
                <a:effectLst/>
                <a:uFillTx/>
                <a:latin typeface="Arial"/>
              </a:rPr>
              <a:t>Örnekler:</a:t>
            </a:r>
            <a:br>
              <a:rPr sz="2800"/>
            </a:br>
            <a:r>
              <a:rPr b="0" lang="en-US" sz="2800" strike="noStrike" u="none">
                <a:solidFill>
                  <a:srgbClr val="ffff00"/>
                </a:solidFill>
                <a:effectLst/>
                <a:uFillTx/>
                <a:latin typeface="Arial"/>
              </a:rPr>
              <a:t>Ejderhalara ve mucizelere nasıl inanmıyorsam, çok büyük tanıklar olmadıkça insanlarda doğa dışı korkunç canavarlıklar olacağına inanmam.</a:t>
            </a:r>
            <a:br>
              <a:rPr sz="2800"/>
            </a:br>
            <a:r>
              <a:rPr b="0" lang="en-US" sz="2800" strike="noStrike" u="none">
                <a:solidFill>
                  <a:srgbClr val="ffff00"/>
                </a:solidFill>
                <a:effectLst/>
                <a:uFillTx/>
                <a:latin typeface="Arial"/>
              </a:rPr>
              <a:t>Herkes sen ne kadarını istiyorsan o kadarını bilecek.</a:t>
            </a:r>
            <a:br>
              <a:rPr sz="2800"/>
            </a:br>
            <a:r>
              <a:rPr b="0" lang="en-US" sz="2800" strike="noStrike" u="none">
                <a:solidFill>
                  <a:srgbClr val="ffff00"/>
                </a:solidFill>
                <a:effectLst/>
                <a:uFillTx/>
                <a:latin typeface="Arial"/>
              </a:rPr>
              <a:t>Annesi sabah nereye koyuyorsa, akşamına oradan alıyor.</a:t>
            </a:r>
            <a:br>
              <a:rPr sz="2800"/>
            </a:br>
            <a:r>
              <a:rPr b="0" lang="en-US" sz="2800" strike="noStrike" u="none">
                <a:solidFill>
                  <a:srgbClr val="ffff00"/>
                </a:solidFill>
                <a:effectLst/>
                <a:uFillTx/>
                <a:latin typeface="Arial"/>
              </a:rPr>
              <a:t>Sözlerimizin bizi küçük düşürecek bir sonuca varmasını istemiyorsak, Sokrates, işte bu işi başarmalıyız.</a:t>
            </a:r>
            <a:br>
              <a:rPr sz="2800"/>
            </a:br>
            <a:r>
              <a:rPr b="0" lang="en-US" sz="2800" strike="noStrike" u="none">
                <a:solidFill>
                  <a:srgbClr val="ffff00"/>
                </a:solidFill>
                <a:effectLst/>
                <a:uFillTx/>
                <a:latin typeface="Arial"/>
              </a:rPr>
              <a:t>Hanımlar, efendiler, bu otelin sofrasını beğenmiyorsanız akçeyi eksik verirsiniz.</a:t>
            </a:r>
            <a:br>
              <a:rPr sz="2800"/>
            </a:br>
            <a:r>
              <a:rPr b="0" lang="en-US" sz="2800" strike="noStrike" u="none">
                <a:solidFill>
                  <a:srgbClr val="ffff00"/>
                </a:solidFill>
                <a:effectLst/>
                <a:uFillTx/>
                <a:latin typeface="Arial"/>
              </a:rPr>
              <a:t>Geliyorlarsa, hemen hazırlansınlar.</a:t>
            </a:r>
            <a:endParaRPr b="0" lang="en-US" sz="28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2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59"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000" strike="noStrike" u="none">
                <a:solidFill>
                  <a:srgbClr val="e3ebf1"/>
                </a:solidFill>
                <a:effectLst/>
                <a:uFillTx/>
                <a:latin typeface="Arial"/>
              </a:rPr>
              <a:t>ç) GENİŞ ZAMAN KİPİNİN ŞARTI, G</a:t>
            </a:r>
            <a:r>
              <a:rPr b="0" lang="en-US" sz="4000" strike="noStrike" u="none" baseline="30000">
                <a:solidFill>
                  <a:srgbClr val="e3ebf1"/>
                </a:solidFill>
                <a:effectLst/>
                <a:uFillTx/>
                <a:latin typeface="Arial"/>
              </a:rPr>
              <a:t>ş</a:t>
            </a:r>
            <a:r>
              <a:rPr b="0" lang="en-US" sz="4000" strike="noStrike" u="none">
                <a:solidFill>
                  <a:srgbClr val="e3ebf1"/>
                </a:solidFill>
                <a:effectLst/>
                <a:uFillTx/>
                <a:latin typeface="Arial"/>
              </a:rPr>
              <a:t>ZŞ</a:t>
            </a:r>
            <a:endParaRPr b="0" lang="en-US" sz="4000" strike="noStrike" u="none">
              <a:solidFill>
                <a:srgbClr val="e3ebf1"/>
              </a:solidFill>
              <a:effectLst/>
              <a:uFillTx/>
              <a:latin typeface="Arial"/>
            </a:endParaRPr>
          </a:p>
        </p:txBody>
      </p:sp>
      <p:sp>
        <p:nvSpPr>
          <p:cNvPr id="60" name="PlaceHolder 2"/>
          <p:cNvSpPr>
            <a:spLocks noGrp="1"/>
          </p:cNvSpPr>
          <p:nvPr>
            <p:ph/>
          </p:nvPr>
        </p:nvSpPr>
        <p:spPr>
          <a:xfrm>
            <a:off x="0" y="1599840"/>
            <a:ext cx="9144000" cy="5257800"/>
          </a:xfrm>
          <a:prstGeom prst="rect">
            <a:avLst/>
          </a:prstGeom>
          <a:noFill/>
          <a:ln w="0">
            <a:noFill/>
          </a:ln>
        </p:spPr>
        <p:txBody>
          <a:bodyPr lIns="90000" rIns="90000" tIns="46800" bIns="46800" anchor="t">
            <a:normAutofit/>
          </a:bodyPr>
          <a:p>
            <a:pPr marL="343080" indent="-34308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Tekrarlanan ve geniş zamanda yapılan bir iş, hareket, oluş veya kılış, konuşmacı açısından bir şarta bağlanarak ifade edilir.</a:t>
            </a:r>
            <a:endParaRPr b="0" lang="en-US" sz="3200" strike="noStrike" u="none">
              <a:solidFill>
                <a:srgbClr val="ffffff"/>
              </a:solidFill>
              <a:effectLst/>
              <a:uFillTx/>
              <a:latin typeface="Arial"/>
            </a:endParaRPr>
          </a:p>
          <a:p>
            <a:pPr marL="343080" indent="0">
              <a:spcBef>
                <a:spcPts val="799"/>
              </a:spcBef>
              <a:buNone/>
              <a:tabLst>
                <a:tab algn="l" pos="914400"/>
                <a:tab algn="l" pos="1828800"/>
                <a:tab algn="l" pos="2743200"/>
                <a:tab algn="l" pos="3657600"/>
                <a:tab algn="l" pos="4572000"/>
                <a:tab algn="l" pos="5486400"/>
                <a:tab algn="l" pos="6400800"/>
                <a:tab algn="l" pos="7315200"/>
                <a:tab algn="l" pos="8229600"/>
                <a:tab algn="l" pos="9144000"/>
                <a:tab algn="l" pos="10058400"/>
              </a:tabLst>
            </a:pPr>
            <a:endParaRPr b="0" lang="en-US" sz="3200" strike="noStrike" u="none">
              <a:solidFill>
                <a:srgbClr val="ffffff"/>
              </a:solidFill>
              <a:effectLst/>
              <a:uFillTx/>
              <a:latin typeface="Arial"/>
            </a:endParaRPr>
          </a:p>
          <a:p>
            <a:pPr marL="343080" indent="-34308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Olumlu şeklinin yapılışı:</a:t>
            </a:r>
            <a:br>
              <a:rPr sz="3200"/>
            </a:br>
            <a:r>
              <a:rPr b="0" lang="en-US" sz="3200" strike="noStrike" u="none">
                <a:solidFill>
                  <a:srgbClr val="ffff00"/>
                </a:solidFill>
                <a:effectLst/>
                <a:uFillTx/>
                <a:latin typeface="Arial"/>
              </a:rPr>
              <a:t>[FİİL + /-r/] + [EK-FİİL + /-sA/ + şe]</a:t>
            </a:r>
            <a:endParaRPr b="0" lang="en-US" sz="3200" strike="noStrike" u="none">
              <a:solidFill>
                <a:srgbClr val="ffffff"/>
              </a:solidFill>
              <a:effectLst/>
              <a:uFillTx/>
              <a:latin typeface="Arial"/>
            </a:endParaRPr>
          </a:p>
          <a:p>
            <a:pPr marL="343080" indent="0">
              <a:spcBef>
                <a:spcPts val="799"/>
              </a:spcBef>
              <a:buNone/>
              <a:tabLst>
                <a:tab algn="l" pos="914400"/>
                <a:tab algn="l" pos="1828800"/>
                <a:tab algn="l" pos="2743200"/>
                <a:tab algn="l" pos="3657600"/>
                <a:tab algn="l" pos="4572000"/>
                <a:tab algn="l" pos="5486400"/>
                <a:tab algn="l" pos="6400800"/>
                <a:tab algn="l" pos="7315200"/>
                <a:tab algn="l" pos="8229600"/>
                <a:tab algn="l" pos="9144000"/>
                <a:tab algn="l" pos="10058400"/>
              </a:tabLst>
            </a:pPr>
            <a:endParaRPr b="0" lang="en-US" sz="3200" strike="noStrike" u="none">
              <a:solidFill>
                <a:srgbClr val="ffffff"/>
              </a:solidFill>
              <a:effectLst/>
              <a:uFillTx/>
              <a:latin typeface="Arial"/>
            </a:endParaRPr>
          </a:p>
          <a:p>
            <a:pPr marL="343080" indent="-34308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Ek-fiil düştüğünde, yapısı şöyledir:</a:t>
            </a:r>
            <a:br>
              <a:rPr sz="3200"/>
            </a:br>
            <a:r>
              <a:rPr b="0" lang="en-US" sz="3200" strike="noStrike" u="none">
                <a:solidFill>
                  <a:srgbClr val="ffff00"/>
                </a:solidFill>
                <a:effectLst/>
                <a:uFillTx/>
                <a:latin typeface="Arial"/>
              </a:rPr>
              <a:t>FİİL + /-r/ + /-sA/ + şe</a:t>
            </a:r>
            <a:endParaRPr b="0" lang="en-US" sz="32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2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61"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000" strike="noStrike" u="none">
                <a:solidFill>
                  <a:srgbClr val="e3ebf1"/>
                </a:solidFill>
                <a:effectLst/>
                <a:uFillTx/>
                <a:latin typeface="Arial"/>
              </a:rPr>
              <a:t>ç) GENİŞ ZAMAN KİPİNİN ŞARTI, G</a:t>
            </a:r>
            <a:r>
              <a:rPr b="0" lang="en-US" sz="4000" strike="noStrike" u="none" baseline="30000">
                <a:solidFill>
                  <a:srgbClr val="e3ebf1"/>
                </a:solidFill>
                <a:effectLst/>
                <a:uFillTx/>
                <a:latin typeface="Arial"/>
              </a:rPr>
              <a:t>ş</a:t>
            </a:r>
            <a:r>
              <a:rPr b="0" lang="en-US" sz="4000" strike="noStrike" u="none">
                <a:solidFill>
                  <a:srgbClr val="e3ebf1"/>
                </a:solidFill>
                <a:effectLst/>
                <a:uFillTx/>
                <a:latin typeface="Arial"/>
              </a:rPr>
              <a:t>ZŞ</a:t>
            </a:r>
            <a:endParaRPr b="0" lang="en-US" sz="4000" strike="noStrike" u="none">
              <a:solidFill>
                <a:srgbClr val="e3ebf1"/>
              </a:solidFill>
              <a:effectLst/>
              <a:uFillTx/>
              <a:latin typeface="Arial"/>
            </a:endParaRPr>
          </a:p>
        </p:txBody>
      </p:sp>
      <p:sp>
        <p:nvSpPr>
          <p:cNvPr id="62" name="PlaceHolder 2"/>
          <p:cNvSpPr>
            <a:spLocks noGrp="1"/>
          </p:cNvSpPr>
          <p:nvPr>
            <p:ph/>
          </p:nvPr>
        </p:nvSpPr>
        <p:spPr>
          <a:xfrm>
            <a:off x="0" y="1599840"/>
            <a:ext cx="9144000" cy="5257800"/>
          </a:xfrm>
          <a:prstGeom prst="rect">
            <a:avLst/>
          </a:prstGeom>
          <a:noFill/>
          <a:ln w="0">
            <a:noFill/>
          </a:ln>
        </p:spPr>
        <p:txBody>
          <a:bodyPr lIns="90000" rIns="90000" tIns="46800" bIns="46800" anchor="t">
            <a:normAutofit/>
          </a:bodyPr>
          <a:p>
            <a:pPr marL="343080" indent="-343080">
              <a:lnSpc>
                <a:spcPct val="80000"/>
              </a:lnSpc>
              <a:spcBef>
                <a:spcPts val="700"/>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ff"/>
                </a:solidFill>
                <a:effectLst/>
                <a:uFillTx/>
                <a:latin typeface="Arial"/>
              </a:rPr>
              <a:t>Örnekler:</a:t>
            </a:r>
            <a:br>
              <a:rPr sz="2800"/>
            </a:br>
            <a:r>
              <a:rPr b="0" lang="en-US" sz="2800" strike="noStrike" u="none">
                <a:solidFill>
                  <a:srgbClr val="ffff00"/>
                </a:solidFill>
                <a:effectLst/>
                <a:uFillTx/>
                <a:latin typeface="Arial"/>
              </a:rPr>
              <a:t>Çocuklarıma analık etmeye razı iyi bir kızcağız bulursam evleneceğim... demiş.</a:t>
            </a:r>
            <a:br>
              <a:rPr sz="2800"/>
            </a:br>
            <a:r>
              <a:rPr b="0" lang="en-US" sz="2800" strike="noStrike" u="none">
                <a:solidFill>
                  <a:srgbClr val="ffff00"/>
                </a:solidFill>
                <a:effectLst/>
                <a:uFillTx/>
                <a:latin typeface="Arial"/>
              </a:rPr>
              <a:t>Üzülme baba, dedi, pek darda kalırsan bana gelirsin; sana kendi evladım gibi bakarım.</a:t>
            </a:r>
            <a:br>
              <a:rPr sz="2800"/>
            </a:br>
            <a:r>
              <a:rPr b="0" lang="en-US" sz="2800" strike="noStrike" u="none">
                <a:solidFill>
                  <a:srgbClr val="ffff00"/>
                </a:solidFill>
                <a:effectLst/>
                <a:uFillTx/>
                <a:latin typeface="Arial"/>
              </a:rPr>
              <a:t>Doğrusunu söylemek lazım gelirse kızları da onlardan başka türlü müydü?</a:t>
            </a:r>
            <a:br>
              <a:rPr sz="2800"/>
            </a:br>
            <a:r>
              <a:rPr b="0" lang="en-US" sz="2800" strike="noStrike" u="none">
                <a:solidFill>
                  <a:srgbClr val="ffff00"/>
                </a:solidFill>
                <a:effectLst/>
                <a:uFillTx/>
                <a:latin typeface="Arial"/>
              </a:rPr>
              <a:t>Kendimizi ilgilendiren hoş olmayan olayları da görmezlikten gelirsek, zararlı çıkan biz oluruz.</a:t>
            </a:r>
            <a:br>
              <a:rPr sz="2800"/>
            </a:br>
            <a:r>
              <a:rPr b="0" lang="en-US" sz="2800" strike="noStrike" u="none">
                <a:solidFill>
                  <a:srgbClr val="ffff00"/>
                </a:solidFill>
                <a:effectLst/>
                <a:uFillTx/>
                <a:latin typeface="Arial"/>
              </a:rPr>
              <a:t>Pahalı diye gerektiği halde bir makineyi almazsanız, çok ücret istiyor diye ehil bir adam yerine ucuz ve yaramaz adam çalıştırırsanız, tam israf yapıyorsunuz demekdir.</a:t>
            </a:r>
            <a:br>
              <a:rPr sz="2800"/>
            </a:br>
            <a:r>
              <a:rPr b="0" lang="en-US" sz="2800" strike="noStrike" u="none">
                <a:solidFill>
                  <a:srgbClr val="ffff00"/>
                </a:solidFill>
                <a:effectLst/>
                <a:uFillTx/>
                <a:latin typeface="Arial"/>
              </a:rPr>
              <a:t>Gelin verirlerse, damadı hazırlayalım.</a:t>
            </a:r>
            <a:endParaRPr b="0" lang="en-US" sz="28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2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63"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000" strike="noStrike" u="none">
                <a:solidFill>
                  <a:srgbClr val="e3ebf1"/>
                </a:solidFill>
                <a:effectLst/>
                <a:uFillTx/>
                <a:latin typeface="Arial"/>
              </a:rPr>
              <a:t>d) GELECEK ZAMAN KİPİNİN ŞARTI, G</a:t>
            </a:r>
            <a:r>
              <a:rPr b="0" lang="en-US" sz="4000" strike="noStrike" u="none" baseline="30000">
                <a:solidFill>
                  <a:srgbClr val="e3ebf1"/>
                </a:solidFill>
                <a:effectLst/>
                <a:uFillTx/>
                <a:latin typeface="Arial"/>
              </a:rPr>
              <a:t>k</a:t>
            </a:r>
            <a:r>
              <a:rPr b="0" lang="en-US" sz="4000" strike="noStrike" u="none">
                <a:solidFill>
                  <a:srgbClr val="e3ebf1"/>
                </a:solidFill>
                <a:effectLst/>
                <a:uFillTx/>
                <a:latin typeface="Arial"/>
              </a:rPr>
              <a:t>ZŞ</a:t>
            </a:r>
            <a:endParaRPr b="0" lang="en-US" sz="4000" strike="noStrike" u="none">
              <a:solidFill>
                <a:srgbClr val="e3ebf1"/>
              </a:solidFill>
              <a:effectLst/>
              <a:uFillTx/>
              <a:latin typeface="Arial"/>
            </a:endParaRPr>
          </a:p>
        </p:txBody>
      </p:sp>
      <p:sp>
        <p:nvSpPr>
          <p:cNvPr id="64" name="PlaceHolder 2"/>
          <p:cNvSpPr>
            <a:spLocks noGrp="1"/>
          </p:cNvSpPr>
          <p:nvPr>
            <p:ph/>
          </p:nvPr>
        </p:nvSpPr>
        <p:spPr>
          <a:xfrm>
            <a:off x="0" y="1599840"/>
            <a:ext cx="9144000" cy="5257800"/>
          </a:xfrm>
          <a:prstGeom prst="rect">
            <a:avLst/>
          </a:prstGeom>
          <a:noFill/>
          <a:ln w="0">
            <a:noFill/>
          </a:ln>
        </p:spPr>
        <p:txBody>
          <a:bodyPr lIns="90000" rIns="90000" tIns="46800" bIns="46800" anchor="t">
            <a:normAutofit/>
          </a:bodyPr>
          <a:p>
            <a:pPr marL="343080" indent="-34308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Muhtemelen gelecek zamanda yapılacak olan bir iş, hareket, oluş veya kılış, konuşmacı açısından bir şarta bağlanarak ifade edilir.</a:t>
            </a:r>
            <a:endParaRPr b="0" lang="en-US" sz="3200" strike="noStrike" u="none">
              <a:solidFill>
                <a:srgbClr val="ffffff"/>
              </a:solidFill>
              <a:effectLst/>
              <a:uFillTx/>
              <a:latin typeface="Arial"/>
            </a:endParaRPr>
          </a:p>
          <a:p>
            <a:pPr marL="343080" indent="0">
              <a:spcBef>
                <a:spcPts val="799"/>
              </a:spcBef>
              <a:buNone/>
              <a:tabLst>
                <a:tab algn="l" pos="914400"/>
                <a:tab algn="l" pos="1828800"/>
                <a:tab algn="l" pos="2743200"/>
                <a:tab algn="l" pos="3657600"/>
                <a:tab algn="l" pos="4572000"/>
                <a:tab algn="l" pos="5486400"/>
                <a:tab algn="l" pos="6400800"/>
                <a:tab algn="l" pos="7315200"/>
                <a:tab algn="l" pos="8229600"/>
                <a:tab algn="l" pos="9144000"/>
                <a:tab algn="l" pos="10058400"/>
              </a:tabLst>
            </a:pPr>
            <a:endParaRPr b="0" lang="en-US" sz="3200" strike="noStrike" u="none">
              <a:solidFill>
                <a:srgbClr val="ffffff"/>
              </a:solidFill>
              <a:effectLst/>
              <a:uFillTx/>
              <a:latin typeface="Arial"/>
            </a:endParaRPr>
          </a:p>
          <a:p>
            <a:pPr marL="343080" indent="-34308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Olumlu şeklinin yapılışı:</a:t>
            </a:r>
            <a:br>
              <a:rPr sz="3200"/>
            </a:br>
            <a:r>
              <a:rPr b="0" lang="en-US" sz="3200" strike="noStrike" u="none">
                <a:solidFill>
                  <a:srgbClr val="ffff00"/>
                </a:solidFill>
                <a:effectLst/>
                <a:uFillTx/>
                <a:latin typeface="Arial"/>
              </a:rPr>
              <a:t>[FİİL + /-AcAk/] + [EK-FİİL + /-sA/ + şe]</a:t>
            </a:r>
            <a:endParaRPr b="0" lang="en-US" sz="3200" strike="noStrike" u="none">
              <a:solidFill>
                <a:srgbClr val="ffffff"/>
              </a:solidFill>
              <a:effectLst/>
              <a:uFillTx/>
              <a:latin typeface="Arial"/>
            </a:endParaRPr>
          </a:p>
          <a:p>
            <a:pPr marL="343080" indent="0">
              <a:spcBef>
                <a:spcPts val="799"/>
              </a:spcBef>
              <a:buNone/>
              <a:tabLst>
                <a:tab algn="l" pos="914400"/>
                <a:tab algn="l" pos="1828800"/>
                <a:tab algn="l" pos="2743200"/>
                <a:tab algn="l" pos="3657600"/>
                <a:tab algn="l" pos="4572000"/>
                <a:tab algn="l" pos="5486400"/>
                <a:tab algn="l" pos="6400800"/>
                <a:tab algn="l" pos="7315200"/>
                <a:tab algn="l" pos="8229600"/>
                <a:tab algn="l" pos="9144000"/>
                <a:tab algn="l" pos="10058400"/>
              </a:tabLst>
            </a:pPr>
            <a:endParaRPr b="0" lang="en-US" sz="3200" strike="noStrike" u="none">
              <a:solidFill>
                <a:srgbClr val="ffffff"/>
              </a:solidFill>
              <a:effectLst/>
              <a:uFillTx/>
              <a:latin typeface="Arial"/>
            </a:endParaRPr>
          </a:p>
          <a:p>
            <a:pPr marL="343080" indent="-34308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Ek-fiil düştüğünde, yapısı şöyledir:</a:t>
            </a:r>
            <a:br>
              <a:rPr sz="3200"/>
            </a:br>
            <a:r>
              <a:rPr b="0" lang="en-US" sz="3200" strike="noStrike" u="none">
                <a:solidFill>
                  <a:srgbClr val="ffff00"/>
                </a:solidFill>
                <a:effectLst/>
                <a:uFillTx/>
                <a:latin typeface="Arial"/>
              </a:rPr>
              <a:t>FİİL + /-AcAk/ + /-sA/ + şe</a:t>
            </a:r>
            <a:endParaRPr b="0" lang="en-US" sz="32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12"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000" strike="noStrike" u="none">
                <a:solidFill>
                  <a:srgbClr val="e3ebf1"/>
                </a:solidFill>
                <a:effectLst/>
                <a:uFillTx/>
                <a:latin typeface="Arial"/>
              </a:rPr>
              <a:t>2. RİVAYET BİRLEŞİK KİPLİ FİİLLER</a:t>
            </a:r>
            <a:endParaRPr b="0" lang="en-US" sz="4000" strike="noStrike" u="none">
              <a:solidFill>
                <a:srgbClr val="e3ebf1"/>
              </a:solidFill>
              <a:effectLst/>
              <a:uFillTx/>
              <a:latin typeface="Arial"/>
            </a:endParaRPr>
          </a:p>
        </p:txBody>
      </p:sp>
      <p:sp>
        <p:nvSpPr>
          <p:cNvPr id="13" name="PlaceHolder 2"/>
          <p:cNvSpPr>
            <a:spLocks noGrp="1"/>
          </p:cNvSpPr>
          <p:nvPr>
            <p:ph/>
          </p:nvPr>
        </p:nvSpPr>
        <p:spPr>
          <a:xfrm>
            <a:off x="0" y="1599840"/>
            <a:ext cx="9144000" cy="5257800"/>
          </a:xfrm>
          <a:prstGeom prst="rect">
            <a:avLst/>
          </a:prstGeom>
          <a:noFill/>
          <a:ln w="0">
            <a:noFill/>
          </a:ln>
        </p:spPr>
        <p:txBody>
          <a:bodyPr lIns="90000" rIns="90000" tIns="46800" bIns="46800" anchor="t">
            <a:normAutofit/>
          </a:bodyPr>
          <a:p>
            <a:pPr marL="343080" indent="-343080">
              <a:spcBef>
                <a:spcPts val="876"/>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500" strike="noStrike" u="none">
                <a:solidFill>
                  <a:srgbClr val="ffffff"/>
                </a:solidFill>
                <a:effectLst/>
                <a:uFillTx/>
                <a:latin typeface="Arial"/>
              </a:rPr>
              <a:t>Burada da, ek-fiil düştüğü ve birinci kip eki ünlüyle bittiği durumlarda, rivayet ekinden önce </a:t>
            </a:r>
            <a:r>
              <a:rPr b="0" lang="en-US" sz="3500" strike="noStrike" u="none">
                <a:solidFill>
                  <a:srgbClr val="ffff00"/>
                </a:solidFill>
                <a:effectLst/>
                <a:uFillTx/>
                <a:latin typeface="Arial"/>
              </a:rPr>
              <a:t>“y”</a:t>
            </a:r>
            <a:r>
              <a:rPr b="0" lang="en-US" sz="3500" strike="noStrike" u="none">
                <a:solidFill>
                  <a:srgbClr val="ffffff"/>
                </a:solidFill>
                <a:effectLst/>
                <a:uFillTx/>
                <a:latin typeface="Arial"/>
              </a:rPr>
              <a:t> ünsüzü girer.</a:t>
            </a:r>
            <a:endParaRPr b="0" lang="en-US" sz="3500" strike="noStrike" u="none">
              <a:solidFill>
                <a:srgbClr val="ffffff"/>
              </a:solidFill>
              <a:effectLst/>
              <a:uFillTx/>
              <a:latin typeface="Arial"/>
            </a:endParaRPr>
          </a:p>
          <a:p>
            <a:pPr marL="343080" indent="-34308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Emir kipi ve belirli geçmiş zaman kipinin dışında, tüm diğer kiplerden rivayet birleşik kipli fiiller yapılabilir.</a:t>
            </a:r>
            <a:endParaRPr b="0" lang="en-US" sz="3200" strike="noStrike" u="none">
              <a:solidFill>
                <a:srgbClr val="ffffff"/>
              </a:solidFill>
              <a:effectLst/>
              <a:uFillTx/>
              <a:latin typeface="Arial"/>
            </a:endParaRPr>
          </a:p>
          <a:p>
            <a:pPr marL="343080" indent="-34308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Devamda, bunlar teker teker verilecektir.</a:t>
            </a:r>
            <a:endParaRPr b="0" lang="en-US" sz="32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3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65"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000" strike="noStrike" u="none">
                <a:solidFill>
                  <a:srgbClr val="e3ebf1"/>
                </a:solidFill>
                <a:effectLst/>
                <a:uFillTx/>
                <a:latin typeface="Arial"/>
              </a:rPr>
              <a:t>d) GELECEK ZAMAN KİPİNİN ŞARTI, G</a:t>
            </a:r>
            <a:r>
              <a:rPr b="0" lang="en-US" sz="4000" strike="noStrike" u="none" baseline="30000">
                <a:solidFill>
                  <a:srgbClr val="e3ebf1"/>
                </a:solidFill>
                <a:effectLst/>
                <a:uFillTx/>
                <a:latin typeface="Arial"/>
              </a:rPr>
              <a:t>k</a:t>
            </a:r>
            <a:r>
              <a:rPr b="0" lang="en-US" sz="4000" strike="noStrike" u="none">
                <a:solidFill>
                  <a:srgbClr val="e3ebf1"/>
                </a:solidFill>
                <a:effectLst/>
                <a:uFillTx/>
                <a:latin typeface="Arial"/>
              </a:rPr>
              <a:t>ZŞ</a:t>
            </a:r>
            <a:endParaRPr b="0" lang="en-US" sz="4000" strike="noStrike" u="none">
              <a:solidFill>
                <a:srgbClr val="e3ebf1"/>
              </a:solidFill>
              <a:effectLst/>
              <a:uFillTx/>
              <a:latin typeface="Arial"/>
            </a:endParaRPr>
          </a:p>
        </p:txBody>
      </p:sp>
      <p:sp>
        <p:nvSpPr>
          <p:cNvPr id="66" name="PlaceHolder 2"/>
          <p:cNvSpPr>
            <a:spLocks noGrp="1"/>
          </p:cNvSpPr>
          <p:nvPr>
            <p:ph/>
          </p:nvPr>
        </p:nvSpPr>
        <p:spPr>
          <a:xfrm>
            <a:off x="0" y="1599840"/>
            <a:ext cx="9144000" cy="5257800"/>
          </a:xfrm>
          <a:prstGeom prst="rect">
            <a:avLst/>
          </a:prstGeom>
          <a:noFill/>
          <a:ln w="0">
            <a:noFill/>
          </a:ln>
        </p:spPr>
        <p:txBody>
          <a:bodyPr lIns="90000" rIns="90000" tIns="46800" bIns="46800" anchor="t">
            <a:normAutofit/>
          </a:bodyPr>
          <a:p>
            <a:pPr marL="343080" indent="-34308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Örnekler:</a:t>
            </a:r>
            <a:br>
              <a:rPr sz="3200"/>
            </a:br>
            <a:r>
              <a:rPr b="0" lang="en-US" sz="3200" strike="noStrike" u="none">
                <a:solidFill>
                  <a:srgbClr val="ffff00"/>
                </a:solidFill>
                <a:effectLst/>
                <a:uFillTx/>
                <a:latin typeface="Arial"/>
              </a:rPr>
              <a:t>Öleceksem, bırak da savaşarak öleyim.</a:t>
            </a:r>
            <a:br>
              <a:rPr sz="3200"/>
            </a:br>
            <a:r>
              <a:rPr b="0" lang="en-US" sz="3200" strike="noStrike" u="none">
                <a:solidFill>
                  <a:srgbClr val="ffff00"/>
                </a:solidFill>
                <a:effectLst/>
                <a:uFillTx/>
                <a:latin typeface="Arial"/>
              </a:rPr>
              <a:t>Daha fazla içmeyeceksen biz de bilelim.</a:t>
            </a:r>
            <a:br>
              <a:rPr sz="3200"/>
            </a:br>
            <a:r>
              <a:rPr b="0" lang="en-US" sz="3200" strike="noStrike" u="none">
                <a:solidFill>
                  <a:srgbClr val="ffff00"/>
                </a:solidFill>
                <a:effectLst/>
                <a:uFillTx/>
                <a:latin typeface="Arial"/>
              </a:rPr>
              <a:t>Sizi rahatlatacaksa eğer, buna, sizi pusuda bekleyen kader, diyelim.</a:t>
            </a:r>
            <a:br>
              <a:rPr sz="3200"/>
            </a:br>
            <a:r>
              <a:rPr b="0" lang="en-US" sz="3200" strike="noStrike" u="none">
                <a:solidFill>
                  <a:srgbClr val="ffff00"/>
                </a:solidFill>
                <a:effectLst/>
                <a:uFillTx/>
                <a:latin typeface="Arial"/>
              </a:rPr>
              <a:t>Güneşin altında yapacaksak bunu yapalım!</a:t>
            </a:r>
            <a:br>
              <a:rPr sz="3200"/>
            </a:br>
            <a:r>
              <a:rPr b="0" lang="en-US" sz="3200" strike="noStrike" u="none">
                <a:solidFill>
                  <a:srgbClr val="ffff00"/>
                </a:solidFill>
                <a:effectLst/>
                <a:uFillTx/>
                <a:latin typeface="Arial"/>
              </a:rPr>
              <a:t>Yiyemeyecekseniz, zorlamayın, dedi.</a:t>
            </a:r>
            <a:br>
              <a:rPr sz="3200"/>
            </a:br>
            <a:r>
              <a:rPr b="0" lang="en-US" sz="3200" strike="noStrike" u="none">
                <a:solidFill>
                  <a:srgbClr val="ffff00"/>
                </a:solidFill>
                <a:effectLst/>
                <a:uFillTx/>
                <a:latin typeface="Arial"/>
              </a:rPr>
              <a:t>Geleceklerse, yarın gelsinler.</a:t>
            </a:r>
            <a:endParaRPr b="0" lang="en-US" sz="32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3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67"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000" strike="noStrike" u="none">
                <a:solidFill>
                  <a:srgbClr val="e3ebf1"/>
                </a:solidFill>
                <a:effectLst/>
                <a:uFillTx/>
                <a:latin typeface="Arial"/>
              </a:rPr>
              <a:t>e) GEREKLİLİK KİPİNİN ŞARTI, GŞ</a:t>
            </a:r>
            <a:endParaRPr b="0" lang="en-US" sz="4000" strike="noStrike" u="none">
              <a:solidFill>
                <a:srgbClr val="e3ebf1"/>
              </a:solidFill>
              <a:effectLst/>
              <a:uFillTx/>
              <a:latin typeface="Arial"/>
            </a:endParaRPr>
          </a:p>
        </p:txBody>
      </p:sp>
      <p:sp>
        <p:nvSpPr>
          <p:cNvPr id="68" name="PlaceHolder 2"/>
          <p:cNvSpPr>
            <a:spLocks noGrp="1"/>
          </p:cNvSpPr>
          <p:nvPr>
            <p:ph/>
          </p:nvPr>
        </p:nvSpPr>
        <p:spPr>
          <a:xfrm>
            <a:off x="0" y="1599840"/>
            <a:ext cx="9144000" cy="5257800"/>
          </a:xfrm>
          <a:prstGeom prst="rect">
            <a:avLst/>
          </a:prstGeom>
          <a:noFill/>
          <a:ln w="0">
            <a:noFill/>
          </a:ln>
        </p:spPr>
        <p:txBody>
          <a:bodyPr lIns="90000" rIns="90000" tIns="46800" bIns="46800" anchor="t">
            <a:normAutofit/>
          </a:bodyPr>
          <a:p>
            <a:pPr marL="343080" indent="-34308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Bir iş, hareket, oluş veya kılışın yapılma zorunluluğu, konuşmacı açısından bir şarta bağlanarak ifade edilir.</a:t>
            </a:r>
            <a:endParaRPr b="0" lang="en-US" sz="3200" strike="noStrike" u="none">
              <a:solidFill>
                <a:srgbClr val="ffffff"/>
              </a:solidFill>
              <a:effectLst/>
              <a:uFillTx/>
              <a:latin typeface="Arial"/>
            </a:endParaRPr>
          </a:p>
          <a:p>
            <a:pPr marL="343080" indent="0">
              <a:spcBef>
                <a:spcPts val="799"/>
              </a:spcBef>
              <a:buNone/>
              <a:tabLst>
                <a:tab algn="l" pos="914400"/>
                <a:tab algn="l" pos="1828800"/>
                <a:tab algn="l" pos="2743200"/>
                <a:tab algn="l" pos="3657600"/>
                <a:tab algn="l" pos="4572000"/>
                <a:tab algn="l" pos="5486400"/>
                <a:tab algn="l" pos="6400800"/>
                <a:tab algn="l" pos="7315200"/>
                <a:tab algn="l" pos="8229600"/>
                <a:tab algn="l" pos="9144000"/>
                <a:tab algn="l" pos="10058400"/>
              </a:tabLst>
            </a:pPr>
            <a:endParaRPr b="0" lang="en-US" sz="3200" strike="noStrike" u="none">
              <a:solidFill>
                <a:srgbClr val="ffffff"/>
              </a:solidFill>
              <a:effectLst/>
              <a:uFillTx/>
              <a:latin typeface="Arial"/>
            </a:endParaRPr>
          </a:p>
          <a:p>
            <a:pPr marL="343080" indent="-34308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Olumlu şeklinin yapılışı:</a:t>
            </a:r>
            <a:br>
              <a:rPr sz="3200"/>
            </a:br>
            <a:r>
              <a:rPr b="0" lang="en-US" sz="3200" strike="noStrike" u="none">
                <a:solidFill>
                  <a:srgbClr val="ffff00"/>
                </a:solidFill>
                <a:effectLst/>
                <a:uFillTx/>
                <a:latin typeface="Arial"/>
              </a:rPr>
              <a:t>[FİİL + /-mAlİ/] + [EK-FİİL + /-sA/ + şe]</a:t>
            </a:r>
            <a:endParaRPr b="0" lang="en-US" sz="3200" strike="noStrike" u="none">
              <a:solidFill>
                <a:srgbClr val="ffffff"/>
              </a:solidFill>
              <a:effectLst/>
              <a:uFillTx/>
              <a:latin typeface="Arial"/>
            </a:endParaRPr>
          </a:p>
          <a:p>
            <a:pPr marL="343080" indent="0">
              <a:spcBef>
                <a:spcPts val="799"/>
              </a:spcBef>
              <a:buNone/>
              <a:tabLst>
                <a:tab algn="l" pos="914400"/>
                <a:tab algn="l" pos="1828800"/>
                <a:tab algn="l" pos="2743200"/>
                <a:tab algn="l" pos="3657600"/>
                <a:tab algn="l" pos="4572000"/>
                <a:tab algn="l" pos="5486400"/>
                <a:tab algn="l" pos="6400800"/>
                <a:tab algn="l" pos="7315200"/>
                <a:tab algn="l" pos="8229600"/>
                <a:tab algn="l" pos="9144000"/>
                <a:tab algn="l" pos="10058400"/>
              </a:tabLst>
            </a:pPr>
            <a:endParaRPr b="0" lang="en-US" sz="3200" strike="noStrike" u="none">
              <a:solidFill>
                <a:srgbClr val="ffffff"/>
              </a:solidFill>
              <a:effectLst/>
              <a:uFillTx/>
              <a:latin typeface="Arial"/>
            </a:endParaRPr>
          </a:p>
          <a:p>
            <a:pPr marL="343080" indent="-34308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Ek-fiil düştüğünde, yapısı şöyledir:</a:t>
            </a:r>
            <a:br>
              <a:rPr sz="3200"/>
            </a:br>
            <a:r>
              <a:rPr b="0" lang="en-US" sz="3200" strike="noStrike" u="none">
                <a:solidFill>
                  <a:srgbClr val="ffff00"/>
                </a:solidFill>
                <a:effectLst/>
                <a:uFillTx/>
                <a:latin typeface="Arial"/>
              </a:rPr>
              <a:t>FİİL + /-mAlİ/ + /-sA/ + şe</a:t>
            </a:r>
            <a:endParaRPr b="0" lang="en-US" sz="32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3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69"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000" strike="noStrike" u="none">
                <a:solidFill>
                  <a:srgbClr val="e3ebf1"/>
                </a:solidFill>
                <a:effectLst/>
                <a:uFillTx/>
                <a:latin typeface="Arial"/>
              </a:rPr>
              <a:t>e) GEREKLİLİK KİPİNİN ŞARTI, GŞ</a:t>
            </a:r>
            <a:endParaRPr b="0" lang="en-US" sz="4000" strike="noStrike" u="none">
              <a:solidFill>
                <a:srgbClr val="e3ebf1"/>
              </a:solidFill>
              <a:effectLst/>
              <a:uFillTx/>
              <a:latin typeface="Arial"/>
            </a:endParaRPr>
          </a:p>
        </p:txBody>
      </p:sp>
      <p:sp>
        <p:nvSpPr>
          <p:cNvPr id="70" name="PlaceHolder 2"/>
          <p:cNvSpPr>
            <a:spLocks noGrp="1"/>
          </p:cNvSpPr>
          <p:nvPr>
            <p:ph/>
          </p:nvPr>
        </p:nvSpPr>
        <p:spPr>
          <a:xfrm>
            <a:off x="0" y="1599840"/>
            <a:ext cx="9144000" cy="5257800"/>
          </a:xfrm>
          <a:prstGeom prst="rect">
            <a:avLst/>
          </a:prstGeom>
          <a:noFill/>
          <a:ln w="0">
            <a:noFill/>
          </a:ln>
        </p:spPr>
        <p:txBody>
          <a:bodyPr lIns="90000" rIns="90000" tIns="46800" bIns="46800" anchor="t">
            <a:normAutofit lnSpcReduction="9999"/>
          </a:bodyPr>
          <a:p>
            <a:pPr marL="343080" indent="-343080">
              <a:lnSpc>
                <a:spcPct val="90000"/>
              </a:lnSpc>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Örnekler:</a:t>
            </a:r>
            <a:br>
              <a:rPr sz="3200"/>
            </a:br>
            <a:r>
              <a:rPr b="0" lang="en-US" sz="3200" strike="noStrike" u="none">
                <a:solidFill>
                  <a:srgbClr val="ffff00"/>
                </a:solidFill>
                <a:effectLst/>
                <a:uFillTx/>
                <a:latin typeface="Arial"/>
              </a:rPr>
              <a:t>30 yaşına varmış kızımı evlendirmeliysem, bu adamla evlendirmeliyim.</a:t>
            </a:r>
            <a:br>
              <a:rPr sz="3200"/>
            </a:br>
            <a:r>
              <a:rPr b="0" lang="en-US" sz="3200" strike="noStrike" u="none">
                <a:solidFill>
                  <a:srgbClr val="ffff00"/>
                </a:solidFill>
                <a:effectLst/>
                <a:uFillTx/>
                <a:latin typeface="Arial"/>
              </a:rPr>
              <a:t>Geceleri yalnız başına uyumalıysan, bundan korkmamak lazım.</a:t>
            </a:r>
            <a:br>
              <a:rPr sz="3200"/>
            </a:br>
            <a:r>
              <a:rPr b="0" lang="en-US" sz="3200" strike="noStrike" u="none">
                <a:solidFill>
                  <a:srgbClr val="ffff00"/>
                </a:solidFill>
                <a:effectLst/>
                <a:uFillTx/>
                <a:latin typeface="Arial"/>
              </a:rPr>
              <a:t>Mutlaka gelmeliyse, bunu severek, içten yapsın.</a:t>
            </a:r>
            <a:br>
              <a:rPr sz="3200"/>
            </a:br>
            <a:r>
              <a:rPr b="0" lang="en-US" sz="3200" strike="noStrike" u="none">
                <a:solidFill>
                  <a:srgbClr val="ffff00"/>
                </a:solidFill>
                <a:effectLst/>
                <a:uFillTx/>
                <a:latin typeface="Arial"/>
              </a:rPr>
              <a:t>Vermeliysek, sağ elle verelim.</a:t>
            </a:r>
            <a:br>
              <a:rPr sz="3200"/>
            </a:br>
            <a:r>
              <a:rPr b="0" lang="en-US" sz="3200" strike="noStrike" u="none">
                <a:solidFill>
                  <a:srgbClr val="ffff00"/>
                </a:solidFill>
                <a:effectLst/>
                <a:uFillTx/>
                <a:latin typeface="Arial"/>
              </a:rPr>
              <a:t>Buralarda dolaşmalıysanız, gidin öbür sokakta çalım satın bakalım.</a:t>
            </a:r>
            <a:br>
              <a:rPr sz="3200"/>
            </a:br>
            <a:r>
              <a:rPr b="0" lang="en-US" sz="3200" strike="noStrike" u="none">
                <a:solidFill>
                  <a:srgbClr val="ffff00"/>
                </a:solidFill>
                <a:effectLst/>
                <a:uFillTx/>
                <a:latin typeface="Arial"/>
              </a:rPr>
              <a:t>Bu işi gazinolarda yapmalıysalar, ücretsiz yapmalıdırlar.</a:t>
            </a:r>
            <a:endParaRPr b="0" lang="en-US" sz="32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3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71" name="PlaceHolder 1"/>
          <p:cNvSpPr>
            <a:spLocks noGrp="1"/>
          </p:cNvSpPr>
          <p:nvPr>
            <p:ph/>
          </p:nvPr>
        </p:nvSpPr>
        <p:spPr>
          <a:xfrm>
            <a:off x="0" y="1600200"/>
            <a:ext cx="9144000" cy="4525920"/>
          </a:xfrm>
          <a:prstGeom prst="rect">
            <a:avLst/>
          </a:prstGeom>
          <a:noFill/>
          <a:ln w="0">
            <a:noFill/>
          </a:ln>
        </p:spPr>
        <p:txBody>
          <a:bodyPr lIns="90000" rIns="90000" tIns="46800" bIns="46800" anchor="t">
            <a:normAutofit/>
          </a:bodyPr>
          <a:p>
            <a:pPr marL="343080" indent="-343080" algn="ctr">
              <a:spcBef>
                <a:spcPts val="1349"/>
              </a:spcBef>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1" lang="en-US" sz="5400" strike="noStrike" u="none">
                <a:solidFill>
                  <a:srgbClr val="ffff00"/>
                </a:solidFill>
                <a:effectLst/>
                <a:uFillTx/>
                <a:latin typeface="Arial"/>
              </a:rPr>
              <a:t>BUGÜNLÜK BU KADAR.</a:t>
            </a:r>
            <a:endParaRPr b="0" lang="en-US" sz="5400" strike="noStrike" u="none">
              <a:solidFill>
                <a:srgbClr val="ffffff"/>
              </a:solidFill>
              <a:effectLst/>
              <a:uFillTx/>
              <a:latin typeface="Arial"/>
            </a:endParaRPr>
          </a:p>
          <a:p>
            <a:pPr marL="343080" indent="-343080" algn="ctr">
              <a:spcBef>
                <a:spcPts val="1349"/>
              </a:spcBef>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endParaRPr b="0" lang="en-US" sz="5400" strike="noStrike" u="none">
              <a:solidFill>
                <a:srgbClr val="ffffff"/>
              </a:solidFill>
              <a:effectLst/>
              <a:uFillTx/>
              <a:latin typeface="Arial"/>
            </a:endParaRPr>
          </a:p>
          <a:p>
            <a:pPr marL="343080" indent="-343080" algn="ctr">
              <a:lnSpc>
                <a:spcPct val="100000"/>
              </a:lnSpc>
              <a:spcBef>
                <a:spcPts val="1349"/>
              </a:spcBef>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1" lang="en-US" sz="5400" strike="noStrike" u="none">
                <a:solidFill>
                  <a:srgbClr val="ffff00"/>
                </a:solidFill>
                <a:effectLst/>
                <a:uFillTx/>
                <a:latin typeface="Wingdings"/>
                <a:ea typeface="Wingdings"/>
              </a:rPr>
              <a:t></a:t>
            </a:r>
            <a:endParaRPr b="0" lang="en-US" sz="54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14"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000" strike="noStrike" u="none">
                <a:solidFill>
                  <a:srgbClr val="e3ebf1"/>
                </a:solidFill>
                <a:effectLst/>
                <a:uFillTx/>
                <a:latin typeface="Arial"/>
              </a:rPr>
              <a:t>a) BELİRSİZ GEÇMİŞ ZAMAN KİPİNİN RİVAYETİ, B</a:t>
            </a:r>
            <a:r>
              <a:rPr b="0" lang="en-US" sz="4000" strike="noStrike" u="none" baseline="30000">
                <a:solidFill>
                  <a:srgbClr val="e3ebf1"/>
                </a:solidFill>
                <a:effectLst/>
                <a:uFillTx/>
                <a:latin typeface="Arial"/>
              </a:rPr>
              <a:t>siz</a:t>
            </a:r>
            <a:r>
              <a:rPr b="0" lang="en-US" sz="4000" strike="noStrike" u="none">
                <a:solidFill>
                  <a:srgbClr val="e3ebf1"/>
                </a:solidFill>
                <a:effectLst/>
                <a:uFillTx/>
                <a:latin typeface="Arial"/>
              </a:rPr>
              <a:t>GZR</a:t>
            </a:r>
            <a:endParaRPr b="0" lang="en-US" sz="4000" strike="noStrike" u="none">
              <a:solidFill>
                <a:srgbClr val="e3ebf1"/>
              </a:solidFill>
              <a:effectLst/>
              <a:uFillTx/>
              <a:latin typeface="Arial"/>
            </a:endParaRPr>
          </a:p>
        </p:txBody>
      </p:sp>
      <p:sp>
        <p:nvSpPr>
          <p:cNvPr id="15" name="PlaceHolder 2"/>
          <p:cNvSpPr>
            <a:spLocks noGrp="1"/>
          </p:cNvSpPr>
          <p:nvPr>
            <p:ph/>
          </p:nvPr>
        </p:nvSpPr>
        <p:spPr>
          <a:xfrm>
            <a:off x="0" y="1599840"/>
            <a:ext cx="9144000" cy="5257800"/>
          </a:xfrm>
          <a:prstGeom prst="rect">
            <a:avLst/>
          </a:prstGeom>
          <a:noFill/>
          <a:ln w="0">
            <a:noFill/>
          </a:ln>
        </p:spPr>
        <p:txBody>
          <a:bodyPr lIns="90000" rIns="90000" tIns="46800" bIns="46800" anchor="t">
            <a:normAutofit/>
          </a:bodyPr>
          <a:p>
            <a:pPr marL="343080" indent="-34308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Belirsiz bir geçmiş zamanda yapılan bir iş, hareket, oluş veya kılış, konuşmacı açısından belli olmayan bir geçmiş zamanda ifade edilir.</a:t>
            </a:r>
            <a:endParaRPr b="0" lang="en-US" sz="3200" strike="noStrike" u="none">
              <a:solidFill>
                <a:srgbClr val="ffffff"/>
              </a:solidFill>
              <a:effectLst/>
              <a:uFillTx/>
              <a:latin typeface="Arial"/>
            </a:endParaRPr>
          </a:p>
          <a:p>
            <a:pPr marL="343080" indent="0">
              <a:spcBef>
                <a:spcPts val="799"/>
              </a:spcBef>
              <a:buNone/>
              <a:tabLst>
                <a:tab algn="l" pos="914400"/>
                <a:tab algn="l" pos="1828800"/>
                <a:tab algn="l" pos="2743200"/>
                <a:tab algn="l" pos="3657600"/>
                <a:tab algn="l" pos="4572000"/>
                <a:tab algn="l" pos="5486400"/>
                <a:tab algn="l" pos="6400800"/>
                <a:tab algn="l" pos="7315200"/>
                <a:tab algn="l" pos="8229600"/>
                <a:tab algn="l" pos="9144000"/>
                <a:tab algn="l" pos="10058400"/>
              </a:tabLst>
            </a:pPr>
            <a:endParaRPr b="0" lang="en-US" sz="3200" strike="noStrike" u="none">
              <a:solidFill>
                <a:srgbClr val="ffffff"/>
              </a:solidFill>
              <a:effectLst/>
              <a:uFillTx/>
              <a:latin typeface="Arial"/>
            </a:endParaRPr>
          </a:p>
          <a:p>
            <a:pPr marL="343080" indent="-34308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Olumlu şeklinin yapılışı:</a:t>
            </a:r>
            <a:br>
              <a:rPr sz="3200"/>
            </a:br>
            <a:r>
              <a:rPr b="0" lang="en-US" sz="3200" strike="noStrike" u="none">
                <a:solidFill>
                  <a:srgbClr val="ffff00"/>
                </a:solidFill>
                <a:effectLst/>
                <a:uFillTx/>
                <a:latin typeface="Arial"/>
              </a:rPr>
              <a:t>[FİİL + /-mİş/] + [EK-FİİL + /-mİş/ + şe]</a:t>
            </a:r>
            <a:endParaRPr b="0" lang="en-US" sz="3200" strike="noStrike" u="none">
              <a:solidFill>
                <a:srgbClr val="ffffff"/>
              </a:solidFill>
              <a:effectLst/>
              <a:uFillTx/>
              <a:latin typeface="Arial"/>
            </a:endParaRPr>
          </a:p>
          <a:p>
            <a:pPr marL="343080" indent="0">
              <a:spcBef>
                <a:spcPts val="799"/>
              </a:spcBef>
              <a:buNone/>
              <a:tabLst>
                <a:tab algn="l" pos="914400"/>
                <a:tab algn="l" pos="1828800"/>
                <a:tab algn="l" pos="2743200"/>
                <a:tab algn="l" pos="3657600"/>
                <a:tab algn="l" pos="4572000"/>
                <a:tab algn="l" pos="5486400"/>
                <a:tab algn="l" pos="6400800"/>
                <a:tab algn="l" pos="7315200"/>
                <a:tab algn="l" pos="8229600"/>
                <a:tab algn="l" pos="9144000"/>
                <a:tab algn="l" pos="10058400"/>
              </a:tabLst>
            </a:pPr>
            <a:endParaRPr b="0" lang="en-US" sz="3200" strike="noStrike" u="none">
              <a:solidFill>
                <a:srgbClr val="ffffff"/>
              </a:solidFill>
              <a:effectLst/>
              <a:uFillTx/>
              <a:latin typeface="Arial"/>
            </a:endParaRPr>
          </a:p>
          <a:p>
            <a:pPr marL="343080" indent="-34308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Ek-fiil düştüğünde, yapısı şöyledir:</a:t>
            </a:r>
            <a:br>
              <a:rPr sz="3200"/>
            </a:br>
            <a:r>
              <a:rPr b="0" lang="en-US" sz="3200" strike="noStrike" u="none">
                <a:solidFill>
                  <a:srgbClr val="ffff00"/>
                </a:solidFill>
                <a:effectLst/>
                <a:uFillTx/>
                <a:latin typeface="Arial"/>
              </a:rPr>
              <a:t>FİİL + /-mİş/ + /-mİş/ + şe</a:t>
            </a:r>
            <a:endParaRPr b="0" lang="en-US" sz="32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16"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000" strike="noStrike" u="none">
                <a:solidFill>
                  <a:srgbClr val="e3ebf1"/>
                </a:solidFill>
                <a:effectLst/>
                <a:uFillTx/>
                <a:latin typeface="Arial"/>
              </a:rPr>
              <a:t>a) BELİRSİZ GEÇMİŞ ZAMAN KİPİNİN RİVAYETİ, B</a:t>
            </a:r>
            <a:r>
              <a:rPr b="0" lang="en-US" sz="4000" strike="noStrike" u="none" baseline="30000">
                <a:solidFill>
                  <a:srgbClr val="e3ebf1"/>
                </a:solidFill>
                <a:effectLst/>
                <a:uFillTx/>
                <a:latin typeface="Arial"/>
              </a:rPr>
              <a:t>siz</a:t>
            </a:r>
            <a:r>
              <a:rPr b="0" lang="en-US" sz="4000" strike="noStrike" u="none">
                <a:solidFill>
                  <a:srgbClr val="e3ebf1"/>
                </a:solidFill>
                <a:effectLst/>
                <a:uFillTx/>
                <a:latin typeface="Arial"/>
              </a:rPr>
              <a:t>GZR</a:t>
            </a:r>
            <a:endParaRPr b="0" lang="en-US" sz="4000" strike="noStrike" u="none">
              <a:solidFill>
                <a:srgbClr val="e3ebf1"/>
              </a:solidFill>
              <a:effectLst/>
              <a:uFillTx/>
              <a:latin typeface="Arial"/>
            </a:endParaRPr>
          </a:p>
        </p:txBody>
      </p:sp>
      <p:sp>
        <p:nvSpPr>
          <p:cNvPr id="17" name="PlaceHolder 2"/>
          <p:cNvSpPr>
            <a:spLocks noGrp="1"/>
          </p:cNvSpPr>
          <p:nvPr>
            <p:ph/>
          </p:nvPr>
        </p:nvSpPr>
        <p:spPr>
          <a:xfrm>
            <a:off x="0" y="1599840"/>
            <a:ext cx="9144000" cy="5257800"/>
          </a:xfrm>
          <a:prstGeom prst="rect">
            <a:avLst/>
          </a:prstGeom>
          <a:noFill/>
          <a:ln w="0">
            <a:noFill/>
          </a:ln>
        </p:spPr>
        <p:txBody>
          <a:bodyPr lIns="90000" rIns="90000" tIns="46800" bIns="46800" anchor="t">
            <a:normAutofit/>
          </a:bodyPr>
          <a:p>
            <a:pPr marL="343080" indent="-34308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Örnekler:</a:t>
            </a:r>
            <a:br>
              <a:rPr sz="3200"/>
            </a:br>
            <a:r>
              <a:rPr b="0" lang="en-US" sz="3200" strike="noStrike" u="none">
                <a:solidFill>
                  <a:srgbClr val="ffff00"/>
                </a:solidFill>
                <a:effectLst/>
                <a:uFillTx/>
                <a:latin typeface="Arial"/>
              </a:rPr>
              <a:t>Küçüklüğümde onu sevmediğimi söylemişmişim.</a:t>
            </a:r>
            <a:br>
              <a:rPr sz="3200"/>
            </a:br>
            <a:r>
              <a:rPr b="0" lang="en-US" sz="3200" strike="noStrike" u="none">
                <a:solidFill>
                  <a:srgbClr val="ffff00"/>
                </a:solidFill>
                <a:effectLst/>
                <a:uFillTx/>
                <a:latin typeface="Arial"/>
              </a:rPr>
              <a:t>Sen akşam yemeği yemişmişsin.</a:t>
            </a:r>
            <a:br>
              <a:rPr sz="3200"/>
            </a:br>
            <a:r>
              <a:rPr b="0" lang="en-US" sz="3200" strike="noStrike" u="none">
                <a:solidFill>
                  <a:srgbClr val="ffff00"/>
                </a:solidFill>
                <a:effectLst/>
                <a:uFillTx/>
                <a:latin typeface="Arial"/>
              </a:rPr>
              <a:t>Meğer, birkaç gün önce bu işi yapacağını haber vermiş imiş.</a:t>
            </a:r>
            <a:br>
              <a:rPr sz="3200"/>
            </a:br>
            <a:r>
              <a:rPr b="0" lang="en-US" sz="3200" strike="noStrike" u="none">
                <a:solidFill>
                  <a:srgbClr val="ffff00"/>
                </a:solidFill>
                <a:effectLst/>
                <a:uFillTx/>
                <a:latin typeface="Arial"/>
              </a:rPr>
              <a:t>Siz de gelmezseniz, darılırım, demişmiş.</a:t>
            </a:r>
            <a:br>
              <a:rPr sz="3200"/>
            </a:br>
            <a:r>
              <a:rPr b="0" lang="en-US" sz="3200" strike="noStrike" u="none">
                <a:solidFill>
                  <a:srgbClr val="ffff00"/>
                </a:solidFill>
                <a:effectLst/>
                <a:uFillTx/>
                <a:latin typeface="Arial"/>
              </a:rPr>
              <a:t>Bir aralar biz de oraya gelmişmişiz.</a:t>
            </a:r>
            <a:br>
              <a:rPr sz="3200"/>
            </a:br>
            <a:r>
              <a:rPr b="0" lang="en-US" sz="3200" strike="noStrike" u="none">
                <a:solidFill>
                  <a:srgbClr val="ffff00"/>
                </a:solidFill>
                <a:effectLst/>
                <a:uFillTx/>
                <a:latin typeface="Arial"/>
              </a:rPr>
              <a:t>Neden tarlayı ona vermişmişsiniz?</a:t>
            </a:r>
            <a:br>
              <a:rPr sz="3200"/>
            </a:br>
            <a:r>
              <a:rPr b="0" lang="en-US" sz="3200" strike="noStrike" u="none">
                <a:solidFill>
                  <a:srgbClr val="ffff00"/>
                </a:solidFill>
                <a:effectLst/>
                <a:uFillTx/>
                <a:latin typeface="Arial"/>
              </a:rPr>
              <a:t>Dağın tepesinde iyice hava almışmışlar.</a:t>
            </a:r>
            <a:endParaRPr b="0" lang="en-US" sz="32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18"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000" strike="noStrike" u="none">
                <a:solidFill>
                  <a:srgbClr val="e3ebf1"/>
                </a:solidFill>
                <a:effectLst/>
                <a:uFillTx/>
                <a:latin typeface="Arial"/>
              </a:rPr>
              <a:t>b) ŞİMDİKİ ZAMAN KİPİNİN RİVAYETİ, ŞZR</a:t>
            </a:r>
            <a:endParaRPr b="0" lang="en-US" sz="4000" strike="noStrike" u="none">
              <a:solidFill>
                <a:srgbClr val="e3ebf1"/>
              </a:solidFill>
              <a:effectLst/>
              <a:uFillTx/>
              <a:latin typeface="Arial"/>
            </a:endParaRPr>
          </a:p>
        </p:txBody>
      </p:sp>
      <p:sp>
        <p:nvSpPr>
          <p:cNvPr id="19" name="PlaceHolder 2"/>
          <p:cNvSpPr>
            <a:spLocks noGrp="1"/>
          </p:cNvSpPr>
          <p:nvPr>
            <p:ph/>
          </p:nvPr>
        </p:nvSpPr>
        <p:spPr>
          <a:xfrm>
            <a:off x="0" y="1599840"/>
            <a:ext cx="9144000" cy="5257800"/>
          </a:xfrm>
          <a:prstGeom prst="rect">
            <a:avLst/>
          </a:prstGeom>
          <a:noFill/>
          <a:ln w="0">
            <a:noFill/>
          </a:ln>
        </p:spPr>
        <p:txBody>
          <a:bodyPr lIns="90000" rIns="90000" tIns="46800" bIns="46800" anchor="t">
            <a:normAutofit/>
          </a:bodyPr>
          <a:p>
            <a:pPr marL="343080" indent="-34308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Şimdiki zamanda yapılan bir iş, hareket, oluş veya kılış, konuşmacı açısından belli olmayan bir geçmiş zamanda ifade edilir.</a:t>
            </a:r>
            <a:endParaRPr b="0" lang="en-US" sz="3200" strike="noStrike" u="none">
              <a:solidFill>
                <a:srgbClr val="ffffff"/>
              </a:solidFill>
              <a:effectLst/>
              <a:uFillTx/>
              <a:latin typeface="Arial"/>
            </a:endParaRPr>
          </a:p>
          <a:p>
            <a:pPr marL="343080" indent="0">
              <a:spcBef>
                <a:spcPts val="799"/>
              </a:spcBef>
              <a:buNone/>
              <a:tabLst>
                <a:tab algn="l" pos="914400"/>
                <a:tab algn="l" pos="1828800"/>
                <a:tab algn="l" pos="2743200"/>
                <a:tab algn="l" pos="3657600"/>
                <a:tab algn="l" pos="4572000"/>
                <a:tab algn="l" pos="5486400"/>
                <a:tab algn="l" pos="6400800"/>
                <a:tab algn="l" pos="7315200"/>
                <a:tab algn="l" pos="8229600"/>
                <a:tab algn="l" pos="9144000"/>
                <a:tab algn="l" pos="10058400"/>
              </a:tabLst>
            </a:pPr>
            <a:endParaRPr b="0" lang="en-US" sz="3200" strike="noStrike" u="none">
              <a:solidFill>
                <a:srgbClr val="ffffff"/>
              </a:solidFill>
              <a:effectLst/>
              <a:uFillTx/>
              <a:latin typeface="Arial"/>
            </a:endParaRPr>
          </a:p>
          <a:p>
            <a:pPr marL="343080" indent="-34308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Olumlu şeklinin yapılışı:</a:t>
            </a:r>
            <a:br>
              <a:rPr sz="3200"/>
            </a:br>
            <a:r>
              <a:rPr b="0" lang="en-US" sz="3200" strike="noStrike" u="none">
                <a:solidFill>
                  <a:srgbClr val="ffff00"/>
                </a:solidFill>
                <a:effectLst/>
                <a:uFillTx/>
                <a:latin typeface="Arial"/>
              </a:rPr>
              <a:t>[FİİL + /-yor/] + [EK-FİİL + /-mİş/ + şe]</a:t>
            </a:r>
            <a:endParaRPr b="0" lang="en-US" sz="3200" strike="noStrike" u="none">
              <a:solidFill>
                <a:srgbClr val="ffffff"/>
              </a:solidFill>
              <a:effectLst/>
              <a:uFillTx/>
              <a:latin typeface="Arial"/>
            </a:endParaRPr>
          </a:p>
          <a:p>
            <a:pPr marL="343080" indent="0">
              <a:spcBef>
                <a:spcPts val="799"/>
              </a:spcBef>
              <a:buNone/>
              <a:tabLst>
                <a:tab algn="l" pos="914400"/>
                <a:tab algn="l" pos="1828800"/>
                <a:tab algn="l" pos="2743200"/>
                <a:tab algn="l" pos="3657600"/>
                <a:tab algn="l" pos="4572000"/>
                <a:tab algn="l" pos="5486400"/>
                <a:tab algn="l" pos="6400800"/>
                <a:tab algn="l" pos="7315200"/>
                <a:tab algn="l" pos="8229600"/>
                <a:tab algn="l" pos="9144000"/>
                <a:tab algn="l" pos="10058400"/>
              </a:tabLst>
            </a:pPr>
            <a:endParaRPr b="0" lang="en-US" sz="3200" strike="noStrike" u="none">
              <a:solidFill>
                <a:srgbClr val="ffffff"/>
              </a:solidFill>
              <a:effectLst/>
              <a:uFillTx/>
              <a:latin typeface="Arial"/>
            </a:endParaRPr>
          </a:p>
          <a:p>
            <a:pPr marL="343080" indent="-34308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Ek-fiil düştüğünde, yapısı şöyledir:</a:t>
            </a:r>
            <a:br>
              <a:rPr sz="3200"/>
            </a:br>
            <a:r>
              <a:rPr b="0" lang="en-US" sz="3200" strike="noStrike" u="none">
                <a:solidFill>
                  <a:srgbClr val="ffff00"/>
                </a:solidFill>
                <a:effectLst/>
                <a:uFillTx/>
                <a:latin typeface="Arial"/>
              </a:rPr>
              <a:t>FİİL + /-yor/ + /-mİş/ + şe</a:t>
            </a:r>
            <a:endParaRPr b="0" lang="en-US" sz="32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20"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000" strike="noStrike" u="none">
                <a:solidFill>
                  <a:srgbClr val="e3ebf1"/>
                </a:solidFill>
                <a:effectLst/>
                <a:uFillTx/>
                <a:latin typeface="Arial"/>
              </a:rPr>
              <a:t>b) ŞİMDİKİ ZAMAN KİPİNİN RİVAYETİ, ŞZR</a:t>
            </a:r>
            <a:endParaRPr b="0" lang="en-US" sz="4000" strike="noStrike" u="none">
              <a:solidFill>
                <a:srgbClr val="e3ebf1"/>
              </a:solidFill>
              <a:effectLst/>
              <a:uFillTx/>
              <a:latin typeface="Arial"/>
            </a:endParaRPr>
          </a:p>
        </p:txBody>
      </p:sp>
      <p:sp>
        <p:nvSpPr>
          <p:cNvPr id="21" name="PlaceHolder 2"/>
          <p:cNvSpPr>
            <a:spLocks noGrp="1"/>
          </p:cNvSpPr>
          <p:nvPr>
            <p:ph/>
          </p:nvPr>
        </p:nvSpPr>
        <p:spPr>
          <a:xfrm>
            <a:off x="0" y="1599840"/>
            <a:ext cx="9144000" cy="5257800"/>
          </a:xfrm>
          <a:prstGeom prst="rect">
            <a:avLst/>
          </a:prstGeom>
          <a:noFill/>
          <a:ln w="0">
            <a:noFill/>
          </a:ln>
        </p:spPr>
        <p:txBody>
          <a:bodyPr lIns="90000" rIns="90000" tIns="46800" bIns="46800" anchor="t">
            <a:normAutofit/>
          </a:bodyPr>
          <a:p>
            <a:pPr marL="343080" indent="-343080">
              <a:spcBef>
                <a:spcPts val="700"/>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ff"/>
                </a:solidFill>
                <a:effectLst/>
                <a:uFillTx/>
                <a:latin typeface="Arial"/>
              </a:rPr>
              <a:t>Örnekler:</a:t>
            </a:r>
            <a:br>
              <a:rPr sz="2800"/>
            </a:br>
            <a:r>
              <a:rPr b="0" lang="en-US" sz="2800" strike="noStrike" u="none">
                <a:solidFill>
                  <a:srgbClr val="ffff00"/>
                </a:solidFill>
                <a:effectLst/>
                <a:uFillTx/>
                <a:latin typeface="Arial"/>
              </a:rPr>
              <a:t>Bir gün yine radyo başında kendimden geçmiş ağlıyormuşum.</a:t>
            </a:r>
            <a:br>
              <a:rPr sz="2800"/>
            </a:br>
            <a:r>
              <a:rPr b="0" lang="en-US" sz="2800" strike="noStrike" u="none">
                <a:solidFill>
                  <a:srgbClr val="ffff00"/>
                </a:solidFill>
                <a:effectLst/>
                <a:uFillTx/>
                <a:latin typeface="Arial"/>
              </a:rPr>
              <a:t>Sen bir şey bilmiyormuşsun, hiçbir şeyden haberin yokmuş gibi davran diyerek dışarı çıktı.</a:t>
            </a:r>
            <a:br>
              <a:rPr sz="2800"/>
            </a:br>
            <a:r>
              <a:rPr b="0" lang="en-US" sz="2800" strike="noStrike" u="none">
                <a:solidFill>
                  <a:srgbClr val="ffff00"/>
                </a:solidFill>
                <a:effectLst/>
                <a:uFillTx/>
                <a:latin typeface="Arial"/>
              </a:rPr>
              <a:t>Yola çıkalı on beş gün oluyormuş.</a:t>
            </a:r>
            <a:br>
              <a:rPr sz="2800"/>
            </a:br>
            <a:r>
              <a:rPr b="0" lang="en-US" sz="2800" strike="noStrike" u="none">
                <a:solidFill>
                  <a:srgbClr val="ffff00"/>
                </a:solidFill>
                <a:effectLst/>
                <a:uFillTx/>
                <a:latin typeface="Arial"/>
              </a:rPr>
              <a:t>Ben de bütün isteklerine karşın, buna engel olmuşum; ve sanki şimdi aynı tasarıları gerçekleştirmesi için Dion'u sıkıştırıyormuşum; elinden erki almak için de, senin kendi düşüncelerini kullanıyormuşuz.</a:t>
            </a:r>
            <a:br>
              <a:rPr sz="2800"/>
            </a:br>
            <a:r>
              <a:rPr b="0" lang="en-US" sz="2800" strike="noStrike" u="none">
                <a:solidFill>
                  <a:srgbClr val="ffff00"/>
                </a:solidFill>
                <a:effectLst/>
                <a:uFillTx/>
                <a:latin typeface="Arial"/>
              </a:rPr>
              <a:t>Yüksekten her tarafı görüyormuşsunuz.</a:t>
            </a:r>
            <a:br>
              <a:rPr sz="2800"/>
            </a:br>
            <a:r>
              <a:rPr b="0" lang="en-US" sz="2800" strike="noStrike" u="none">
                <a:solidFill>
                  <a:srgbClr val="ffff00"/>
                </a:solidFill>
                <a:effectLst/>
                <a:uFillTx/>
                <a:latin typeface="Arial"/>
              </a:rPr>
              <a:t>Her defasında yerinden kalkıyormuşlar.</a:t>
            </a:r>
            <a:endParaRPr b="0" lang="en-US" sz="28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22"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000" strike="noStrike" u="none">
                <a:solidFill>
                  <a:srgbClr val="e3ebf1"/>
                </a:solidFill>
                <a:effectLst/>
                <a:uFillTx/>
                <a:latin typeface="Arial"/>
              </a:rPr>
              <a:t>c) GENİŞ ZAMAN KİPİNİN RİVAYETİ, G</a:t>
            </a:r>
            <a:r>
              <a:rPr b="0" lang="en-US" sz="4000" strike="noStrike" u="none" baseline="30000">
                <a:solidFill>
                  <a:srgbClr val="e3ebf1"/>
                </a:solidFill>
                <a:effectLst/>
                <a:uFillTx/>
                <a:latin typeface="Arial"/>
              </a:rPr>
              <a:t>ş</a:t>
            </a:r>
            <a:r>
              <a:rPr b="0" lang="en-US" sz="4000" strike="noStrike" u="none">
                <a:solidFill>
                  <a:srgbClr val="e3ebf1"/>
                </a:solidFill>
                <a:effectLst/>
                <a:uFillTx/>
                <a:latin typeface="Arial"/>
              </a:rPr>
              <a:t>ZR</a:t>
            </a:r>
            <a:endParaRPr b="0" lang="en-US" sz="4000" strike="noStrike" u="none">
              <a:solidFill>
                <a:srgbClr val="e3ebf1"/>
              </a:solidFill>
              <a:effectLst/>
              <a:uFillTx/>
              <a:latin typeface="Arial"/>
            </a:endParaRPr>
          </a:p>
        </p:txBody>
      </p:sp>
      <p:sp>
        <p:nvSpPr>
          <p:cNvPr id="23" name="PlaceHolder 2"/>
          <p:cNvSpPr>
            <a:spLocks noGrp="1"/>
          </p:cNvSpPr>
          <p:nvPr>
            <p:ph/>
          </p:nvPr>
        </p:nvSpPr>
        <p:spPr>
          <a:xfrm>
            <a:off x="0" y="1599840"/>
            <a:ext cx="9144000" cy="5257800"/>
          </a:xfrm>
          <a:prstGeom prst="rect">
            <a:avLst/>
          </a:prstGeom>
          <a:noFill/>
          <a:ln w="0">
            <a:noFill/>
          </a:ln>
        </p:spPr>
        <p:txBody>
          <a:bodyPr lIns="90000" rIns="90000" tIns="46800" bIns="46800" anchor="t">
            <a:normAutofit/>
          </a:bodyPr>
          <a:p>
            <a:pPr marL="343080" indent="-34308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Geniş zamanda yapılan bir iş, hareket, oluş veya kılış, konuşmacı açısından belli olmayan bir geçmiş zamanda ifade edilir.</a:t>
            </a:r>
            <a:endParaRPr b="0" lang="en-US" sz="3200" strike="noStrike" u="none">
              <a:solidFill>
                <a:srgbClr val="ffffff"/>
              </a:solidFill>
              <a:effectLst/>
              <a:uFillTx/>
              <a:latin typeface="Arial"/>
            </a:endParaRPr>
          </a:p>
          <a:p>
            <a:pPr marL="343080" indent="0">
              <a:spcBef>
                <a:spcPts val="799"/>
              </a:spcBef>
              <a:buNone/>
              <a:tabLst>
                <a:tab algn="l" pos="914400"/>
                <a:tab algn="l" pos="1828800"/>
                <a:tab algn="l" pos="2743200"/>
                <a:tab algn="l" pos="3657600"/>
                <a:tab algn="l" pos="4572000"/>
                <a:tab algn="l" pos="5486400"/>
                <a:tab algn="l" pos="6400800"/>
                <a:tab algn="l" pos="7315200"/>
                <a:tab algn="l" pos="8229600"/>
                <a:tab algn="l" pos="9144000"/>
                <a:tab algn="l" pos="10058400"/>
              </a:tabLst>
            </a:pPr>
            <a:endParaRPr b="0" lang="en-US" sz="3200" strike="noStrike" u="none">
              <a:solidFill>
                <a:srgbClr val="ffffff"/>
              </a:solidFill>
              <a:effectLst/>
              <a:uFillTx/>
              <a:latin typeface="Arial"/>
            </a:endParaRPr>
          </a:p>
          <a:p>
            <a:pPr marL="343080" indent="-34308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Olumlu şeklinin yapılışı:</a:t>
            </a:r>
            <a:br>
              <a:rPr sz="3200"/>
            </a:br>
            <a:r>
              <a:rPr b="0" lang="en-US" sz="3200" strike="noStrike" u="none">
                <a:solidFill>
                  <a:srgbClr val="ffff00"/>
                </a:solidFill>
                <a:effectLst/>
                <a:uFillTx/>
                <a:latin typeface="Arial"/>
              </a:rPr>
              <a:t>[FİİL + /-r/] + [EK-FİİL + /-mİş/ + şe]</a:t>
            </a:r>
            <a:endParaRPr b="0" lang="en-US" sz="3200" strike="noStrike" u="none">
              <a:solidFill>
                <a:srgbClr val="ffffff"/>
              </a:solidFill>
              <a:effectLst/>
              <a:uFillTx/>
              <a:latin typeface="Arial"/>
            </a:endParaRPr>
          </a:p>
          <a:p>
            <a:pPr marL="343080" indent="0">
              <a:spcBef>
                <a:spcPts val="799"/>
              </a:spcBef>
              <a:buNone/>
              <a:tabLst>
                <a:tab algn="l" pos="914400"/>
                <a:tab algn="l" pos="1828800"/>
                <a:tab algn="l" pos="2743200"/>
                <a:tab algn="l" pos="3657600"/>
                <a:tab algn="l" pos="4572000"/>
                <a:tab algn="l" pos="5486400"/>
                <a:tab algn="l" pos="6400800"/>
                <a:tab algn="l" pos="7315200"/>
                <a:tab algn="l" pos="8229600"/>
                <a:tab algn="l" pos="9144000"/>
                <a:tab algn="l" pos="10058400"/>
              </a:tabLst>
            </a:pPr>
            <a:endParaRPr b="0" lang="en-US" sz="3200" strike="noStrike" u="none">
              <a:solidFill>
                <a:srgbClr val="ffffff"/>
              </a:solidFill>
              <a:effectLst/>
              <a:uFillTx/>
              <a:latin typeface="Arial"/>
            </a:endParaRPr>
          </a:p>
          <a:p>
            <a:pPr marL="343080" indent="-34308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Ek-fiil düştüğünde, yapısı şöyledir:</a:t>
            </a:r>
            <a:br>
              <a:rPr sz="3200"/>
            </a:br>
            <a:r>
              <a:rPr b="0" lang="en-US" sz="3200" strike="noStrike" u="none">
                <a:solidFill>
                  <a:srgbClr val="ffff00"/>
                </a:solidFill>
                <a:effectLst/>
                <a:uFillTx/>
                <a:latin typeface="Arial"/>
              </a:rPr>
              <a:t>FİİL + /-r/ + /-mİş/ + şe</a:t>
            </a:r>
            <a:endParaRPr b="0" lang="en-US" sz="3200" strike="noStrike" u="none">
              <a:solidFill>
                <a:srgbClr val="ffffff"/>
              </a:solidFill>
              <a:effectLst/>
              <a:uFillTx/>
              <a:latin typeface="Arial"/>
            </a:endParaRPr>
          </a:p>
          <a:p>
            <a:pPr marL="343080" indent="0">
              <a:spcBef>
                <a:spcPts val="799"/>
              </a:spcBef>
              <a:buNone/>
              <a:tabLst>
                <a:tab algn="l" pos="914400"/>
                <a:tab algn="l" pos="1828800"/>
                <a:tab algn="l" pos="2743200"/>
                <a:tab algn="l" pos="3657600"/>
                <a:tab algn="l" pos="4572000"/>
                <a:tab algn="l" pos="5486400"/>
                <a:tab algn="l" pos="6400800"/>
                <a:tab algn="l" pos="7315200"/>
                <a:tab algn="l" pos="8229600"/>
                <a:tab algn="l" pos="9144000"/>
                <a:tab algn="l" pos="10058400"/>
              </a:tabLst>
            </a:pPr>
            <a:endParaRPr b="0" lang="en-US" sz="32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24"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000" strike="noStrike" u="none">
                <a:solidFill>
                  <a:srgbClr val="e3ebf1"/>
                </a:solidFill>
                <a:effectLst/>
                <a:uFillTx/>
                <a:latin typeface="Arial"/>
              </a:rPr>
              <a:t>c) GENİŞ ZAMAN KİPİNİN RİVAYETİ, G</a:t>
            </a:r>
            <a:r>
              <a:rPr b="0" lang="en-US" sz="4000" strike="noStrike" u="none" baseline="30000">
                <a:solidFill>
                  <a:srgbClr val="e3ebf1"/>
                </a:solidFill>
                <a:effectLst/>
                <a:uFillTx/>
                <a:latin typeface="Arial"/>
              </a:rPr>
              <a:t>ş</a:t>
            </a:r>
            <a:r>
              <a:rPr b="0" lang="en-US" sz="4000" strike="noStrike" u="none">
                <a:solidFill>
                  <a:srgbClr val="e3ebf1"/>
                </a:solidFill>
                <a:effectLst/>
                <a:uFillTx/>
                <a:latin typeface="Arial"/>
              </a:rPr>
              <a:t>ZR</a:t>
            </a:r>
            <a:endParaRPr b="0" lang="en-US" sz="4000" strike="noStrike" u="none">
              <a:solidFill>
                <a:srgbClr val="e3ebf1"/>
              </a:solidFill>
              <a:effectLst/>
              <a:uFillTx/>
              <a:latin typeface="Arial"/>
            </a:endParaRPr>
          </a:p>
        </p:txBody>
      </p:sp>
      <p:sp>
        <p:nvSpPr>
          <p:cNvPr id="25" name="PlaceHolder 2"/>
          <p:cNvSpPr>
            <a:spLocks noGrp="1"/>
          </p:cNvSpPr>
          <p:nvPr>
            <p:ph/>
          </p:nvPr>
        </p:nvSpPr>
        <p:spPr>
          <a:xfrm>
            <a:off x="0" y="1599840"/>
            <a:ext cx="9144000" cy="5257800"/>
          </a:xfrm>
          <a:prstGeom prst="rect">
            <a:avLst/>
          </a:prstGeom>
          <a:noFill/>
          <a:ln w="0">
            <a:noFill/>
          </a:ln>
        </p:spPr>
        <p:txBody>
          <a:bodyPr lIns="90000" rIns="90000" tIns="46800" bIns="46800" anchor="t">
            <a:normAutofit/>
          </a:bodyPr>
          <a:p>
            <a:pPr marL="343080" indent="-343080">
              <a:lnSpc>
                <a:spcPct val="90000"/>
              </a:lnSpc>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Örnekler:</a:t>
            </a:r>
            <a:br>
              <a:rPr sz="3200"/>
            </a:br>
            <a:r>
              <a:rPr b="0" lang="en-US" sz="3200" strike="noStrike" u="none">
                <a:solidFill>
                  <a:srgbClr val="ffff00"/>
                </a:solidFill>
                <a:effectLst/>
                <a:uFillTx/>
                <a:latin typeface="Arial"/>
              </a:rPr>
              <a:t>O zamanlarda ben de gelirmişim.</a:t>
            </a:r>
            <a:br>
              <a:rPr sz="3200"/>
            </a:br>
            <a:r>
              <a:rPr b="0" lang="en-US" sz="3200" strike="noStrike" u="none">
                <a:solidFill>
                  <a:srgbClr val="ffff00"/>
                </a:solidFill>
                <a:effectLst/>
                <a:uFillTx/>
                <a:latin typeface="Arial"/>
              </a:rPr>
              <a:t>Her gün kızımı övermişim.</a:t>
            </a:r>
            <a:br>
              <a:rPr sz="3200"/>
            </a:br>
            <a:r>
              <a:rPr b="0" lang="en-US" sz="3200" strike="noStrike" u="none">
                <a:solidFill>
                  <a:srgbClr val="ffff00"/>
                </a:solidFill>
                <a:effectLst/>
                <a:uFillTx/>
                <a:latin typeface="Arial"/>
              </a:rPr>
              <a:t>Son derece güçlü olan bu dev yaratık, bütün gücünü kuvvetini anası olan topraktan alırmış, dolayısıyla yere bastığı sürece onu yenmek mümkün değilmiş, çünkü anası ona tekrar tekrar güç verirmiş.</a:t>
            </a:r>
            <a:br>
              <a:rPr sz="3200"/>
            </a:br>
            <a:r>
              <a:rPr b="0" lang="en-US" sz="3200" strike="noStrike" u="none">
                <a:solidFill>
                  <a:srgbClr val="ffff00"/>
                </a:solidFill>
                <a:effectLst/>
                <a:uFillTx/>
                <a:latin typeface="Arial"/>
              </a:rPr>
              <a:t>Kötülerini kullanırmışız.</a:t>
            </a:r>
            <a:br>
              <a:rPr sz="3200"/>
            </a:br>
            <a:r>
              <a:rPr b="0" lang="en-US" sz="3200" strike="noStrike" u="none">
                <a:solidFill>
                  <a:srgbClr val="ffff00"/>
                </a:solidFill>
                <a:effectLst/>
                <a:uFillTx/>
                <a:latin typeface="Arial"/>
              </a:rPr>
              <a:t>Her geçtiklerinde çocukları sövermişsiniz.</a:t>
            </a:r>
            <a:br>
              <a:rPr sz="3200"/>
            </a:br>
            <a:r>
              <a:rPr b="0" lang="en-US" sz="3200" strike="noStrike" u="none">
                <a:solidFill>
                  <a:srgbClr val="ffff00"/>
                </a:solidFill>
                <a:effectLst/>
                <a:uFillTx/>
                <a:latin typeface="Arial"/>
              </a:rPr>
              <a:t>Tüm sözleri krala iletirmişler.</a:t>
            </a:r>
            <a:endParaRPr b="0" lang="en-US" sz="32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theme/theme1.xml><?xml version="1.0" encoding="utf-8"?>
<a:theme xmlns:a="http://schemas.openxmlformats.org/drawingml/2006/main" xmlns:r="http://schemas.openxmlformats.org/officeDocument/2006/relationships"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pitchFamily="0" charset="1"/>
        <a:ea typeface="DejaVu Sans" pitchFamily="0" charset="1"/>
        <a:cs typeface="DejaVu Sans" pitchFamily="0" charset="1"/>
      </a:majorFont>
      <a:minorFont>
        <a:latin typeface="Arial" pitchFamily="0" charset="1"/>
        <a:ea typeface="DejaVu Sans" pitchFamily="0" charset="1"/>
        <a:cs typeface="DejaVu Sans" pitchFamily="0" charset="1"/>
      </a:minorFont>
    </a:fontScheme>
    <a:fmtScheme>
      <a:fillStyleLst>
        <a:solidFill>
          <a:schemeClr val="phClr"/>
        </a:solidFill>
        <a:solidFill>
          <a:schemeClr val="phClr"/>
        </a:solidFill>
        <a:solidFill>
          <a:schemeClr val="phClr"/>
        </a:solidFill>
      </a:fillStyleLst>
      <a:lnStyleLst>
        <a:ln w="6350" cap="flat" cmpd="sng" algn="ctr">
          <a:prstDash val="solid"/>
          <a:miter/>
        </a:ln>
        <a:ln w="6350" cap="flat" cmpd="sng" algn="ctr">
          <a:prstDash val="solid"/>
          <a:miter/>
        </a:ln>
        <a:ln w="6350" cap="flat" cmpd="sng" algn="ctr">
          <a:prstDash val="solid"/>
          <a:miter/>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docProps/app.xml><?xml version="1.0" encoding="utf-8"?>
<Properties xmlns="http://schemas.openxmlformats.org/officeDocument/2006/extended-properties" xmlns:vt="http://schemas.openxmlformats.org/officeDocument/2006/docPropsVTypes">
  <Template/>
  <TotalTime>81</TotalTime>
  <Application>LibreOffice/25.2.3.2$Linux_X86_64 LibreOffice_project/520$Build-2</Application>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dc:description/>
  <dc:language>en-US</dc:language>
  <cp:lastModifiedBy>oktay</cp:lastModifiedBy>
  <dcterms:modified xsi:type="dcterms:W3CDTF">2015-11-14T21:08:05Z</dcterms:modified>
  <cp:revision>3</cp:revision>
  <dc:subject/>
  <dc:title>RİVAYET BİRLEŞİK  KİPLİ FİİLLER</dc:title>
</cp:coreProperties>
</file>