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10.xml.rels" ContentType="application/vnd.openxmlformats-package.relationships+xml"/>
  <Override PartName="/ppt/slides/_rels/slide8.xml.rels" ContentType="application/vnd.openxmlformats-package.relationships+xml"/>
  <Override PartName="/ppt/slides/_rels/slide11.xml.rels" ContentType="application/vnd.openxmlformats-package.relationships+xml"/>
  <Override PartName="/ppt/slides/_rels/slide9.xml.rels" ContentType="application/vnd.openxmlformats-package.relationships+xml"/>
  <Override PartName="/ppt/slides/slide13.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83980FB7-F712-49FB-9EE9-B67BED33E6D9}"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968C5AE4-E02C-4F6C-B11D-E9EA49DD6E78}"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D1CE19D7-2BCE-4A2A-BDA9-CE49A56CE7F4}"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120"/>
            <a:ext cx="7772400" cy="146988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4400" strike="noStrike" u="none">
                <a:solidFill>
                  <a:srgbClr val="e3ebf1"/>
                </a:solidFill>
                <a:effectLst/>
                <a:uFillTx/>
                <a:latin typeface="Arial"/>
              </a:rPr>
              <a:t>FİİLLERİN GRAMER KATEGORİLERİ</a:t>
            </a:r>
            <a:endParaRPr b="0" lang="en-US" sz="44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27"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d) İşteş çatılı (resiprosif, recp) fiiller –</a:t>
            </a:r>
            <a:r>
              <a:rPr b="0" lang="en-US" sz="3200" strike="noStrike" u="none">
                <a:solidFill>
                  <a:srgbClr val="ffffff"/>
                </a:solidFill>
                <a:effectLst/>
                <a:uFillTx/>
                <a:latin typeface="Arial"/>
              </a:rPr>
              <a:t> Bu çatı, fiilin gösterdiği işin en az iki özne tarafından yapıldığını bildirir.</a:t>
            </a:r>
            <a:br>
              <a:rPr sz="3200"/>
            </a:br>
            <a:r>
              <a:rPr b="0" lang="en-US" sz="3200" strike="noStrike" u="none">
                <a:solidFill>
                  <a:srgbClr val="ffffff"/>
                </a:solidFill>
                <a:effectLst/>
                <a:uFillTx/>
                <a:latin typeface="Arial"/>
              </a:rPr>
              <a:t>Fiil kök veya gövdelerine </a:t>
            </a:r>
            <a:r>
              <a:rPr b="0" lang="en-US" sz="3200" strike="noStrike" u="none">
                <a:solidFill>
                  <a:srgbClr val="ffff00"/>
                </a:solidFill>
                <a:effectLst/>
                <a:uFillTx/>
                <a:latin typeface="Arial"/>
              </a:rPr>
              <a:t>/-ş/</a:t>
            </a:r>
            <a:r>
              <a:rPr b="0" lang="en-US" sz="3200" strike="noStrike" u="none">
                <a:solidFill>
                  <a:srgbClr val="ffffff"/>
                </a:solidFill>
                <a:effectLst/>
                <a:uFillTx/>
                <a:latin typeface="Arial"/>
              </a:rPr>
              <a:t> eki getirilerek yapılır:</a:t>
            </a:r>
            <a:br>
              <a:rPr sz="3200"/>
            </a:br>
            <a:r>
              <a:rPr b="0" lang="en-US" sz="3200" strike="noStrike" u="none">
                <a:solidFill>
                  <a:srgbClr val="00ffff"/>
                </a:solidFill>
                <a:effectLst/>
                <a:uFillTx/>
                <a:latin typeface="Arial"/>
              </a:rPr>
              <a:t>bak-(ı)ş-, çek-(i)ş-, döv-(ü)ş, kokla-ş-, kon-(u)ş-, sözle-ş-, tanı-ş-, yaz-(ı)ş-,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29"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e) Ettirgen çatılı (kauzatif, caus) fiiller –</a:t>
            </a:r>
            <a:r>
              <a:rPr b="0" lang="en-US" sz="3200" strike="noStrike" u="none">
                <a:solidFill>
                  <a:srgbClr val="ffffff"/>
                </a:solidFill>
                <a:effectLst/>
                <a:uFillTx/>
                <a:latin typeface="Arial"/>
              </a:rPr>
              <a:t> Bu çatı, fiilin gösterdiği işin konuşmacı tarafından değil de başka birinin tarafından yapıldığını bildirir.</a:t>
            </a:r>
            <a:br>
              <a:rPr sz="3200"/>
            </a:br>
            <a:r>
              <a:rPr b="0" lang="pt-BR" sz="3200" strike="noStrike" u="none">
                <a:solidFill>
                  <a:srgbClr val="6699ff"/>
                </a:solidFill>
                <a:effectLst/>
                <a:uFillTx/>
                <a:latin typeface="Arial"/>
              </a:rPr>
              <a:t>/-Dİr/, /-t/, /-r/, /-Ar/, /-DAr/ ve /-z/</a:t>
            </a:r>
            <a:r>
              <a:rPr b="0" lang="pt-BR" sz="3200" strike="noStrike" u="none">
                <a:solidFill>
                  <a:srgbClr val="ffffff"/>
                </a:solidFill>
                <a:effectLst/>
                <a:uFillTx/>
                <a:latin typeface="Arial"/>
              </a:rPr>
              <a:t> ekleriyle yapılır:</a:t>
            </a:r>
            <a:br>
              <a:rPr sz="3200"/>
            </a:br>
            <a:r>
              <a:rPr b="0" lang="en-US" sz="3200" strike="noStrike" u="none">
                <a:solidFill>
                  <a:srgbClr val="00ffff"/>
                </a:solidFill>
                <a:effectLst/>
                <a:uFillTx/>
                <a:latin typeface="Arial"/>
              </a:rPr>
              <a:t>al-dır-, oku-t-, bat-(ı)r-, çık-ar-, gön-der-, em-(i)z-(i)r- &gt; emzirmek,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ÇATI EKLERİNİN ÜST ÜSTE GELMESİ</a:t>
            </a:r>
            <a:endParaRPr b="0" lang="en-US" sz="3600" strike="noStrike" u="none">
              <a:solidFill>
                <a:srgbClr val="e3ebf1"/>
              </a:solidFill>
              <a:effectLst/>
              <a:uFillTx/>
              <a:latin typeface="Arial"/>
            </a:endParaRPr>
          </a:p>
        </p:txBody>
      </p:sp>
      <p:sp>
        <p:nvSpPr>
          <p:cNvPr id="3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Bazen çatı ekleri art arda gelir. Böyle gruplaşma, ifadeye canlılık katar.</a:t>
            </a:r>
            <a:br>
              <a:rPr sz="3200"/>
            </a:br>
            <a:br>
              <a:rPr sz="3200"/>
            </a:br>
            <a:r>
              <a:rPr b="0" lang="en-US" sz="3200" strike="noStrike" u="none">
                <a:solidFill>
                  <a:srgbClr val="6699ff"/>
                </a:solidFill>
                <a:effectLst/>
                <a:uFillTx/>
                <a:latin typeface="Arial"/>
              </a:rPr>
              <a:t>a)</a:t>
            </a:r>
            <a:r>
              <a:rPr b="0" lang="en-US" sz="3200" strike="noStrike" u="none">
                <a:solidFill>
                  <a:srgbClr val="ffffff"/>
                </a:solidFill>
                <a:effectLst/>
                <a:uFillTx/>
                <a:latin typeface="Arial"/>
              </a:rPr>
              <a:t> </a:t>
            </a:r>
            <a:r>
              <a:rPr b="0" lang="ru-RU" sz="3200" strike="noStrike" u="none">
                <a:solidFill>
                  <a:srgbClr val="ffff00"/>
                </a:solidFill>
                <a:effectLst/>
                <a:uFillTx/>
                <a:latin typeface="Arial"/>
              </a:rPr>
              <a:t>/-n/</a:t>
            </a:r>
            <a:r>
              <a:rPr b="0" lang="en-US" sz="3200" strike="noStrike" u="none">
                <a:solidFill>
                  <a:srgbClr val="ffffff"/>
                </a:solidFill>
                <a:effectLst/>
                <a:uFillTx/>
                <a:latin typeface="Arial"/>
              </a:rPr>
              <a:t> edingen çatı ekinden sonra </a:t>
            </a:r>
            <a:r>
              <a:rPr b="0" lang="ru-RU" sz="3200" strike="noStrike" u="none">
                <a:solidFill>
                  <a:srgbClr val="ffff00"/>
                </a:solidFill>
                <a:effectLst/>
                <a:uFillTx/>
                <a:latin typeface="Arial"/>
              </a:rPr>
              <a:t>/-İl/</a:t>
            </a:r>
            <a:r>
              <a:rPr b="0" lang="en-US" sz="3200" strike="noStrike" u="none">
                <a:solidFill>
                  <a:srgbClr val="ffffff"/>
                </a:solidFill>
                <a:effectLst/>
                <a:uFillTx/>
                <a:latin typeface="Arial"/>
              </a:rPr>
              <a:t> edilgen çatı eki veya </a:t>
            </a:r>
            <a:r>
              <a:rPr b="0" lang="ru-RU" sz="3200" strike="noStrike" u="none">
                <a:solidFill>
                  <a:srgbClr val="ffff00"/>
                </a:solidFill>
                <a:effectLst/>
                <a:uFillTx/>
                <a:latin typeface="Arial"/>
              </a:rPr>
              <a:t>/-Dİr/</a:t>
            </a:r>
            <a:r>
              <a:rPr b="0" lang="en-US" sz="3200" strike="noStrike" u="none">
                <a:solidFill>
                  <a:srgbClr val="ffffff"/>
                </a:solidFill>
                <a:effectLst/>
                <a:uFillTx/>
                <a:latin typeface="Arial"/>
              </a:rPr>
              <a:t> ettirgen çatı eki gelir</a:t>
            </a:r>
            <a:r>
              <a:rPr b="0" lang="ru-RU" sz="3200" strike="noStrike" u="none">
                <a:solidFill>
                  <a:srgbClr val="ffffff"/>
                </a:solidFill>
                <a:effectLst/>
                <a:uFillTx/>
                <a:latin typeface="Arial"/>
              </a:rPr>
              <a:t>: </a:t>
            </a:r>
            <a:br>
              <a:rPr sz="3200"/>
            </a:br>
            <a:r>
              <a:rPr b="0" lang="ru-RU" sz="3200" strike="noStrike" u="none">
                <a:solidFill>
                  <a:srgbClr val="00ffff"/>
                </a:solidFill>
                <a:effectLst/>
                <a:uFillTx/>
                <a:latin typeface="Arial"/>
              </a:rPr>
              <a:t>de-n-il-, giy-(i)n-il-, ye-n-il-</a:t>
            </a:r>
            <a:r>
              <a:rPr b="0" lang="en-US" sz="3200" strike="noStrike" u="none">
                <a:solidFill>
                  <a:srgbClr val="00ffff"/>
                </a:solidFill>
                <a:effectLst/>
                <a:uFillTx/>
                <a:latin typeface="Arial"/>
              </a:rPr>
              <a:t>, vb.</a:t>
            </a:r>
            <a:br>
              <a:rPr sz="3200"/>
            </a:br>
            <a:br>
              <a:rPr sz="3200"/>
            </a:br>
            <a:r>
              <a:rPr b="0" lang="en-US" sz="3200" strike="noStrike" u="none">
                <a:solidFill>
                  <a:srgbClr val="6699ff"/>
                </a:solidFill>
                <a:effectLst/>
                <a:uFillTx/>
                <a:latin typeface="Arial"/>
              </a:rPr>
              <a:t>b)</a:t>
            </a:r>
            <a:r>
              <a:rPr b="0" lang="ru-RU" sz="3200" strike="noStrike" u="none">
                <a:solidFill>
                  <a:srgbClr val="ffffff"/>
                </a:solidFill>
                <a:effectLst/>
                <a:uFillTx/>
                <a:latin typeface="Arial"/>
              </a:rPr>
              <a:t> </a:t>
            </a:r>
            <a:r>
              <a:rPr b="0" lang="ru-RU" sz="3200" strike="noStrike" u="none">
                <a:solidFill>
                  <a:srgbClr val="ffff00"/>
                </a:solidFill>
                <a:effectLst/>
                <a:uFillTx/>
                <a:latin typeface="Arial"/>
              </a:rPr>
              <a:t>/-İl/</a:t>
            </a:r>
            <a:r>
              <a:rPr b="0" lang="ru-RU" sz="3200" strike="noStrike" u="none">
                <a:solidFill>
                  <a:srgbClr val="ffffff"/>
                </a:solidFill>
                <a:effectLst/>
                <a:uFillTx/>
                <a:latin typeface="Arial"/>
              </a:rPr>
              <a:t> </a:t>
            </a:r>
            <a:r>
              <a:rPr b="0" lang="en-US" sz="3200" strike="noStrike" u="none">
                <a:solidFill>
                  <a:srgbClr val="ffffff"/>
                </a:solidFill>
                <a:effectLst/>
                <a:uFillTx/>
                <a:latin typeface="Arial"/>
              </a:rPr>
              <a:t>edilgen çatı ekinden sonra başka çatı eki </a:t>
            </a:r>
            <a:r>
              <a:rPr b="0" lang="en-US" sz="3200" strike="noStrike" u="none">
                <a:solidFill>
                  <a:srgbClr val="ffff00"/>
                </a:solidFill>
                <a:effectLst/>
                <a:uFillTx/>
                <a:latin typeface="Arial"/>
              </a:rPr>
              <a:t>gelmez</a:t>
            </a:r>
            <a:r>
              <a:rPr b="0" lang="en-US" sz="3200" strike="noStrike" u="none">
                <a:solidFill>
                  <a:srgbClr val="ffffff"/>
                </a:solidFill>
                <a:effectLst/>
                <a:uFillTx/>
                <a:latin typeface="Arial"/>
              </a:rPr>
              <a:t>.</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ÇATI EKLERİNİN ÜST ÜSTE GELMESİ</a:t>
            </a:r>
            <a:endParaRPr b="0" lang="en-US" sz="3600" strike="noStrike" u="none">
              <a:solidFill>
                <a:srgbClr val="e3ebf1"/>
              </a:solidFill>
              <a:effectLst/>
              <a:uFillTx/>
              <a:latin typeface="Arial"/>
            </a:endParaRPr>
          </a:p>
        </p:txBody>
      </p:sp>
      <p:sp>
        <p:nvSpPr>
          <p:cNvPr id="33"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c)</a:t>
            </a:r>
            <a:r>
              <a:rPr b="0" lang="en-US" sz="3200" strike="noStrike" u="none">
                <a:solidFill>
                  <a:srgbClr val="ffffff"/>
                </a:solidFill>
                <a:effectLst/>
                <a:uFillTx/>
                <a:latin typeface="Arial"/>
              </a:rPr>
              <a:t> </a:t>
            </a:r>
            <a:r>
              <a:rPr b="0" lang="en-US" sz="3200" strike="noStrike" u="none">
                <a:solidFill>
                  <a:srgbClr val="ffff00"/>
                </a:solidFill>
                <a:effectLst/>
                <a:uFillTx/>
                <a:latin typeface="Arial"/>
              </a:rPr>
              <a:t>/-ş/</a:t>
            </a:r>
            <a:r>
              <a:rPr b="0" lang="en-US" sz="3200" strike="noStrike" u="none">
                <a:solidFill>
                  <a:srgbClr val="ffffff"/>
                </a:solidFill>
                <a:effectLst/>
                <a:uFillTx/>
                <a:latin typeface="Arial"/>
              </a:rPr>
              <a:t> işteşlik çatı ekinden sonra </a:t>
            </a:r>
            <a:r>
              <a:rPr b="0" lang="en-US" sz="3200" strike="noStrike" u="none">
                <a:solidFill>
                  <a:srgbClr val="ffff00"/>
                </a:solidFill>
                <a:effectLst/>
                <a:uFillTx/>
                <a:latin typeface="Arial"/>
              </a:rPr>
              <a:t>/-İl/</a:t>
            </a:r>
            <a:r>
              <a:rPr b="0" lang="en-US" sz="3200" strike="noStrike" u="none">
                <a:solidFill>
                  <a:srgbClr val="ffffff"/>
                </a:solidFill>
                <a:effectLst/>
                <a:uFillTx/>
                <a:latin typeface="Arial"/>
              </a:rPr>
              <a:t> edilgen çatı eki veya </a:t>
            </a:r>
            <a:r>
              <a:rPr b="0" lang="en-US" sz="3200" strike="noStrike" u="none">
                <a:solidFill>
                  <a:srgbClr val="ffff00"/>
                </a:solidFill>
                <a:effectLst/>
                <a:uFillTx/>
                <a:latin typeface="Arial"/>
              </a:rPr>
              <a:t>/-Dİr/</a:t>
            </a:r>
            <a:r>
              <a:rPr b="0" lang="en-US" sz="3200" strike="noStrike" u="none">
                <a:solidFill>
                  <a:srgbClr val="ffffff"/>
                </a:solidFill>
                <a:effectLst/>
                <a:uFillTx/>
                <a:latin typeface="Arial"/>
              </a:rPr>
              <a:t> ettirgen çatı eki gelir: </a:t>
            </a:r>
            <a:br>
              <a:rPr sz="3200"/>
            </a:br>
            <a:r>
              <a:rPr b="0" lang="en-US" sz="3200" strike="noStrike" u="none">
                <a:solidFill>
                  <a:srgbClr val="00ffff"/>
                </a:solidFill>
                <a:effectLst/>
                <a:uFillTx/>
                <a:latin typeface="Arial"/>
              </a:rPr>
              <a:t>anla-ş-ıl-, gör-(ü)ş-ül-, kon-(u)ş-ul-, karşıla-ş-tır-, öp-(ü)ş-tür-, vur-(u)ş-tur-, vb.</a:t>
            </a:r>
            <a:br>
              <a:rPr sz="3200"/>
            </a:br>
            <a:endParaRPr b="0" lang="en-US" sz="3200" strike="noStrike" u="none">
              <a:solidFill>
                <a:srgbClr val="ffffff"/>
              </a:solidFill>
              <a:effectLst/>
              <a:uFillTx/>
              <a:latin typeface="Arial"/>
            </a:endParaRPr>
          </a:p>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ç)</a:t>
            </a:r>
            <a:r>
              <a:rPr b="0" lang="en-US" sz="3200" strike="noStrike" u="none">
                <a:solidFill>
                  <a:srgbClr val="ffffff"/>
                </a:solidFill>
                <a:effectLst/>
                <a:uFillTx/>
                <a:latin typeface="Arial"/>
              </a:rPr>
              <a:t> </a:t>
            </a:r>
            <a:r>
              <a:rPr b="0" lang="ru-RU" sz="3200" strike="noStrike" u="none">
                <a:solidFill>
                  <a:srgbClr val="ffff00"/>
                </a:solidFill>
                <a:effectLst/>
                <a:uFillTx/>
                <a:latin typeface="Arial"/>
              </a:rPr>
              <a:t>/-Dİr/</a:t>
            </a:r>
            <a:r>
              <a:rPr b="0" lang="en-US" sz="3200" strike="noStrike" u="none">
                <a:solidFill>
                  <a:srgbClr val="ffffff"/>
                </a:solidFill>
                <a:effectLst/>
                <a:uFillTx/>
                <a:latin typeface="Arial"/>
              </a:rPr>
              <a:t> ettirgen çatı ekinden sonra </a:t>
            </a:r>
            <a:r>
              <a:rPr b="0" lang="ru-RU" sz="3200" strike="noStrike" u="none">
                <a:solidFill>
                  <a:srgbClr val="ffff00"/>
                </a:solidFill>
                <a:effectLst/>
                <a:uFillTx/>
                <a:latin typeface="Arial"/>
              </a:rPr>
              <a:t>/-İl/</a:t>
            </a:r>
            <a:r>
              <a:rPr b="0" lang="ru-RU" sz="3200" strike="noStrike" u="none">
                <a:solidFill>
                  <a:srgbClr val="ffffff"/>
                </a:solidFill>
                <a:effectLst/>
                <a:uFillTx/>
                <a:latin typeface="Arial"/>
              </a:rPr>
              <a:t> </a:t>
            </a:r>
            <a:r>
              <a:rPr b="0" lang="en-US" sz="3200" strike="noStrike" u="none">
                <a:solidFill>
                  <a:srgbClr val="ffffff"/>
                </a:solidFill>
                <a:effectLst/>
                <a:uFillTx/>
                <a:latin typeface="Arial"/>
              </a:rPr>
              <a:t>edilgen çatı eki veya </a:t>
            </a:r>
            <a:r>
              <a:rPr b="0" lang="en-US" sz="3200" strike="noStrike" u="none">
                <a:solidFill>
                  <a:srgbClr val="ffff00"/>
                </a:solidFill>
                <a:effectLst/>
                <a:uFillTx/>
                <a:latin typeface="Arial"/>
              </a:rPr>
              <a:t>/-t/</a:t>
            </a:r>
            <a:r>
              <a:rPr b="0" lang="en-US" sz="3200" strike="noStrike" u="none">
                <a:solidFill>
                  <a:srgbClr val="ffffff"/>
                </a:solidFill>
                <a:effectLst/>
                <a:uFillTx/>
                <a:latin typeface="Arial"/>
              </a:rPr>
              <a:t> ettirgen çatı eki gelir: </a:t>
            </a:r>
            <a:br>
              <a:rPr sz="3200"/>
            </a:br>
            <a:r>
              <a:rPr b="0" lang="en-US" sz="3200" strike="noStrike" u="none">
                <a:solidFill>
                  <a:srgbClr val="00ffff"/>
                </a:solidFill>
                <a:effectLst/>
                <a:uFillTx/>
                <a:latin typeface="Arial"/>
              </a:rPr>
              <a:t>al-dır-ıl-, bil-dir-t-, giy-dir-t-, yaz-dır-ıl-, ye-dir-il-,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4"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lnSpcReduction="9999"/>
          </a:bodyPr>
          <a:p>
            <a:pPr marL="343080" indent="-343080" algn="ctr">
              <a:spcBef>
                <a:spcPts val="165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6600" strike="noStrike" u="none">
                <a:solidFill>
                  <a:srgbClr val="ffffff"/>
                </a:solidFill>
                <a:effectLst/>
                <a:uFillTx/>
                <a:latin typeface="Arial"/>
              </a:rPr>
              <a:t>TEŞEKKÜR EDERİM</a:t>
            </a:r>
            <a:endParaRPr b="0" lang="en-US" sz="6600" strike="noStrike" u="none">
              <a:solidFill>
                <a:srgbClr val="ffffff"/>
              </a:solidFill>
              <a:effectLst/>
              <a:uFillTx/>
              <a:latin typeface="Arial"/>
            </a:endParaRPr>
          </a:p>
          <a:p>
            <a:pPr marL="343080" indent="-343080" algn="ctr">
              <a:spcBef>
                <a:spcPts val="165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6600" strike="noStrike" u="none">
              <a:solidFill>
                <a:srgbClr val="ffffff"/>
              </a:solidFill>
              <a:effectLst/>
              <a:uFillTx/>
              <a:latin typeface="Arial"/>
            </a:endParaRPr>
          </a:p>
          <a:p>
            <a:pPr marL="343080" indent="-343080" algn="ctr">
              <a:lnSpc>
                <a:spcPct val="100000"/>
              </a:lnSpc>
              <a:spcBef>
                <a:spcPts val="165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6600" strike="noStrike" u="none">
                <a:solidFill>
                  <a:srgbClr val="ffffff"/>
                </a:solidFill>
                <a:effectLst/>
                <a:uFillTx/>
                <a:latin typeface="Wingdings"/>
                <a:ea typeface="Wingdings"/>
              </a:rPr>
              <a:t></a:t>
            </a:r>
            <a:endParaRPr b="0" lang="en-US" sz="66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FİİLLERİN GRAMER KATEGORİLERİ</a:t>
            </a:r>
            <a:endParaRPr b="0" lang="en-US" sz="4000" strike="noStrike" u="none">
              <a:solidFill>
                <a:srgbClr val="e3ebf1"/>
              </a:solidFill>
              <a:effectLst/>
              <a:uFillTx/>
              <a:latin typeface="Arial"/>
            </a:endParaRPr>
          </a:p>
        </p:txBody>
      </p:sp>
      <p:sp>
        <p:nvSpPr>
          <p:cNvPr id="11"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Gramer kategorisi nedir?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Fiillerin üç gramer kategorisi vardır:</a:t>
            </a:r>
            <a:br>
              <a:rPr sz="3200"/>
            </a:br>
            <a:r>
              <a:rPr b="0" lang="en-US" sz="3200" strike="noStrike" u="none">
                <a:solidFill>
                  <a:srgbClr val="ffff00"/>
                </a:solidFill>
                <a:effectLst/>
                <a:uFillTx/>
                <a:latin typeface="Arial"/>
              </a:rPr>
              <a:t>I. Çatı;</a:t>
            </a:r>
            <a:br>
              <a:rPr sz="3200"/>
            </a:br>
            <a:r>
              <a:rPr b="0" lang="en-US" sz="3200" strike="noStrike" u="none">
                <a:solidFill>
                  <a:srgbClr val="ffff00"/>
                </a:solidFill>
                <a:effectLst/>
                <a:uFillTx/>
                <a:latin typeface="Arial"/>
              </a:rPr>
              <a:t>II. Çekimlilik;</a:t>
            </a:r>
            <a:br>
              <a:rPr sz="3200"/>
            </a:br>
            <a:r>
              <a:rPr b="0" lang="en-US" sz="3200" strike="noStrike" u="none">
                <a:solidFill>
                  <a:srgbClr val="ffff00"/>
                </a:solidFill>
                <a:effectLst/>
                <a:uFillTx/>
                <a:latin typeface="Arial"/>
              </a:rPr>
              <a:t>III. Kişi.</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 gramer kategorileri, fiilin cümledeki anlamı ve görevini daha iyi algılamak için incelenmektedir.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1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Fiillerin cümlede diğer cümle unsurlarıyla çeşitli ilişkileri olur.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Bazı fiiller işi yapanı ister, bazıları fiilden etkilenen bir nesneyi ister, bazıları kendinde hem yapanı hem de nesneyi birleştirir, bazı fiiller ise işin en az iki veya fazla kişi tarafından yapıldığını ifade ederler.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Tanımı: </a:t>
            </a:r>
            <a:r>
              <a:rPr b="0" lang="en-US" sz="3200" strike="noStrike" u="none">
                <a:solidFill>
                  <a:srgbClr val="ffff00"/>
                </a:solidFill>
                <a:effectLst/>
                <a:uFillTx/>
                <a:latin typeface="Arial"/>
              </a:rPr>
              <a:t>Fiilin gösterdiği işin nesne ve özneyle olan ilişkisine fiil çatısı denir.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15"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Çatı gramer kategorisine göre, diğer sözlerle sentaktik-semantik ilişkilerine göre fiiller şöyle ayrılır:</a:t>
            </a:r>
            <a:br>
              <a:rPr sz="3200"/>
            </a:br>
            <a:r>
              <a:rPr b="0" lang="en-US" sz="3200" strike="noStrike" u="none">
                <a:solidFill>
                  <a:srgbClr val="ffff00"/>
                </a:solidFill>
                <a:effectLst/>
                <a:uFillTx/>
                <a:latin typeface="Arial"/>
              </a:rPr>
              <a:t>1. Fiil-nesne ilişkisine göre fiiller:</a:t>
            </a:r>
            <a:br>
              <a:rPr sz="3200"/>
            </a:b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a) Geçişli fiiller –</a:t>
            </a:r>
            <a:r>
              <a:rPr b="0" lang="en-US" sz="3200" strike="noStrike" u="none">
                <a:solidFill>
                  <a:srgbClr val="ffffff"/>
                </a:solidFill>
                <a:effectLst/>
                <a:uFillTx/>
                <a:latin typeface="Arial"/>
              </a:rPr>
              <a:t> Bu fiiller cümlede nesne ister. Fiilin gösterdiği ve özne tarafından gerçekleştirilen iş, nesne aracılığıyla yapılır. Örneğin:</a:t>
            </a:r>
            <a:br>
              <a:rPr sz="3200"/>
            </a:br>
            <a:r>
              <a:rPr b="0" lang="en-US" sz="3200" strike="noStrike" u="none">
                <a:solidFill>
                  <a:srgbClr val="00ffff"/>
                </a:solidFill>
                <a:effectLst/>
                <a:uFillTx/>
                <a:latin typeface="Arial"/>
              </a:rPr>
              <a:t>aç-, at-, biç-, boz-, çağır-, ısıt-, kaz-, kırp-, sağ-, tanı-, tıka-, yat-,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17" name="PlaceHolder 2"/>
          <p:cNvSpPr>
            <a:spLocks noGrp="1"/>
          </p:cNvSpPr>
          <p:nvPr>
            <p:ph/>
          </p:nvPr>
        </p:nvSpPr>
        <p:spPr>
          <a:xfrm>
            <a:off x="457200" y="1600200"/>
            <a:ext cx="8229600" cy="510552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b) Geçişsiz fiiller –</a:t>
            </a:r>
            <a:r>
              <a:rPr b="0" lang="en-US" sz="3200" strike="noStrike" u="none">
                <a:solidFill>
                  <a:srgbClr val="ffffff"/>
                </a:solidFill>
                <a:effectLst/>
                <a:uFillTx/>
                <a:latin typeface="Arial"/>
              </a:rPr>
              <a:t> Bu fiiller, sadece işi yapana ihtiyaç duyarlar ve nesne istemezler. Örneğin:</a:t>
            </a:r>
            <a:br>
              <a:rPr sz="3200"/>
            </a:br>
            <a:r>
              <a:rPr b="0" lang="en-US" sz="3200" strike="noStrike" u="none">
                <a:solidFill>
                  <a:srgbClr val="00ffff"/>
                </a:solidFill>
                <a:effectLst/>
                <a:uFillTx/>
                <a:latin typeface="Arial"/>
              </a:rPr>
              <a:t>acık-, art-, bağır-, bin-, dol-, imren-, </a:t>
            </a:r>
            <a:br>
              <a:rPr sz="3200"/>
            </a:br>
            <a:r>
              <a:rPr b="0" lang="en-US" sz="3200" strike="noStrike" u="none">
                <a:solidFill>
                  <a:srgbClr val="00ffff"/>
                </a:solidFill>
                <a:effectLst/>
                <a:uFillTx/>
                <a:latin typeface="Arial"/>
              </a:rPr>
              <a:t>kana-, kork-, parla-, piş-, uyan-, yürü-, vb.</a:t>
            </a:r>
            <a:br>
              <a:rPr sz="3200"/>
            </a:br>
            <a:br>
              <a:rPr sz="3200"/>
            </a:br>
            <a:r>
              <a:rPr b="0" lang="en-US" sz="3200" strike="noStrike" u="none">
                <a:solidFill>
                  <a:srgbClr val="ffffff"/>
                </a:solidFill>
                <a:effectLst/>
                <a:uFillTx/>
                <a:latin typeface="Arial"/>
              </a:rPr>
              <a:t>- Çok az sayıda duruma göre hem geçişli hem geçişsiz olan fiiller vardır:</a:t>
            </a:r>
            <a:br>
              <a:rPr sz="3200"/>
            </a:br>
            <a:r>
              <a:rPr b="0" lang="en-US" sz="3200" strike="noStrike" u="none">
                <a:solidFill>
                  <a:srgbClr val="00ffff"/>
                </a:solidFill>
                <a:effectLst/>
                <a:uFillTx/>
                <a:latin typeface="Arial"/>
              </a:rPr>
              <a:t>oku-, yaz-, ver-,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19"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2. Fiil-özne ilişkisine göre fiiller:</a:t>
            </a:r>
            <a:br>
              <a:rPr sz="3200"/>
            </a:br>
            <a:r>
              <a:rPr b="0" lang="en-US" sz="3200" strike="noStrike" u="none">
                <a:solidFill>
                  <a:srgbClr val="6699ff"/>
                </a:solidFill>
                <a:effectLst/>
                <a:uFillTx/>
                <a:latin typeface="Arial"/>
              </a:rPr>
              <a:t>a) Etken çatılı (aktif) fiiller –</a:t>
            </a:r>
            <a:r>
              <a:rPr b="0" lang="en-US" sz="3200" strike="noStrike" u="none">
                <a:solidFill>
                  <a:srgbClr val="ffffff"/>
                </a:solidFill>
                <a:effectLst/>
                <a:uFillTx/>
                <a:latin typeface="Arial"/>
              </a:rPr>
              <a:t> Bu fiiller, cümlede özne isteyen tüm geçişli veya geçişsiz fiil kök veya gövdeleridir. Hiçbir çatı eki almazlar:</a:t>
            </a:r>
            <a:br>
              <a:rPr sz="3200"/>
            </a:br>
            <a:br>
              <a:rPr sz="3200"/>
            </a:br>
            <a:r>
              <a:rPr b="0" lang="nb-NO" sz="3200" strike="noStrike" u="none">
                <a:solidFill>
                  <a:srgbClr val="00ffff"/>
                </a:solidFill>
                <a:effectLst/>
                <a:uFillTx/>
                <a:latin typeface="Arial"/>
              </a:rPr>
              <a:t>ak-, bak-, belir-, değ-, duy-, sev-,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21"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nb-NO" sz="3200" strike="noStrike" u="none">
                <a:solidFill>
                  <a:srgbClr val="6699ff"/>
                </a:solidFill>
                <a:effectLst/>
                <a:uFillTx/>
                <a:latin typeface="Arial"/>
              </a:rPr>
              <a:t>b) Edilgen çatılı (pasif, pssv) fiiller – </a:t>
            </a:r>
            <a:r>
              <a:rPr b="0" lang="nb-NO" sz="3200" strike="noStrike" u="none">
                <a:solidFill>
                  <a:srgbClr val="ffffff"/>
                </a:solidFill>
                <a:effectLst/>
                <a:uFillTx/>
                <a:latin typeface="Arial"/>
              </a:rPr>
              <a:t>Öznesi veya işi yapanı belli olmayan fiillere edilgen çatılı fiiller denir. </a:t>
            </a:r>
            <a:br>
              <a:rPr sz="3200"/>
            </a:br>
            <a:r>
              <a:rPr b="0" lang="nb-NO" sz="3200" strike="noStrike" u="none">
                <a:solidFill>
                  <a:srgbClr val="ffffff"/>
                </a:solidFill>
                <a:effectLst/>
                <a:uFillTx/>
                <a:latin typeface="Arial"/>
              </a:rPr>
              <a:t>Edilgen çatı, geçişli fiilleri geçişsiz yapar.</a:t>
            </a:r>
            <a:br>
              <a:rPr sz="3200"/>
            </a:br>
            <a:r>
              <a:rPr b="0" lang="nb-NO" sz="3200" strike="noStrike" u="none">
                <a:solidFill>
                  <a:srgbClr val="ffffff"/>
                </a:solidFill>
                <a:effectLst/>
                <a:uFillTx/>
                <a:latin typeface="Arial"/>
              </a:rPr>
              <a:t>Etken çatılı fiillere </a:t>
            </a:r>
            <a:r>
              <a:rPr b="0" lang="nb-NO" sz="3200" strike="noStrike" u="none">
                <a:solidFill>
                  <a:srgbClr val="ffff00"/>
                </a:solidFill>
                <a:effectLst/>
                <a:uFillTx/>
                <a:latin typeface="Arial"/>
              </a:rPr>
              <a:t>/-İl/</a:t>
            </a:r>
            <a:r>
              <a:rPr b="0" lang="nb-NO" sz="3200" strike="noStrike" u="none">
                <a:solidFill>
                  <a:srgbClr val="ffffff"/>
                </a:solidFill>
                <a:effectLst/>
                <a:uFillTx/>
                <a:latin typeface="Arial"/>
              </a:rPr>
              <a:t> veya </a:t>
            </a:r>
            <a:r>
              <a:rPr b="0" lang="nb-NO" sz="3200" strike="noStrike" u="none">
                <a:solidFill>
                  <a:srgbClr val="ffff00"/>
                </a:solidFill>
                <a:effectLst/>
                <a:uFillTx/>
                <a:latin typeface="Arial"/>
              </a:rPr>
              <a:t>/-n/</a:t>
            </a:r>
            <a:r>
              <a:rPr b="0" lang="nb-NO" sz="3200" strike="noStrike" u="none">
                <a:solidFill>
                  <a:srgbClr val="ffffff"/>
                </a:solidFill>
                <a:effectLst/>
                <a:uFillTx/>
                <a:latin typeface="Arial"/>
              </a:rPr>
              <a:t> eki getirilerek yapılır. </a:t>
            </a:r>
            <a:br>
              <a:rPr sz="3200"/>
            </a:br>
            <a:r>
              <a:rPr b="0" lang="nb-NO" sz="3200" strike="noStrike" u="none">
                <a:solidFill>
                  <a:srgbClr val="ffffff"/>
                </a:solidFill>
                <a:effectLst/>
                <a:uFillTx/>
                <a:latin typeface="Arial"/>
              </a:rPr>
              <a:t>Aslında edilgen çatı eki </a:t>
            </a:r>
            <a:r>
              <a:rPr b="0" lang="nb-NO" sz="3200" strike="noStrike" u="none">
                <a:solidFill>
                  <a:srgbClr val="ffff00"/>
                </a:solidFill>
                <a:effectLst/>
                <a:uFillTx/>
                <a:latin typeface="Arial"/>
              </a:rPr>
              <a:t>/-İl/</a:t>
            </a:r>
            <a:r>
              <a:rPr b="0" lang="nb-NO" sz="3200" strike="noStrike" u="none">
                <a:solidFill>
                  <a:srgbClr val="ffffff"/>
                </a:solidFill>
                <a:effectLst/>
                <a:uFillTx/>
                <a:latin typeface="Arial"/>
              </a:rPr>
              <a:t>’dir, ancak bu ek ünlüyle ve </a:t>
            </a:r>
            <a:r>
              <a:rPr b="0" lang="nb-NO" sz="3200" strike="noStrike" u="none">
                <a:solidFill>
                  <a:srgbClr val="ffff00"/>
                </a:solidFill>
                <a:effectLst/>
                <a:uFillTx/>
                <a:latin typeface="Arial"/>
              </a:rPr>
              <a:t>”l”</a:t>
            </a:r>
            <a:r>
              <a:rPr b="0" lang="nb-NO" sz="3200" strike="noStrike" u="none">
                <a:solidFill>
                  <a:srgbClr val="ffffff"/>
                </a:solidFill>
                <a:effectLst/>
                <a:uFillTx/>
                <a:latin typeface="Arial"/>
              </a:rPr>
              <a:t> ile biten fiillere gelmez. O durumlarda </a:t>
            </a:r>
            <a:r>
              <a:rPr b="0" lang="nb-NO" sz="3200" strike="noStrike" u="none">
                <a:solidFill>
                  <a:srgbClr val="ffff00"/>
                </a:solidFill>
                <a:effectLst/>
                <a:uFillTx/>
                <a:latin typeface="Arial"/>
              </a:rPr>
              <a:t>/-n/</a:t>
            </a:r>
            <a:r>
              <a:rPr b="0" lang="nb-NO" sz="3200" strike="noStrike" u="none">
                <a:solidFill>
                  <a:srgbClr val="ffffff"/>
                </a:solidFill>
                <a:effectLst/>
                <a:uFillTx/>
                <a:latin typeface="Arial"/>
              </a:rPr>
              <a:t> eki kullanılır:</a:t>
            </a:r>
            <a:br>
              <a:rPr sz="3200"/>
            </a:br>
            <a:r>
              <a:rPr b="0" lang="en-US" sz="3200" strike="noStrike" u="none">
                <a:solidFill>
                  <a:srgbClr val="00ffff"/>
                </a:solidFill>
                <a:effectLst/>
                <a:uFillTx/>
                <a:latin typeface="Arial"/>
              </a:rPr>
              <a:t>aç-ıl-, al-(ı)n-, başla-n-, bil-(i)n-, kes-il-, koru-n-, oku-n-, oyna-n-, sev-il-, yıka-n-,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23" name="PlaceHolder 2"/>
          <p:cNvSpPr>
            <a:spLocks noGrp="1"/>
          </p:cNvSpPr>
          <p:nvPr>
            <p:ph/>
          </p:nvPr>
        </p:nvSpPr>
        <p:spPr>
          <a:xfrm>
            <a:off x="457200" y="1600200"/>
            <a:ext cx="8686800" cy="449568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c) Meçhul (öznesiz, pasif, pssv) çatılı fiiller –</a:t>
            </a:r>
            <a:r>
              <a:rPr b="0" lang="en-US" sz="3200" strike="noStrike" u="none">
                <a:solidFill>
                  <a:srgbClr val="ffffff"/>
                </a:solidFill>
                <a:effectLst/>
                <a:uFillTx/>
                <a:latin typeface="Arial"/>
              </a:rPr>
              <a:t> Edilgen çatılı fiillere benzerdir, ancak onlardan tek farkı, bu fiillerin gerçekten de kimin tarafından yapıldığı belli değildir.</a:t>
            </a:r>
            <a:br>
              <a:rPr sz="3200"/>
            </a:br>
            <a:r>
              <a:rPr b="0" lang="en-US" sz="3200" strike="noStrike" u="none">
                <a:solidFill>
                  <a:srgbClr val="ffffff"/>
                </a:solidFill>
                <a:effectLst/>
                <a:uFillTx/>
                <a:latin typeface="Arial"/>
              </a:rPr>
              <a:t>Edilgen çatı geçişli fiillerden yapılıyordu, oysa meçhul çatı geçişsiz fiillere </a:t>
            </a:r>
            <a:r>
              <a:rPr b="0" lang="en-US" sz="3200" strike="noStrike" u="none">
                <a:solidFill>
                  <a:srgbClr val="ffff00"/>
                </a:solidFill>
                <a:effectLst/>
                <a:uFillTx/>
                <a:latin typeface="Arial"/>
              </a:rPr>
              <a:t>/-İl/</a:t>
            </a:r>
            <a:r>
              <a:rPr b="0" lang="en-US" sz="3200" strike="noStrike" u="none">
                <a:solidFill>
                  <a:srgbClr val="ffffff"/>
                </a:solidFill>
                <a:effectLst/>
                <a:uFillTx/>
                <a:latin typeface="Arial"/>
              </a:rPr>
              <a:t> ve </a:t>
            </a:r>
            <a:r>
              <a:rPr b="0" lang="en-US" sz="3200" strike="noStrike" u="none">
                <a:solidFill>
                  <a:srgbClr val="ffff00"/>
                </a:solidFill>
                <a:effectLst/>
                <a:uFillTx/>
                <a:latin typeface="Arial"/>
              </a:rPr>
              <a:t>/-n/</a:t>
            </a:r>
            <a:r>
              <a:rPr b="0" lang="en-US" sz="3200" strike="noStrike" u="none">
                <a:solidFill>
                  <a:srgbClr val="ffffff"/>
                </a:solidFill>
                <a:effectLst/>
                <a:uFillTx/>
                <a:latin typeface="Arial"/>
              </a:rPr>
              <a:t> eklerinden biri getirilerek yapılır.</a:t>
            </a:r>
            <a:br>
              <a:rPr sz="3200"/>
            </a:br>
            <a:r>
              <a:rPr b="0" lang="en-US" sz="3200" strike="noStrike" u="none">
                <a:solidFill>
                  <a:srgbClr val="00ffff"/>
                </a:solidFill>
                <a:effectLst/>
                <a:uFillTx/>
                <a:latin typeface="Arial"/>
              </a:rPr>
              <a:t>ağla-n-, başla-n-, bık-ıl-, dön-ül-, gel-(i)n-, gir-il-, öl-(ü)n-,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FİİLLERDE ÇATI</a:t>
            </a:r>
            <a:endParaRPr b="0" lang="en-US" sz="4400" strike="noStrike" u="none">
              <a:solidFill>
                <a:srgbClr val="e3ebf1"/>
              </a:solidFill>
              <a:effectLst/>
              <a:uFillTx/>
              <a:latin typeface="Arial"/>
            </a:endParaRPr>
          </a:p>
        </p:txBody>
      </p:sp>
      <p:sp>
        <p:nvSpPr>
          <p:cNvPr id="25"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6699ff"/>
                </a:solidFill>
                <a:effectLst/>
                <a:uFillTx/>
                <a:latin typeface="Arial"/>
              </a:rPr>
              <a:t>ç) Dönüşlü (edingen, refleksif, refl) çatılı fiiller –</a:t>
            </a:r>
            <a:r>
              <a:rPr b="0" lang="en-US" sz="3200" strike="noStrike" u="none">
                <a:solidFill>
                  <a:srgbClr val="ffffff"/>
                </a:solidFill>
                <a:effectLst/>
                <a:uFillTx/>
                <a:latin typeface="Arial"/>
              </a:rPr>
              <a:t> Yapılan işin tekrar yapana döndüğünü veya işin kendiliğinden yapıldığını bildiren fiil çatısıdır.</a:t>
            </a:r>
            <a:br>
              <a:rPr sz="3200"/>
            </a:br>
            <a:r>
              <a:rPr b="0" lang="en-US" sz="3200" strike="noStrike" u="none">
                <a:solidFill>
                  <a:srgbClr val="ffffff"/>
                </a:solidFill>
                <a:effectLst/>
                <a:uFillTx/>
                <a:latin typeface="Arial"/>
              </a:rPr>
              <a:t>Bu çatının kullanış alanı çok geniştir.</a:t>
            </a:r>
            <a:br>
              <a:rPr sz="3200"/>
            </a:br>
            <a:r>
              <a:rPr b="0" lang="en-US" sz="3200" strike="noStrike" u="none">
                <a:solidFill>
                  <a:srgbClr val="ffffff"/>
                </a:solidFill>
                <a:effectLst/>
                <a:uFillTx/>
                <a:latin typeface="Arial"/>
              </a:rPr>
              <a:t>Fiil kök veya gövdelerine </a:t>
            </a:r>
            <a:r>
              <a:rPr b="0" lang="en-US" sz="3200" strike="noStrike" u="none">
                <a:solidFill>
                  <a:srgbClr val="ffff00"/>
                </a:solidFill>
                <a:effectLst/>
                <a:uFillTx/>
                <a:latin typeface="Arial"/>
              </a:rPr>
              <a:t>/-n/</a:t>
            </a:r>
            <a:r>
              <a:rPr b="0" lang="en-US" sz="3200" strike="noStrike" u="none">
                <a:solidFill>
                  <a:srgbClr val="ffffff"/>
                </a:solidFill>
                <a:effectLst/>
                <a:uFillTx/>
                <a:latin typeface="Arial"/>
              </a:rPr>
              <a:t> eki getirilerek yapılır:</a:t>
            </a:r>
            <a:br>
              <a:rPr sz="3200"/>
            </a:br>
            <a:r>
              <a:rPr b="0" lang="pt-BR" sz="3200" strike="noStrike" u="none">
                <a:solidFill>
                  <a:srgbClr val="00ffff"/>
                </a:solidFill>
                <a:effectLst/>
                <a:uFillTx/>
                <a:latin typeface="Arial"/>
              </a:rPr>
              <a:t>ara-n-, besle-n-, boşa-n-, bul-(u)n-, </a:t>
            </a:r>
            <a:br>
              <a:rPr sz="3200"/>
            </a:br>
            <a:r>
              <a:rPr b="0" lang="pt-BR" sz="3200" strike="noStrike" u="none">
                <a:solidFill>
                  <a:srgbClr val="00ffff"/>
                </a:solidFill>
                <a:effectLst/>
                <a:uFillTx/>
                <a:latin typeface="Arial"/>
              </a:rPr>
              <a:t>geç-(i)n-, giy-(i)n-, sev-(i)n-, tanı-n-, </a:t>
            </a:r>
            <a:br>
              <a:rPr sz="3200"/>
            </a:br>
            <a:r>
              <a:rPr b="0" lang="pt-BR" sz="3200" strike="noStrike" u="none">
                <a:solidFill>
                  <a:srgbClr val="00ffff"/>
                </a:solidFill>
                <a:effectLst/>
                <a:uFillTx/>
                <a:latin typeface="Arial"/>
              </a:rPr>
              <a:t>tara-n-, zehirle-n-,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68</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oktay</cp:lastModifiedBy>
  <dcterms:modified xsi:type="dcterms:W3CDTF">2015-10-18T21:32:27Z</dcterms:modified>
  <cp:revision>4</cp:revision>
  <dc:subject/>
  <dc:title>FİİLLERİN GRAMER KATEGORİLERİ</dc:title>
</cp:coreProperties>
</file>