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_rels/presentation.xml.rels" ContentType="application/vnd.openxmlformats-package.relationship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s/_rels/slide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_rels/slide19.xml.rels" ContentType="application/vnd.openxmlformats-package.relationships+xml"/>
  <Override PartName="/ppt/slides/_rels/slide4.xml.rels" ContentType="application/vnd.openxmlformats-package.relationships+xml"/>
  <Override PartName="/ppt/slides/_rels/slide18.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9.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xml.rels" ContentType="application/vnd.openxmlformats-package.relationships+xml"/>
  <Override PartName="/ppt/slides/_rels/slide16.xml.rels" ContentType="application/vnd.openxmlformats-package.relationships+xml"/>
  <Override PartName="/ppt/slides/_rels/slide2.xml.rels" ContentType="application/vnd.openxmlformats-package.relationships+xml"/>
  <Override PartName="/ppt/slides/_rels/slide17.xml.rels" ContentType="application/vnd.openxmlformats-package.relationships+xml"/>
  <Override PartName="/ppt/slides/_rels/slide3.xml.rels" ContentType="application/vnd.openxmlformats-package.relationships+xml"/>
  <Override PartName="/ppt/slides/slide13.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Types>
</file>

<file path=_rels/.rels><?xml version="1.0" encoding="UTF-8"?>
<Relationships xmlns="http://schemas.openxmlformats.org/package/2006/relationships"><Relationship Id="rId1" Type="http://schemas.openxmlformats.org/officedocument/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6858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6"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905C729C-9E98-47B0-9631-2F95BFE893CD}" type="slidenum">
              <a:t>&lt;#&gt;</a:t>
            </a:fld>
          </a:p>
        </p:txBody>
      </p:sp>
      <p:sp>
        <p:nvSpPr>
          <p:cNvPr id="6" name="PlaceHolder 5"/>
          <p:cNvSpPr>
            <a:spLocks noGrp="1"/>
          </p:cNvSpPr>
          <p:nvPr>
            <p:ph type="dt" idx="1"/>
          </p:nvPr>
        </p:nvSpPr>
        <p:spPr/>
        <p:txBody>
          <a:bodyPr/>
          <a:p>
            <a:r>
              <a:rPr lang="en-U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8" name="PlaceHolder 2"/>
          <p:cNvSpPr>
            <a:spLocks noGrp="1"/>
          </p:cNvSpPr>
          <p:nvPr>
            <p:ph type="subTitle"/>
          </p:nvPr>
        </p:nvSpPr>
        <p:spPr>
          <a:xfrm>
            <a:off x="457200" y="1600200"/>
            <a:ext cx="8229600" cy="4525920"/>
          </a:xfrm>
          <a:prstGeom prst="rect">
            <a:avLst/>
          </a:prstGeom>
          <a:noFill/>
          <a:ln w="0">
            <a:noFill/>
          </a:ln>
        </p:spPr>
        <p:txBody>
          <a:bodyPr lIns="0" rIns="0" tIns="0" bIns="0" anchor="ctr">
            <a:spAutoFit/>
          </a:bodyPr>
          <a:p>
            <a:pPr indent="0" algn="ctr">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A7D224CC-8BCB-48EB-A314-6213ED984B3E}" type="slidenum">
              <a:t>&lt;#&gt;</a:t>
            </a:fld>
          </a:p>
        </p:txBody>
      </p:sp>
      <p:sp>
        <p:nvSpPr>
          <p:cNvPr id="6" name="PlaceHolder 5"/>
          <p:cNvSpPr>
            <a:spLocks noGrp="1"/>
          </p:cNvSpPr>
          <p:nvPr>
            <p:ph type="dt" idx="1"/>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Click to edit the title text format</a:t>
            </a:r>
            <a:endParaRPr b="0" lang="en-US" sz="4400" strike="noStrike" u="none">
              <a:solidFill>
                <a:srgbClr val="e3ebf1"/>
              </a:solidFill>
              <a:effectLst/>
              <a:uFillTx/>
              <a:latin typeface="Arial"/>
            </a:endParaRPr>
          </a:p>
        </p:txBody>
      </p:sp>
      <p:sp>
        <p:nvSpPr>
          <p:cNvPr id="1" name="PlaceHolder 2"/>
          <p:cNvSpPr>
            <a:spLocks noGrp="1"/>
          </p:cNvSpPr>
          <p:nvPr>
            <p:ph type="body"/>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Click to edit the outline text format</a:t>
            </a:r>
            <a:endParaRPr b="0" lang="en-US" sz="3200" strike="noStrike" u="none">
              <a:solidFill>
                <a:srgbClr val="ffffff"/>
              </a:solidFill>
              <a:effectLst/>
              <a:uFillTx/>
              <a:latin typeface="Arial"/>
            </a:endParaRPr>
          </a:p>
          <a:p>
            <a:pPr lvl="1" marL="743040" indent="-28584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Second Outline Level</a:t>
            </a:r>
            <a:endParaRPr b="0" lang="en-US" sz="3200" strike="noStrike" u="none">
              <a:solidFill>
                <a:srgbClr val="ffffff"/>
              </a:solidFill>
              <a:effectLst/>
              <a:uFillTx/>
              <a:latin typeface="Arial"/>
            </a:endParaRPr>
          </a:p>
          <a:p>
            <a:pPr lvl="2" marL="11430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Third Outline Level</a:t>
            </a:r>
            <a:endParaRPr b="0" lang="en-US" sz="3200" strike="noStrike" u="none">
              <a:solidFill>
                <a:srgbClr val="ffffff"/>
              </a:solidFill>
              <a:effectLst/>
              <a:uFillTx/>
              <a:latin typeface="Arial"/>
            </a:endParaRPr>
          </a:p>
          <a:p>
            <a:pPr lvl="3" marL="16002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Fourth Outline Level</a:t>
            </a:r>
            <a:endParaRPr b="0" lang="en-US" sz="3200" strike="noStrike" u="none">
              <a:solidFill>
                <a:srgbClr val="ffffff"/>
              </a:solidFill>
              <a:effectLst/>
              <a:uFillTx/>
              <a:latin typeface="Arial"/>
            </a:endParaRPr>
          </a:p>
          <a:p>
            <a:pPr lvl="4"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Fifth Outline Level</a:t>
            </a:r>
            <a:endParaRPr b="0" lang="en-US" sz="3200" strike="noStrike" u="none">
              <a:solidFill>
                <a:srgbClr val="ffffff"/>
              </a:solidFill>
              <a:effectLst/>
              <a:uFillTx/>
              <a:latin typeface="Arial"/>
            </a:endParaRPr>
          </a:p>
          <a:p>
            <a:pPr lvl="5"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Sixth Outline Level</a:t>
            </a:r>
            <a:endParaRPr b="0" lang="en-US" sz="3200" strike="noStrike" u="none">
              <a:solidFill>
                <a:srgbClr val="ffffff"/>
              </a:solidFill>
              <a:effectLst/>
              <a:uFillTx/>
              <a:latin typeface="Arial"/>
            </a:endParaRPr>
          </a:p>
          <a:p>
            <a:pPr lvl="6"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Seventh Outline Level</a:t>
            </a:r>
            <a:endParaRPr b="0" lang="en-US" sz="3200" strike="noStrike" u="none">
              <a:solidFill>
                <a:srgbClr val="ffffff"/>
              </a:solidFill>
              <a:effectLst/>
              <a:uFillTx/>
              <a:latin typeface="Arial"/>
            </a:endParaRPr>
          </a:p>
        </p:txBody>
      </p:sp>
      <p:sp>
        <p:nvSpPr>
          <p:cNvPr id="2" name="PlaceHolder 3"/>
          <p:cNvSpPr>
            <a:spLocks noGrp="1"/>
          </p:cNvSpPr>
          <p:nvPr>
            <p:ph type="dt" idx="1"/>
          </p:nvPr>
        </p:nvSpPr>
        <p:spPr>
          <a:xfrm>
            <a:off x="456840" y="6244920"/>
            <a:ext cx="2133720" cy="476280"/>
          </a:xfrm>
          <a:prstGeom prst="rect">
            <a:avLst/>
          </a:prstGeom>
          <a:noFill/>
          <a:ln w="0">
            <a:noFill/>
          </a:ln>
        </p:spPr>
        <p:txBody>
          <a:bodyPr lIns="90000" rIns="90000" tIns="46800" bIns="46800" anchor="t">
            <a:noAutofit/>
          </a:bodyPr>
          <a:lstStyle>
            <a:lvl1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&lt;date/time&gt;</a:t>
            </a:r>
            <a:endParaRPr b="0" lang="en-US" sz="1400" strike="noStrike" u="none">
              <a:solidFill>
                <a:srgbClr val="000000"/>
              </a:solidFill>
              <a:effectLst/>
              <a:uFillTx/>
              <a:latin typeface="Arial"/>
            </a:endParaRPr>
          </a:p>
        </p:txBody>
      </p:sp>
      <p:sp>
        <p:nvSpPr>
          <p:cNvPr id="3" name="PlaceHolder 4"/>
          <p:cNvSpPr>
            <a:spLocks noGrp="1"/>
          </p:cNvSpPr>
          <p:nvPr>
            <p:ph type="ftr" idx="2"/>
          </p:nvPr>
        </p:nvSpPr>
        <p:spPr>
          <a:xfrm>
            <a:off x="3124080" y="6244920"/>
            <a:ext cx="2895840" cy="476280"/>
          </a:xfrm>
          <a:prstGeom prst="rect">
            <a:avLst/>
          </a:prstGeom>
          <a:noFill/>
          <a:ln w="0">
            <a:noFill/>
          </a:ln>
        </p:spPr>
        <p:txBody>
          <a:bodyPr lIns="90000" rIns="90000" tIns="46800" bIns="46800" anchor="t">
            <a:noAutofit/>
          </a:bodyPr>
          <a:lstStyle>
            <a:lvl1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&lt;footer&gt;</a:t>
            </a:r>
            <a:endParaRPr b="0" lang="en-US" sz="1400" strike="noStrike" u="none">
              <a:solidFill>
                <a:srgbClr val="000000"/>
              </a:solidFill>
              <a:effectLst/>
              <a:uFillTx/>
              <a:latin typeface="Arial"/>
            </a:endParaRPr>
          </a:p>
        </p:txBody>
      </p:sp>
      <p:sp>
        <p:nvSpPr>
          <p:cNvPr id="4" name="PlaceHolder 5"/>
          <p:cNvSpPr>
            <a:spLocks noGrp="1"/>
          </p:cNvSpPr>
          <p:nvPr>
            <p:ph type="sldNum" idx="3"/>
          </p:nvPr>
        </p:nvSpPr>
        <p:spPr>
          <a:xfrm>
            <a:off x="6552720" y="6244920"/>
            <a:ext cx="2133720" cy="476280"/>
          </a:xfrm>
          <a:prstGeom prst="rect">
            <a:avLst/>
          </a:prstGeom>
          <a:noFill/>
          <a:ln w="0">
            <a:noFill/>
          </a:ln>
        </p:spPr>
        <p:txBody>
          <a:bodyPr lIns="90000" rIns="90000" tIns="46800" bIns="46800" anchor="t">
            <a:noAutofit/>
          </a:bodyPr>
          <a:lstStyle>
            <a:lvl1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fld id="{12401F84-04A3-4714-81D8-EC30AC719375}" type="slidenum">
              <a:rPr b="0" lang="en-US" sz="1400" strike="noStrike" u="none">
                <a:solidFill>
                  <a:srgbClr val="ffffff"/>
                </a:solidFill>
                <a:effectLst/>
                <a:uFillTx/>
                <a:latin typeface="Arial"/>
              </a:rPr>
              <a:t>&lt;number&gt;</a:t>
            </a:fld>
            <a:endParaRPr b="0" lang="en-US" sz="1400" strike="noStrike" u="none">
              <a:solidFill>
                <a:srgbClr val="000000"/>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360"/>
            <a:ext cx="7772400" cy="61722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4400" strike="noStrike" u="none">
                <a:solidFill>
                  <a:srgbClr val="e3ebf1"/>
                </a:solidFill>
                <a:effectLst/>
                <a:uFillTx/>
                <a:latin typeface="Arial"/>
              </a:rPr>
              <a:t>FİİL SOYLU KELİMELER:</a:t>
            </a:r>
            <a:br>
              <a:rPr sz="4400"/>
            </a:br>
            <a:br>
              <a:rPr sz="4400"/>
            </a:br>
            <a:r>
              <a:rPr b="1" lang="en-US" sz="4400" strike="noStrike" u="none">
                <a:solidFill>
                  <a:srgbClr val="ffff00"/>
                </a:solidFill>
                <a:effectLst/>
                <a:uFillTx/>
                <a:latin typeface="Arial"/>
              </a:rPr>
              <a:t>FİİLLER</a:t>
            </a:r>
            <a:br>
              <a:rPr sz="4400"/>
            </a:br>
            <a:r>
              <a:rPr b="1" lang="en-US" sz="4400" strike="noStrike" u="none">
                <a:solidFill>
                  <a:srgbClr val="ffff00"/>
                </a:solidFill>
                <a:effectLst/>
                <a:uFillTx/>
                <a:latin typeface="Arial"/>
              </a:rPr>
              <a:t>(EYLEMLER)</a:t>
            </a:r>
            <a:br>
              <a:rPr sz="4400"/>
            </a:br>
            <a:endParaRPr b="0" lang="en-US" sz="4400" strike="noStrike" u="none">
              <a:solidFill>
                <a:srgbClr val="e3ebf1"/>
              </a:solidFill>
              <a:effectLst/>
              <a:uFillTx/>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27"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Çok nadır görünseler de, bazen Türk kökenli kelimelerle de bu tip birleşik fiiller elde edilir: </a:t>
            </a:r>
            <a:r>
              <a:rPr b="0" lang="ru-RU" sz="2800" strike="noStrike" u="none">
                <a:solidFill>
                  <a:srgbClr val="99ccff"/>
                </a:solidFill>
                <a:effectLst/>
                <a:uFillTx/>
                <a:latin typeface="Arial"/>
              </a:rPr>
              <a:t>ayırt</a:t>
            </a:r>
            <a:r>
              <a:rPr b="0" lang="en-US" sz="2800" strike="noStrike" u="none">
                <a:solidFill>
                  <a:srgbClr val="99ccff"/>
                </a:solidFill>
                <a:effectLst/>
                <a:uFillTx/>
                <a:latin typeface="Arial"/>
              </a:rPr>
              <a:t> </a:t>
            </a:r>
            <a:r>
              <a:rPr b="0" lang="ru-RU" sz="2800" strike="noStrike" u="none">
                <a:solidFill>
                  <a:srgbClr val="99ccff"/>
                </a:solidFill>
                <a:effectLst/>
                <a:uFillTx/>
                <a:latin typeface="Arial"/>
              </a:rPr>
              <a:t>et-, baş et-, sağ ol- </a:t>
            </a:r>
            <a:r>
              <a:rPr b="0" lang="en-US" sz="2800" strike="noStrike" u="none">
                <a:solidFill>
                  <a:srgbClr val="99ccff"/>
                </a:solidFill>
                <a:effectLst/>
                <a:uFillTx/>
                <a:latin typeface="Arial"/>
              </a:rPr>
              <a:t>vb</a:t>
            </a:r>
            <a:r>
              <a:rPr b="0" lang="ru-RU" sz="2800" strike="noStrike" u="none">
                <a:solidFill>
                  <a:srgbClr val="99ccff"/>
                </a:solidFill>
                <a:effectLst/>
                <a:uFillTx/>
                <a:latin typeface="Arial"/>
              </a:rPr>
              <a:t>.</a:t>
            </a:r>
            <a:r>
              <a:rPr b="0" lang="ru-RU" sz="2800" strike="noStrike" u="none">
                <a:solidFill>
                  <a:srgbClr val="ffffff"/>
                </a:solidFill>
                <a:effectLst/>
                <a:uFillTx/>
                <a:latin typeface="Arial"/>
              </a:rPr>
              <a:t> </a:t>
            </a:r>
            <a:endParaRPr b="0" lang="en-US" sz="2800" strike="noStrike" u="none">
              <a:solidFill>
                <a:srgbClr val="ffffff"/>
              </a:solidFill>
              <a:effectLst/>
              <a:uFillTx/>
              <a:latin typeface="Arial"/>
            </a:endParaRPr>
          </a:p>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Bu fiiller çoğu zaman deyimlerle karıştırılabilir, ancak unutmamak gerekir ki deyimleri oluşturan kelimeler kendi asıl anlamlarını kaybeder ve yepyeni, bazen de mantıksız anlamlar kazanırlar: </a:t>
            </a:r>
            <a:r>
              <a:rPr b="0" lang="ru-RU" sz="2800" strike="noStrike" u="none">
                <a:solidFill>
                  <a:srgbClr val="99ccff"/>
                </a:solidFill>
                <a:effectLst/>
                <a:uFillTx/>
                <a:latin typeface="Arial"/>
              </a:rPr>
              <a:t>göz at-, kulak ver-, meydan</a:t>
            </a:r>
            <a:r>
              <a:rPr b="0" lang="en-US" sz="2800" strike="noStrike" u="none">
                <a:solidFill>
                  <a:srgbClr val="99ccff"/>
                </a:solidFill>
                <a:effectLst/>
                <a:uFillTx/>
                <a:latin typeface="Arial"/>
              </a:rPr>
              <a:t> </a:t>
            </a:r>
            <a:r>
              <a:rPr b="0" lang="ru-RU" sz="2800" strike="noStrike" u="none">
                <a:solidFill>
                  <a:srgbClr val="99ccff"/>
                </a:solidFill>
                <a:effectLst/>
                <a:uFillTx/>
                <a:latin typeface="Arial"/>
              </a:rPr>
              <a:t>oku-, pestilini çıkar-</a:t>
            </a:r>
            <a:r>
              <a:rPr b="0" lang="en-US" sz="2800" strike="noStrike" u="none">
                <a:solidFill>
                  <a:srgbClr val="99ccff"/>
                </a:solidFill>
                <a:effectLst/>
                <a:uFillTx/>
                <a:latin typeface="Arial"/>
              </a:rPr>
              <a:t> vb.</a:t>
            </a:r>
            <a:r>
              <a:rPr b="0" lang="en-US" sz="2800" strike="noStrike" u="none">
                <a:solidFill>
                  <a:srgbClr val="ffffff"/>
                </a:solidFill>
                <a:effectLst/>
                <a:uFillTx/>
                <a:latin typeface="Arial"/>
              </a:rPr>
              <a:t> </a:t>
            </a:r>
            <a:endParaRPr b="0" lang="en-US" sz="2800" strike="noStrike" u="none">
              <a:solidFill>
                <a:srgbClr val="ffffff"/>
              </a:solidFill>
              <a:effectLst/>
              <a:uFillTx/>
              <a:latin typeface="Arial"/>
            </a:endParaRPr>
          </a:p>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Bu mantıksızlık birleşik fiillerde görülmez, daha doğrusu, birleşik fiili oluşturan kelimeler kendi asıl anlamlarını kaybetmemişlerdir.</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29" name="PlaceHolder 2"/>
          <p:cNvSpPr>
            <a:spLocks noGrp="1"/>
          </p:cNvSpPr>
          <p:nvPr>
            <p:ph/>
          </p:nvPr>
        </p:nvSpPr>
        <p:spPr>
          <a:xfrm>
            <a:off x="457200" y="914400"/>
            <a:ext cx="8229600" cy="594360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br>
              <a:rPr sz="3200"/>
            </a:br>
            <a:r>
              <a:rPr b="0" lang="en-US" sz="3200" strike="noStrike" u="none">
                <a:solidFill>
                  <a:srgbClr val="ffff00"/>
                </a:solidFill>
                <a:effectLst/>
                <a:uFillTx/>
                <a:latin typeface="Arial"/>
              </a:rPr>
              <a:t>b)</a:t>
            </a:r>
            <a:r>
              <a:rPr b="1" lang="en-US" sz="3200" strike="noStrike" u="none">
                <a:solidFill>
                  <a:srgbClr val="ffff00"/>
                </a:solidFill>
                <a:effectLst/>
                <a:uFillTx/>
                <a:latin typeface="Arial"/>
              </a:rPr>
              <a:t> En az iki fiilden oluşan birleşik fiiller</a:t>
            </a:r>
            <a:r>
              <a:rPr b="0" lang="en-US" sz="3200" strike="noStrike" u="none">
                <a:solidFill>
                  <a:srgbClr val="ffffff"/>
                </a:solidFill>
                <a:effectLst/>
                <a:uFillTx/>
                <a:latin typeface="Arial"/>
              </a:rPr>
              <a:t> - Bunlardan birinci fiil asıl unsur ve esas fiildir, ikinci fiil ise yardımcı unsurdur ve tasvir fiili olarak adlandırılır. Bağlanmaları, esas fiilin sonuna</a:t>
            </a:r>
            <a:r>
              <a:rPr b="0" lang="ru-RU" sz="3200" strike="noStrike" u="none">
                <a:solidFill>
                  <a:srgbClr val="ffffff"/>
                </a:solidFill>
                <a:effectLst/>
                <a:uFillTx/>
                <a:latin typeface="Arial"/>
              </a:rPr>
              <a:t> </a:t>
            </a:r>
            <a:r>
              <a:rPr b="0" lang="ru-RU" sz="3200" strike="noStrike" u="none">
                <a:solidFill>
                  <a:srgbClr val="ffff00"/>
                </a:solidFill>
                <a:effectLst/>
                <a:uFillTx/>
                <a:latin typeface="Arial"/>
              </a:rPr>
              <a:t>/-А/, /-İ/</a:t>
            </a:r>
            <a:r>
              <a:rPr b="0" lang="en-US" sz="3200" strike="noStrike" u="none">
                <a:solidFill>
                  <a:srgbClr val="ffff00"/>
                </a:solidFill>
                <a:effectLst/>
                <a:uFillTx/>
                <a:latin typeface="Arial"/>
              </a:rPr>
              <a:t> veya </a:t>
            </a:r>
            <a:r>
              <a:rPr b="0" lang="ru-RU" sz="3200" strike="noStrike" u="none">
                <a:solidFill>
                  <a:srgbClr val="ffff00"/>
                </a:solidFill>
                <a:effectLst/>
                <a:uFillTx/>
                <a:latin typeface="Arial"/>
              </a:rPr>
              <a:t>/-İp/</a:t>
            </a:r>
            <a:r>
              <a:rPr b="0" lang="ru-RU" sz="3200" strike="noStrike" u="none">
                <a:solidFill>
                  <a:srgbClr val="ffffff"/>
                </a:solidFill>
                <a:effectLst/>
                <a:uFillTx/>
                <a:latin typeface="Arial"/>
              </a:rPr>
              <a:t> </a:t>
            </a:r>
            <a:r>
              <a:rPr b="0" lang="en-US" sz="3200" strike="noStrike" u="none">
                <a:solidFill>
                  <a:srgbClr val="ffffff"/>
                </a:solidFill>
                <a:effectLst/>
                <a:uFillTx/>
                <a:latin typeface="Arial"/>
              </a:rPr>
              <a:t>zarf-fiil ekleri getirilerek yapılır. </a:t>
            </a:r>
            <a:br>
              <a:rPr sz="3200"/>
            </a:br>
            <a:r>
              <a:rPr b="0" lang="en-US" sz="3200" strike="noStrike" u="none">
                <a:solidFill>
                  <a:srgbClr val="ffffff"/>
                </a:solidFill>
                <a:effectLst/>
                <a:uFillTx/>
                <a:latin typeface="Arial"/>
              </a:rPr>
              <a:t>Tasvir fiili esas fiilin anlamını kısmen değiştirdiği için, </a:t>
            </a:r>
            <a:r>
              <a:rPr b="0" lang="ru-RU" sz="3200" strike="noStrike" u="none">
                <a:solidFill>
                  <a:srgbClr val="ffffff"/>
                </a:solidFill>
                <a:effectLst/>
                <a:uFillTx/>
                <a:latin typeface="Arial"/>
              </a:rPr>
              <a:t>/-А/ </a:t>
            </a:r>
            <a:r>
              <a:rPr b="0" lang="en-US" sz="3200" strike="noStrike" u="none">
                <a:solidFill>
                  <a:srgbClr val="ffffff"/>
                </a:solidFill>
                <a:effectLst/>
                <a:uFillTx/>
                <a:latin typeface="Arial"/>
              </a:rPr>
              <a:t>ve</a:t>
            </a:r>
            <a:r>
              <a:rPr b="0" lang="ru-RU" sz="3200" strike="noStrike" u="none">
                <a:solidFill>
                  <a:srgbClr val="ffffff"/>
                </a:solidFill>
                <a:effectLst/>
                <a:uFillTx/>
                <a:latin typeface="Arial"/>
              </a:rPr>
              <a:t> /-İ/ </a:t>
            </a:r>
            <a:r>
              <a:rPr b="0" lang="en-US" sz="3200" strike="noStrike" u="none">
                <a:solidFill>
                  <a:srgbClr val="ffffff"/>
                </a:solidFill>
                <a:effectLst/>
                <a:uFillTx/>
                <a:latin typeface="Arial"/>
              </a:rPr>
              <a:t>ekleriyle elde edilen birleşik fiiller bitişik yazılır.</a:t>
            </a:r>
            <a:br>
              <a:rPr sz="3200"/>
            </a:b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31"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Böyle kurulmuş fiiller beş tipte olabilirler:</a:t>
            </a:r>
            <a:endParaRPr b="0" lang="en-US" sz="2800" strike="noStrike" u="none">
              <a:solidFill>
                <a:srgbClr val="ffffff"/>
              </a:solidFill>
              <a:effectLst/>
              <a:uFillTx/>
              <a:latin typeface="Arial"/>
            </a:endParaRPr>
          </a:p>
          <a:p>
            <a:pPr marL="343080" indent="-343080">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2800" strike="noStrike" u="none">
                <a:solidFill>
                  <a:srgbClr val="ffff00"/>
                </a:solidFill>
                <a:effectLst/>
                <a:uFillTx/>
                <a:latin typeface="Arial"/>
              </a:rPr>
              <a:t>1. Yeterlik fiilleri</a:t>
            </a:r>
            <a:r>
              <a:rPr b="0" lang="en-US" sz="2800" strike="noStrike" u="none">
                <a:solidFill>
                  <a:srgbClr val="ffffff"/>
                </a:solidFill>
                <a:effectLst/>
                <a:uFillTx/>
                <a:latin typeface="Arial"/>
              </a:rPr>
              <a:t> - </a:t>
            </a:r>
            <a:r>
              <a:rPr b="0" lang="en-US" sz="2800" strike="noStrike" u="none">
                <a:solidFill>
                  <a:srgbClr val="66ffff"/>
                </a:solidFill>
                <a:effectLst/>
                <a:uFillTx/>
                <a:latin typeface="Arial"/>
              </a:rPr>
              <a:t>„/-A/ bil-“</a:t>
            </a:r>
            <a:r>
              <a:rPr b="0" lang="en-US" sz="2800" strike="noStrike" u="none">
                <a:solidFill>
                  <a:srgbClr val="ffffff"/>
                </a:solidFill>
                <a:effectLst/>
                <a:uFillTx/>
                <a:latin typeface="Arial"/>
              </a:rPr>
              <a:t> şeklindeki yapılardır: </a:t>
            </a:r>
            <a:r>
              <a:rPr b="0" lang="en-US" sz="2800" strike="noStrike" u="none">
                <a:solidFill>
                  <a:srgbClr val="99ccff"/>
                </a:solidFill>
                <a:effectLst/>
                <a:uFillTx/>
                <a:latin typeface="Arial"/>
              </a:rPr>
              <a:t>koş-a bil- &gt; koşabil-, oku-(y)a bil- &gt; okuyabil-, sev-e bil- &gt; sevebilmek vb.</a:t>
            </a:r>
            <a:r>
              <a:rPr b="0" lang="en-US" sz="2800" strike="noStrike" u="none">
                <a:solidFill>
                  <a:srgbClr val="ffffff"/>
                </a:solidFill>
                <a:effectLst/>
                <a:uFillTx/>
                <a:latin typeface="Arial"/>
              </a:rPr>
              <a:t> Olumsuz şekillerde, tasvir fiili tamamen düşer: </a:t>
            </a:r>
            <a:r>
              <a:rPr b="0" lang="en-US" sz="2800" strike="noStrike" u="none">
                <a:solidFill>
                  <a:srgbClr val="99ccff"/>
                </a:solidFill>
                <a:effectLst/>
                <a:uFillTx/>
                <a:latin typeface="Arial"/>
              </a:rPr>
              <a:t>koşama- (&lt; koş-a ø-me- &lt; koşabilme-), yapama- (&lt; yap-a ø-me- &lt; yapabilme-) vb.</a:t>
            </a:r>
            <a:r>
              <a:rPr b="0" lang="en-US" sz="2800" strike="noStrike" u="none">
                <a:solidFill>
                  <a:srgbClr val="ffffff"/>
                </a:solidFill>
                <a:effectLst/>
                <a:uFillTx/>
                <a:latin typeface="Arial"/>
              </a:rPr>
              <a:t> </a:t>
            </a:r>
            <a:r>
              <a:rPr b="1" lang="en-US" sz="2800" strike="noStrike" u="sng">
                <a:solidFill>
                  <a:srgbClr val="ffffff"/>
                </a:solidFill>
                <a:effectLst/>
                <a:uFillTx/>
                <a:latin typeface="Arial"/>
              </a:rPr>
              <a:t>Dikkat:</a:t>
            </a:r>
            <a:r>
              <a:rPr b="0" lang="en-US" sz="2800" strike="noStrike" u="none">
                <a:solidFill>
                  <a:srgbClr val="ffffff"/>
                </a:solidFill>
                <a:effectLst/>
                <a:uFillTx/>
                <a:latin typeface="Arial"/>
              </a:rPr>
              <a:t> Basit ve yeterlik fiillerinin olumsuz şekillerinde tek görülen morfolojik fark, zarf-fiil ekindedir: </a:t>
            </a:r>
            <a:br>
              <a:rPr sz="2800"/>
            </a:br>
            <a:r>
              <a:rPr b="0" lang="en-US" sz="2800" strike="noStrike" u="none">
                <a:solidFill>
                  <a:srgbClr val="99ccff"/>
                </a:solidFill>
                <a:effectLst/>
                <a:uFillTx/>
                <a:latin typeface="Arial"/>
              </a:rPr>
              <a:t>gel-me- || gel-e-me-</a:t>
            </a:r>
            <a:r>
              <a:rPr b="0" lang="en-US" sz="2800" strike="noStrike" u="none">
                <a:solidFill>
                  <a:srgbClr val="ffffff"/>
                </a:solidFill>
                <a:effectLst/>
                <a:uFillTx/>
                <a:latin typeface="Arial"/>
              </a:rPr>
              <a:t>.</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33"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3200" strike="noStrike" u="none">
                <a:solidFill>
                  <a:srgbClr val="ffff00"/>
                </a:solidFill>
                <a:effectLst/>
                <a:uFillTx/>
                <a:latin typeface="Arial"/>
              </a:rPr>
              <a:t>2. Tezlik fiilleri</a:t>
            </a:r>
            <a:r>
              <a:rPr b="0" lang="en-US" sz="3200" strike="noStrike" u="none">
                <a:solidFill>
                  <a:srgbClr val="ffffff"/>
                </a:solidFill>
                <a:effectLst/>
                <a:uFillTx/>
                <a:latin typeface="Arial"/>
              </a:rPr>
              <a:t> - </a:t>
            </a:r>
            <a:r>
              <a:rPr b="0" lang="en-US" sz="3200" strike="noStrike" u="none">
                <a:solidFill>
                  <a:srgbClr val="66ffff"/>
                </a:solidFill>
                <a:effectLst/>
                <a:uFillTx/>
                <a:latin typeface="Arial"/>
              </a:rPr>
              <a:t>„/-İ/ ver-“</a:t>
            </a:r>
            <a:r>
              <a:rPr b="0" lang="en-US" sz="3200" strike="noStrike" u="none">
                <a:solidFill>
                  <a:srgbClr val="ffffff"/>
                </a:solidFill>
                <a:effectLst/>
                <a:uFillTx/>
                <a:latin typeface="Arial"/>
              </a:rPr>
              <a:t> şeklinde yapılırlar: </a:t>
            </a:r>
            <a:r>
              <a:rPr b="0" lang="en-US" sz="3200" strike="noStrike" u="none">
                <a:solidFill>
                  <a:srgbClr val="99ccff"/>
                </a:solidFill>
                <a:effectLst/>
                <a:uFillTx/>
                <a:latin typeface="Arial"/>
              </a:rPr>
              <a:t>al-ı ver- &gt; alıver-, gel-i ver- &gt; geliver-, oku-(y)u ver- &gt; okuyuver-, yaz-ı ver- &gt; yazıver- vb.</a:t>
            </a:r>
            <a:br>
              <a:rPr sz="3200"/>
            </a:br>
            <a:r>
              <a:rPr b="0" lang="en-US" sz="3200" strike="noStrike" u="none">
                <a:solidFill>
                  <a:srgbClr val="ffffff"/>
                </a:solidFill>
                <a:effectLst/>
                <a:uFillTx/>
                <a:latin typeface="Arial"/>
              </a:rPr>
              <a:t>Tasvir fiili esas fiile tezlik anlamı katar.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35"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8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2800" strike="noStrike" u="none">
                <a:solidFill>
                  <a:srgbClr val="ffff00"/>
                </a:solidFill>
                <a:effectLst/>
                <a:uFillTx/>
                <a:latin typeface="Arial"/>
              </a:rPr>
              <a:t>3. Süreklilik fiilleri</a:t>
            </a:r>
            <a:r>
              <a:rPr b="0" lang="en-US" sz="2800" strike="noStrike" u="none">
                <a:solidFill>
                  <a:srgbClr val="ffffff"/>
                </a:solidFill>
                <a:effectLst/>
                <a:uFillTx/>
                <a:latin typeface="Arial"/>
              </a:rPr>
              <a:t> – Elde edilen birleşik fiilin anlamı, esas fiilin anlamından biraz daha uzun sürer. Bazen bu “sürmek” sadece sözdedir, semantiktir, daha doğrusu tarzla alakalıdır. Birinci unsur </a:t>
            </a:r>
            <a:r>
              <a:rPr b="0" lang="en-US" sz="2800" strike="noStrike" u="none">
                <a:solidFill>
                  <a:srgbClr val="66ffff"/>
                </a:solidFill>
                <a:effectLst/>
                <a:uFillTx/>
                <a:latin typeface="Arial"/>
              </a:rPr>
              <a:t>/-A/, /-İ/ veya /-İp/</a:t>
            </a:r>
            <a:r>
              <a:rPr b="0" lang="en-US" sz="2800" strike="noStrike" u="none">
                <a:solidFill>
                  <a:srgbClr val="ffffff"/>
                </a:solidFill>
                <a:effectLst/>
                <a:uFillTx/>
                <a:latin typeface="Arial"/>
              </a:rPr>
              <a:t> zarf-fiil eklerinden birini aldıktan sonra; </a:t>
            </a:r>
            <a:r>
              <a:rPr b="0" lang="en-US" sz="2800" strike="noStrike" u="none">
                <a:solidFill>
                  <a:srgbClr val="66ffff"/>
                </a:solidFill>
                <a:effectLst/>
                <a:uFillTx/>
                <a:latin typeface="Arial"/>
              </a:rPr>
              <a:t>„dur-“, „gel-“, „kal-“, „gör-“, „ko-“ veya „koy-“</a:t>
            </a:r>
            <a:r>
              <a:rPr b="0" lang="en-US" sz="2800" strike="noStrike" u="none">
                <a:solidFill>
                  <a:srgbClr val="ffffff"/>
                </a:solidFill>
                <a:effectLst/>
                <a:uFillTx/>
                <a:latin typeface="Arial"/>
              </a:rPr>
              <a:t> tasvir fiillerinden biri gelerek yapılırlar. İlk iki ekle kurulan yapılar bitişik yazılır: </a:t>
            </a:r>
            <a:br>
              <a:rPr sz="2800"/>
            </a:br>
            <a:r>
              <a:rPr b="0" lang="en-US" sz="2800" strike="noStrike" u="none">
                <a:solidFill>
                  <a:srgbClr val="99ccff"/>
                </a:solidFill>
                <a:effectLst/>
                <a:uFillTx/>
                <a:latin typeface="Arial"/>
              </a:rPr>
              <a:t>al-ı koy- &gt; alıkoy-, </a:t>
            </a:r>
            <a:br>
              <a:rPr sz="2800"/>
            </a:br>
            <a:r>
              <a:rPr b="0" lang="en-US" sz="2800" strike="noStrike" u="none">
                <a:solidFill>
                  <a:srgbClr val="99ccff"/>
                </a:solidFill>
                <a:effectLst/>
                <a:uFillTx/>
                <a:latin typeface="Arial"/>
              </a:rPr>
              <a:t>bekle-(y)e dur- &gt; bekleyedur-, </a:t>
            </a:r>
            <a:br>
              <a:rPr sz="2800"/>
            </a:br>
            <a:r>
              <a:rPr b="0" lang="en-US" sz="2800" strike="noStrike" u="none">
                <a:solidFill>
                  <a:srgbClr val="99ccff"/>
                </a:solidFill>
                <a:effectLst/>
                <a:uFillTx/>
                <a:latin typeface="Arial"/>
              </a:rPr>
              <a:t>don-a kal- &gt; donakal-, </a:t>
            </a:r>
            <a:br>
              <a:rPr sz="2800"/>
            </a:br>
            <a:r>
              <a:rPr b="0" lang="en-US" sz="2800" strike="noStrike" u="none">
                <a:solidFill>
                  <a:srgbClr val="99ccff"/>
                </a:solidFill>
                <a:effectLst/>
                <a:uFillTx/>
                <a:latin typeface="Arial"/>
              </a:rPr>
              <a:t>koş-a gel- &gt; koşagel-, </a:t>
            </a:r>
            <a:br>
              <a:rPr sz="2800"/>
            </a:br>
            <a:r>
              <a:rPr b="0" lang="en-US" sz="2800" strike="noStrike" u="none">
                <a:solidFill>
                  <a:srgbClr val="99ccff"/>
                </a:solidFill>
                <a:effectLst/>
                <a:uFillTx/>
                <a:latin typeface="Arial"/>
              </a:rPr>
              <a:t>verme- (y)e gör- &gt; vermeyegör-, vb.</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37"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3200" strike="noStrike" u="none">
                <a:solidFill>
                  <a:srgbClr val="ffff00"/>
                </a:solidFill>
                <a:effectLst/>
                <a:uFillTx/>
                <a:latin typeface="Arial"/>
              </a:rPr>
              <a:t>4. Yaklaşma fiilleri</a:t>
            </a:r>
            <a:r>
              <a:rPr b="0" lang="en-US" sz="3200" strike="noStrike" u="none">
                <a:solidFill>
                  <a:srgbClr val="ffffff"/>
                </a:solidFill>
                <a:effectLst/>
                <a:uFillTx/>
                <a:latin typeface="Arial"/>
              </a:rPr>
              <a:t> – Anlamda bir yaklaşma görülür. Önceki birleşik fiiller kadar sık kullanılmaz. </a:t>
            </a:r>
            <a:r>
              <a:rPr b="0" lang="en-US" sz="3200" strike="noStrike" u="none">
                <a:solidFill>
                  <a:srgbClr val="66ffff"/>
                </a:solidFill>
                <a:effectLst/>
                <a:uFillTx/>
                <a:latin typeface="Arial"/>
              </a:rPr>
              <a:t>„/-A/ yaz-“</a:t>
            </a:r>
            <a:r>
              <a:rPr b="0" lang="en-US" sz="3200" strike="noStrike" u="none">
                <a:solidFill>
                  <a:srgbClr val="ffffff"/>
                </a:solidFill>
                <a:effectLst/>
                <a:uFillTx/>
                <a:latin typeface="Arial"/>
              </a:rPr>
              <a:t> şeklinde yapılır: </a:t>
            </a:r>
            <a:br>
              <a:rPr sz="3200"/>
            </a:br>
            <a:r>
              <a:rPr b="0" lang="en-US" sz="3200" strike="noStrike" u="none">
                <a:solidFill>
                  <a:srgbClr val="99ccff"/>
                </a:solidFill>
                <a:effectLst/>
                <a:uFillTx/>
                <a:latin typeface="Arial"/>
              </a:rPr>
              <a:t>ağla-(y)a yaz- &gt; ağlayayaz- (ağlayacak gibi yapılmak, ağlayarak bir şey yapmak), bayıl-a yaz- &gt; bayılayaz- (bayılacak gibi yapılmak, çok yorgun şekilde bir şey yapmak),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39"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3200" strike="noStrike" u="none">
                <a:solidFill>
                  <a:srgbClr val="ffff00"/>
                </a:solidFill>
                <a:effectLst/>
                <a:uFillTx/>
                <a:latin typeface="Arial"/>
              </a:rPr>
              <a:t>5. Uzaklaşma fiilleri</a:t>
            </a:r>
            <a:r>
              <a:rPr b="0" lang="en-US" sz="3200" strike="noStrike" u="none">
                <a:solidFill>
                  <a:srgbClr val="ffffff"/>
                </a:solidFill>
                <a:effectLst/>
                <a:uFillTx/>
                <a:latin typeface="Arial"/>
              </a:rPr>
              <a:t> – Bu fiillerde, esas fiilin anlamında bir semantik uzaklaşma hissedilmektedir. Eski şekilleri </a:t>
            </a:r>
            <a:r>
              <a:rPr b="0" lang="en-US" sz="3200" strike="noStrike" u="none">
                <a:solidFill>
                  <a:srgbClr val="66ffff"/>
                </a:solidFill>
                <a:effectLst/>
                <a:uFillTx/>
                <a:latin typeface="Arial"/>
              </a:rPr>
              <a:t>„-A git-“</a:t>
            </a:r>
            <a:r>
              <a:rPr b="0" lang="en-US" sz="3200" strike="noStrike" u="none">
                <a:solidFill>
                  <a:srgbClr val="ffffff"/>
                </a:solidFill>
                <a:effectLst/>
                <a:uFillTx/>
                <a:latin typeface="Arial"/>
              </a:rPr>
              <a:t> şeklindedir: </a:t>
            </a:r>
            <a:r>
              <a:rPr b="0" lang="en-US" sz="3200" strike="noStrike" u="none">
                <a:solidFill>
                  <a:srgbClr val="99ccff"/>
                </a:solidFill>
                <a:effectLst/>
                <a:uFillTx/>
                <a:latin typeface="Arial"/>
              </a:rPr>
              <a:t>ol-a git- &gt; olagit-, söylen-e git- &gt; söylenegit- vb</a:t>
            </a:r>
            <a:r>
              <a:rPr b="0" lang="en-US" sz="3200" strike="noStrike" u="none">
                <a:solidFill>
                  <a:srgbClr val="ffffff"/>
                </a:solidFill>
                <a:effectLst/>
                <a:uFillTx/>
                <a:latin typeface="Arial"/>
              </a:rPr>
              <a:t>. Bugün ise </a:t>
            </a:r>
            <a:r>
              <a:rPr b="0" lang="en-US" sz="3200" strike="noStrike" u="none">
                <a:solidFill>
                  <a:srgbClr val="99ccff"/>
                </a:solidFill>
                <a:effectLst/>
                <a:uFillTx/>
                <a:latin typeface="Arial"/>
              </a:rPr>
              <a:t>„/-İp/ git-“</a:t>
            </a:r>
            <a:r>
              <a:rPr b="0" lang="en-US" sz="3200" strike="noStrike" u="none">
                <a:solidFill>
                  <a:srgbClr val="ffffff"/>
                </a:solidFill>
                <a:effectLst/>
                <a:uFillTx/>
                <a:latin typeface="Arial"/>
              </a:rPr>
              <a:t> şekli kullanılır ve eskilerine kıyasen, ayrı yazılırlar: </a:t>
            </a:r>
            <a:r>
              <a:rPr b="0" lang="en-US" sz="3200" strike="noStrike" u="none">
                <a:solidFill>
                  <a:srgbClr val="99ccff"/>
                </a:solidFill>
                <a:effectLst/>
                <a:uFillTx/>
                <a:latin typeface="Arial"/>
              </a:rPr>
              <a:t>akıp git-, dalıp git-, sürünüp git-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41" name="PlaceHolder 2"/>
          <p:cNvSpPr>
            <a:spLocks noGrp="1"/>
          </p:cNvSpPr>
          <p:nvPr>
            <p:ph/>
          </p:nvPr>
        </p:nvSpPr>
        <p:spPr>
          <a:xfrm>
            <a:off x="456840" y="1599840"/>
            <a:ext cx="8381880" cy="5257800"/>
          </a:xfrm>
          <a:prstGeom prst="rect">
            <a:avLst/>
          </a:prstGeom>
          <a:noFill/>
          <a:ln w="0">
            <a:noFill/>
          </a:ln>
        </p:spPr>
        <p:txBody>
          <a:bodyPr lIns="90000" rIns="90000" tIns="46800" bIns="46800" anchor="t">
            <a:normAutofit/>
          </a:bodyPr>
          <a:p>
            <a:pPr marL="343080" indent="-343080">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1" lang="en-US" sz="2800" strike="noStrike" u="none">
                <a:solidFill>
                  <a:srgbClr val="ffff00"/>
                </a:solidFill>
                <a:effectLst/>
                <a:uFillTx/>
                <a:latin typeface="Arial"/>
              </a:rPr>
              <a:t>Referanslarına</a:t>
            </a:r>
            <a:r>
              <a:rPr b="0" lang="en-US" sz="2800" strike="noStrike" u="none">
                <a:solidFill>
                  <a:srgbClr val="ffffff"/>
                </a:solidFill>
                <a:effectLst/>
                <a:uFillTx/>
                <a:latin typeface="Arial"/>
              </a:rPr>
              <a:t> göre, fiiller üçe ayrılabilir:</a:t>
            </a:r>
            <a:br>
              <a:rPr sz="2800"/>
            </a:br>
            <a:r>
              <a:rPr b="0" lang="en-US" sz="2800" strike="noStrike" u="none">
                <a:solidFill>
                  <a:srgbClr val="ffff00"/>
                </a:solidFill>
                <a:effectLst/>
                <a:uFillTx/>
                <a:latin typeface="Arial"/>
              </a:rPr>
              <a:t>1. Oluş bildiren fiiller </a:t>
            </a:r>
            <a:r>
              <a:rPr b="0" lang="en-US" sz="2800" strike="noStrike" u="none">
                <a:solidFill>
                  <a:srgbClr val="ffffff"/>
                </a:solidFill>
                <a:effectLst/>
                <a:uFillTx/>
                <a:latin typeface="Arial"/>
              </a:rPr>
              <a:t>- Bir oluş veya süreç bildiren geçişsiz fiillerdir:</a:t>
            </a:r>
            <a:r>
              <a:rPr b="0" lang="en-US" sz="2800" strike="noStrike" u="none">
                <a:solidFill>
                  <a:srgbClr val="ffff00"/>
                </a:solidFill>
                <a:effectLst/>
                <a:uFillTx/>
                <a:latin typeface="Arial"/>
              </a:rPr>
              <a:t> </a:t>
            </a:r>
            <a:r>
              <a:rPr b="0" lang="en-US" sz="2800" strike="noStrike" u="none">
                <a:solidFill>
                  <a:srgbClr val="66ffff"/>
                </a:solidFill>
                <a:effectLst/>
                <a:uFillTx/>
                <a:latin typeface="Arial"/>
              </a:rPr>
              <a:t>аk-, büyü-, çürü-, güzelleş-, kok-, parla-, patla-, sız-, tüt- vb.</a:t>
            </a:r>
            <a:br>
              <a:rPr sz="2800"/>
            </a:br>
            <a:r>
              <a:rPr b="0" lang="en-US" sz="2800" strike="noStrike" u="none">
                <a:solidFill>
                  <a:srgbClr val="ffff00"/>
                </a:solidFill>
                <a:effectLst/>
                <a:uFillTx/>
                <a:latin typeface="Arial"/>
              </a:rPr>
              <a:t>2. Kılış ve kılınış bildiren fiiller </a:t>
            </a:r>
            <a:r>
              <a:rPr b="0" lang="en-US" sz="2800" strike="noStrike" u="none">
                <a:solidFill>
                  <a:srgbClr val="ffffff"/>
                </a:solidFill>
                <a:effectLst/>
                <a:uFillTx/>
                <a:latin typeface="Arial"/>
              </a:rPr>
              <a:t>- Bir kılış, kılınış veya aktivite bildiren geçişli fiillerdir: </a:t>
            </a:r>
            <a:r>
              <a:rPr b="0" lang="en-US" sz="2800" strike="noStrike" u="none">
                <a:solidFill>
                  <a:srgbClr val="66ffff"/>
                </a:solidFill>
                <a:effectLst/>
                <a:uFillTx/>
                <a:latin typeface="Arial"/>
              </a:rPr>
              <a:t>boya-, böl-, ek-, giy-, kapa-, öğret-, pişir-, seç- vb.</a:t>
            </a:r>
            <a:r>
              <a:rPr b="0" lang="en-US" sz="2800" strike="noStrike" u="none">
                <a:solidFill>
                  <a:srgbClr val="ffffff"/>
                </a:solidFill>
                <a:effectLst/>
                <a:uFillTx/>
                <a:latin typeface="Arial"/>
              </a:rPr>
              <a:t> </a:t>
            </a:r>
            <a:br>
              <a:rPr sz="2800"/>
            </a:br>
            <a:r>
              <a:rPr b="0" lang="en-US" sz="2800" strike="noStrike" u="none">
                <a:solidFill>
                  <a:srgbClr val="ffff00"/>
                </a:solidFill>
                <a:effectLst/>
                <a:uFillTx/>
                <a:latin typeface="Arial"/>
              </a:rPr>
              <a:t>3. Durum ve tasvir bildiren fiiller </a:t>
            </a:r>
            <a:r>
              <a:rPr b="0" lang="en-US" sz="2800" strike="noStrike" u="none">
                <a:solidFill>
                  <a:srgbClr val="ffffff"/>
                </a:solidFill>
                <a:effectLst/>
                <a:uFillTx/>
                <a:latin typeface="Arial"/>
              </a:rPr>
              <a:t>– Harekette olmayan bir durum ve tasvir bildiren ve genelde geçişsiz olan fiillerdir: </a:t>
            </a:r>
            <a:r>
              <a:rPr b="0" lang="en-US" sz="2800" strike="noStrike" u="none">
                <a:solidFill>
                  <a:srgbClr val="99ccff"/>
                </a:solidFill>
                <a:effectLst/>
                <a:uFillTx/>
                <a:latin typeface="Arial"/>
              </a:rPr>
              <a:t>alış-, bekle-, dinle-, şaşır-, uyu-, üşü-, yat- vb.</a:t>
            </a:r>
            <a:r>
              <a:rPr b="0" lang="en-US" sz="2800" strike="noStrike" u="none">
                <a:solidFill>
                  <a:srgbClr val="ffffff"/>
                </a:solidFill>
                <a:effectLst/>
                <a:uFillTx/>
                <a:latin typeface="Arial"/>
              </a:rPr>
              <a:t> Çok azı geçişli fiillerdir: </a:t>
            </a:r>
            <a:r>
              <a:rPr b="0" lang="en-US" sz="2800" strike="noStrike" u="none">
                <a:solidFill>
                  <a:srgbClr val="99ccff"/>
                </a:solidFill>
                <a:effectLst/>
                <a:uFillTx/>
                <a:latin typeface="Arial"/>
              </a:rPr>
              <a:t>beğen-, özle- vb.</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43"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9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Fiiller kendibaşlarına sentaktik eksende iş görürler, çünkü kendi anlamları vardır ve bir hareketi karşılarlar. Ancak, çok küçük bir kısmının kendi anlamları yoktur ve sadece birleşik fiil kurarken isim soylu kelimelerle beraber kullanılır ve anlam katarlar.</a:t>
            </a:r>
            <a:endParaRPr b="0" lang="en-US" sz="2400" strike="noStrike" u="none">
              <a:solidFill>
                <a:srgbClr val="ffffff"/>
              </a:solidFill>
              <a:effectLst/>
              <a:uFillTx/>
              <a:latin typeface="Arial"/>
            </a:endParaRPr>
          </a:p>
          <a:p>
            <a:pPr marL="343080" indent="-343080">
              <a:lnSpc>
                <a:spcPct val="9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Dolayısıyla, </a:t>
            </a:r>
            <a:r>
              <a:rPr b="1" lang="en-US" sz="2400" strike="noStrike" u="none">
                <a:solidFill>
                  <a:srgbClr val="ffff00"/>
                </a:solidFill>
                <a:effectLst/>
                <a:uFillTx/>
                <a:latin typeface="Arial"/>
              </a:rPr>
              <a:t>anlamlarına</a:t>
            </a:r>
            <a:r>
              <a:rPr b="0" lang="en-US" sz="2400" strike="noStrike" u="none">
                <a:solidFill>
                  <a:srgbClr val="ffffff"/>
                </a:solidFill>
                <a:effectLst/>
                <a:uFillTx/>
                <a:latin typeface="Arial"/>
              </a:rPr>
              <a:t> göre fiiller ikiye ayrılır:</a:t>
            </a:r>
            <a:br>
              <a:rPr sz="2400"/>
            </a:br>
            <a:r>
              <a:rPr b="1" lang="en-US" sz="2400" strike="noStrike" u="none">
                <a:solidFill>
                  <a:srgbClr val="ffff00"/>
                </a:solidFill>
                <a:effectLst/>
                <a:uFillTx/>
                <a:latin typeface="Arial"/>
              </a:rPr>
              <a:t>1. Esas fiiller</a:t>
            </a:r>
            <a:r>
              <a:rPr b="0" lang="en-US" sz="2400" strike="noStrike" u="none">
                <a:solidFill>
                  <a:srgbClr val="ffffff"/>
                </a:solidFill>
                <a:effectLst/>
                <a:uFillTx/>
                <a:latin typeface="Arial"/>
              </a:rPr>
              <a:t> – Bunlar kendi başına tam anlamlı fiillerdir: </a:t>
            </a:r>
            <a:r>
              <a:rPr b="0" lang="en-US" sz="2400" strike="noStrike" u="none">
                <a:solidFill>
                  <a:srgbClr val="66ffff"/>
                </a:solidFill>
                <a:effectLst/>
                <a:uFillTx/>
                <a:latin typeface="Arial"/>
              </a:rPr>
              <a:t>bak-, gez-, gözle-, küçümse-, yak-</a:t>
            </a:r>
            <a:r>
              <a:rPr b="0" lang="en-US" sz="2400" strike="noStrike" u="none">
                <a:solidFill>
                  <a:srgbClr val="ffffff"/>
                </a:solidFill>
                <a:effectLst/>
                <a:uFillTx/>
                <a:latin typeface="Arial"/>
              </a:rPr>
              <a:t> vb.</a:t>
            </a:r>
            <a:br>
              <a:rPr sz="2400"/>
            </a:br>
            <a:r>
              <a:rPr b="1" lang="en-US" sz="2400" strike="noStrike" u="none">
                <a:solidFill>
                  <a:srgbClr val="ffff00"/>
                </a:solidFill>
                <a:effectLst/>
                <a:uFillTx/>
                <a:latin typeface="Arial"/>
              </a:rPr>
              <a:t>2. Yardımcı fiiller</a:t>
            </a:r>
            <a:r>
              <a:rPr b="0" lang="en-US" sz="2400" strike="noStrike" u="none">
                <a:solidFill>
                  <a:srgbClr val="ffffff"/>
                </a:solidFill>
                <a:effectLst/>
                <a:uFillTx/>
                <a:latin typeface="Arial"/>
              </a:rPr>
              <a:t> – Bunların kendi başına anlamları yoktur. Sadece kendilerinden önce gelen isim soylu kelimeyle semantik birleşme yaptıklarında, anlamları sezilebilir. Görevli veya tasvif fiilleri olarak da adlandırılabilirler: </a:t>
            </a:r>
            <a:r>
              <a:rPr b="0" lang="en-US" sz="2400" strike="noStrike" u="none">
                <a:solidFill>
                  <a:srgbClr val="66ffff"/>
                </a:solidFill>
                <a:effectLst/>
                <a:uFillTx/>
                <a:latin typeface="Arial"/>
              </a:rPr>
              <a:t>buyur-, et-, eyle-, ol-, bul-, kıl-, ver-</a:t>
            </a:r>
            <a:r>
              <a:rPr b="0" lang="en-US" sz="2400" strike="noStrike" u="none">
                <a:solidFill>
                  <a:srgbClr val="ffffff"/>
                </a:solidFill>
                <a:effectLst/>
                <a:uFillTx/>
                <a:latin typeface="Arial"/>
              </a:rPr>
              <a:t> vb.</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4" name="PlaceHolder 1"/>
          <p:cNvSpPr>
            <a:spLocks noGrp="1"/>
          </p:cNvSpPr>
          <p:nvPr>
            <p:ph/>
          </p:nvPr>
        </p:nvSpPr>
        <p:spPr>
          <a:xfrm>
            <a:off x="457200" y="1600200"/>
            <a:ext cx="8229600" cy="4525920"/>
          </a:xfrm>
          <a:prstGeom prst="rect">
            <a:avLst/>
          </a:prstGeom>
          <a:noFill/>
          <a:ln w="0">
            <a:noFill/>
          </a:ln>
        </p:spPr>
        <p:txBody>
          <a:bodyPr lIns="90000" rIns="90000" tIns="46800" bIns="46800" anchor="t">
            <a:normAutofit fontScale="85000" lnSpcReduction="9999"/>
          </a:bodyPr>
          <a:p>
            <a:pPr marL="343080" indent="-343080" algn="ctr">
              <a:spcBef>
                <a:spcPts val="18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7200" strike="noStrike" u="none">
                <a:solidFill>
                  <a:srgbClr val="ffff00"/>
                </a:solidFill>
                <a:effectLst/>
                <a:uFillTx/>
                <a:latin typeface="Arial"/>
              </a:rPr>
              <a:t>TEŞEKKÜR EDERİM</a:t>
            </a:r>
            <a:endParaRPr b="0" lang="en-US" sz="7200" strike="noStrike" u="none">
              <a:solidFill>
                <a:srgbClr val="ffffff"/>
              </a:solidFill>
              <a:effectLst/>
              <a:uFillTx/>
              <a:latin typeface="Arial"/>
            </a:endParaRPr>
          </a:p>
          <a:p>
            <a:pPr marL="343080" indent="-343080" algn="ctr">
              <a:spcBef>
                <a:spcPts val="18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7200" strike="noStrike" u="none">
              <a:solidFill>
                <a:srgbClr val="ffffff"/>
              </a:solidFill>
              <a:effectLst/>
              <a:uFillTx/>
              <a:latin typeface="Arial"/>
            </a:endParaRPr>
          </a:p>
          <a:p>
            <a:pPr marL="343080" indent="-343080" algn="ctr">
              <a:lnSpc>
                <a:spcPct val="100000"/>
              </a:lnSpc>
              <a:spcBef>
                <a:spcPts val="18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7200" strike="noStrike" u="none">
                <a:solidFill>
                  <a:srgbClr val="ffffff"/>
                </a:solidFill>
                <a:effectLst/>
                <a:uFillTx/>
                <a:latin typeface="Wingdings"/>
                <a:ea typeface="Wingdings"/>
              </a:rPr>
              <a:t></a:t>
            </a:r>
            <a:endParaRPr b="0" lang="en-US" sz="7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 (EYLEMLER)</a:t>
            </a:r>
            <a:endParaRPr b="0" lang="en-US" sz="4400" strike="noStrike" u="none">
              <a:solidFill>
                <a:srgbClr val="e3ebf1"/>
              </a:solidFill>
              <a:effectLst/>
              <a:uFillTx/>
              <a:latin typeface="Arial"/>
            </a:endParaRPr>
          </a:p>
        </p:txBody>
      </p:sp>
      <p:sp>
        <p:nvSpPr>
          <p:cNvPr id="11"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Fiiller, varlıkların yaptığı işi, hareketi, oluşu, kılışı çeşitli ekler alarak şahıs ve zamana bağlı olarak anlatan kelimelerdir.</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Leksikolojik, morfolojik ve sentaktik açıdan, isimlerden sonra en önemli kelimelerdir.</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Her cümle yargı bildirir. </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Dolayısıyla, her cümlenin fiili olması zorunludur. Bu fiil esas, ek-fiil veya yardımcı fiil olabilir.</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Fiilsiz, cümlenin anlamı olmaz. Yargı ifade etmez.</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Kısaltılmış cümlelerde kelime olarak fiil olmamasına rağmen, cümlenin anlamını bir önceki cümlenin veya önceki cümlelerin fiillerindeki yargıya gönderme yapar.</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Demek ki, şöyle veya böyle, cümlede veya sentaktik bağlamda, sanal (virtüel, daha doğrusu önceki bağlama bağlanıldığı için sadece beyinde) veya gerçek (görülen), o fiil mutlaka vardır.</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 (EYLEMLER)</a:t>
            </a:r>
            <a:endParaRPr b="0" lang="en-US" sz="4400" strike="noStrike" u="none">
              <a:solidFill>
                <a:srgbClr val="e3ebf1"/>
              </a:solidFill>
              <a:effectLst/>
              <a:uFillTx/>
              <a:latin typeface="Arial"/>
            </a:endParaRPr>
          </a:p>
        </p:txBody>
      </p:sp>
      <p:sp>
        <p:nvSpPr>
          <p:cNvPr id="13"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lnSpcReduction="9999"/>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Temel fiillerin sayısı sınırlıdır, ancak bu liste yabancı kökenli kelimelerle kurulan birleşik fiillerle genişletilir.</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Türkçede fiil sayısı </a:t>
            </a:r>
            <a:r>
              <a:rPr b="0" lang="en-US" sz="3200" strike="noStrike" u="none">
                <a:solidFill>
                  <a:srgbClr val="ffff00"/>
                </a:solidFill>
                <a:effectLst/>
                <a:uFillTx/>
                <a:latin typeface="Arial"/>
              </a:rPr>
              <a:t>8000</a:t>
            </a:r>
            <a:r>
              <a:rPr b="0" lang="en-US" sz="3200" strike="noStrike" u="none">
                <a:solidFill>
                  <a:srgbClr val="ffffff"/>
                </a:solidFill>
                <a:effectLst/>
                <a:uFillTx/>
                <a:latin typeface="Arial"/>
              </a:rPr>
              <a:t> üzerindedir.</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Yazarken, fiillerin sonuna tire (-) eklenir. Örneğin: </a:t>
            </a:r>
            <a:br>
              <a:rPr sz="3200"/>
            </a:br>
            <a:r>
              <a:rPr b="0" lang="en-US" sz="3200" strike="noStrike" u="none">
                <a:solidFill>
                  <a:srgbClr val="ffff00"/>
                </a:solidFill>
                <a:effectLst/>
                <a:uFillTx/>
                <a:latin typeface="Arial"/>
              </a:rPr>
              <a:t>yaz-, oku-, bak-, sor-, kal-,</a:t>
            </a:r>
            <a:r>
              <a:rPr b="0" lang="en-US" sz="3200" strike="noStrike" u="none">
                <a:solidFill>
                  <a:srgbClr val="ffffff"/>
                </a:solidFill>
                <a:effectLst/>
                <a:uFillTx/>
                <a:latin typeface="Arial"/>
              </a:rPr>
              <a:t> vb.</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Tire yazılmadığı durumlarda, isimlerle karıştırılabilir:</a:t>
            </a:r>
            <a:br>
              <a:rPr sz="3200"/>
            </a:br>
            <a:r>
              <a:rPr b="0" lang="en-US" sz="3200" strike="noStrike" u="none">
                <a:solidFill>
                  <a:srgbClr val="ffff00"/>
                </a:solidFill>
                <a:effectLst/>
                <a:uFillTx/>
                <a:latin typeface="Arial"/>
              </a:rPr>
              <a:t>gül | gül-; boya | boya-, al | al-,</a:t>
            </a:r>
            <a:r>
              <a:rPr b="0" lang="en-US" sz="3200" strike="noStrike" u="none">
                <a:solidFill>
                  <a:srgbClr val="ffffff"/>
                </a:solidFill>
                <a:effectLst/>
                <a:uFillTx/>
                <a:latin typeface="Arial"/>
              </a:rPr>
              <a:t> vb.</a:t>
            </a:r>
            <a:endParaRPr b="0" lang="en-US" sz="3200" strike="noStrike" u="none">
              <a:solidFill>
                <a:srgbClr val="ffffff"/>
              </a:solidFill>
              <a:effectLst/>
              <a:uFillTx/>
              <a:latin typeface="Arial"/>
            </a:endParaRPr>
          </a:p>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FİİLLERİN ŞEKİLLERİ (BİÇİMLERİ)</a:t>
            </a:r>
            <a:endParaRPr b="0" lang="en-US" sz="4000" strike="noStrike" u="none">
              <a:solidFill>
                <a:srgbClr val="e3ebf1"/>
              </a:solidFill>
              <a:effectLst/>
              <a:uFillTx/>
              <a:latin typeface="Arial"/>
            </a:endParaRPr>
          </a:p>
        </p:txBody>
      </p:sp>
      <p:sp>
        <p:nvSpPr>
          <p:cNvPr id="15"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fontScale="92500" lnSpcReduction="9999"/>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Türkçede fiillerin üç şekli vardır:</a:t>
            </a:r>
            <a:br>
              <a:rPr sz="3200"/>
            </a:br>
            <a:r>
              <a:rPr b="0" lang="en-US" sz="3200" strike="noStrike" u="none">
                <a:solidFill>
                  <a:srgbClr val="ffff00"/>
                </a:solidFill>
                <a:effectLst/>
                <a:uFillTx/>
                <a:latin typeface="Arial"/>
              </a:rPr>
              <a:t>1. Olumlu şekil</a:t>
            </a:r>
            <a:r>
              <a:rPr b="0" lang="en-US" sz="3200" strike="noStrike" u="none">
                <a:solidFill>
                  <a:srgbClr val="ffffff"/>
                </a:solidFill>
                <a:effectLst/>
                <a:uFillTx/>
                <a:latin typeface="Arial"/>
              </a:rPr>
              <a:t> – Fiil kök veya gövdelerinin temel ve olumsuzluk ekini almamış şekilleridir: </a:t>
            </a:r>
            <a:br>
              <a:rPr sz="3200"/>
            </a:br>
            <a:r>
              <a:rPr b="0" lang="en-US" sz="3200" strike="noStrike" u="none">
                <a:solidFill>
                  <a:srgbClr val="99ccff"/>
                </a:solidFill>
                <a:effectLst/>
                <a:uFillTx/>
                <a:latin typeface="Arial"/>
              </a:rPr>
              <a:t>bak-, gel-, git-, var-, yaz-,</a:t>
            </a:r>
            <a:r>
              <a:rPr b="0" lang="en-US" sz="3200" strike="noStrike" u="none">
                <a:solidFill>
                  <a:srgbClr val="ffffff"/>
                </a:solidFill>
                <a:effectLst/>
                <a:uFillTx/>
                <a:latin typeface="Arial"/>
              </a:rPr>
              <a:t> vb.</a:t>
            </a:r>
            <a:br>
              <a:rPr sz="3200"/>
            </a:br>
            <a:r>
              <a:rPr b="0" lang="en-US" sz="3200" strike="noStrike" u="none">
                <a:solidFill>
                  <a:srgbClr val="ffff00"/>
                </a:solidFill>
                <a:effectLst/>
                <a:uFillTx/>
                <a:latin typeface="Arial"/>
              </a:rPr>
              <a:t>2. Olumsuz şekil</a:t>
            </a:r>
            <a:r>
              <a:rPr b="0" lang="en-US" sz="3200" strike="noStrike" u="none">
                <a:solidFill>
                  <a:srgbClr val="ffffff"/>
                </a:solidFill>
                <a:effectLst/>
                <a:uFillTx/>
                <a:latin typeface="Arial"/>
              </a:rPr>
              <a:t> – Bazen konuşmacı fiili ters anlamda vermek ister. Bu durumlarda /-mA/ olumsuzluk eki kullanılır: </a:t>
            </a:r>
            <a:br>
              <a:rPr sz="3200"/>
            </a:br>
            <a:r>
              <a:rPr b="0" lang="en-US" sz="3200" strike="noStrike" u="none">
                <a:solidFill>
                  <a:srgbClr val="99ccff"/>
                </a:solidFill>
                <a:effectLst/>
                <a:uFillTx/>
                <a:latin typeface="Arial"/>
              </a:rPr>
              <a:t>al-ma-, çiz-me-, kır-ma-, öl-me-, sar-ma-,</a:t>
            </a:r>
            <a:r>
              <a:rPr b="0" lang="en-US" sz="3200" strike="noStrike" u="none">
                <a:solidFill>
                  <a:srgbClr val="ffffff"/>
                </a:solidFill>
                <a:effectLst/>
                <a:uFillTx/>
                <a:latin typeface="Arial"/>
              </a:rPr>
              <a:t>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FİİLLERİN ŞEKİLLERİ (BİÇİMLERİ)</a:t>
            </a:r>
            <a:endParaRPr b="0" lang="en-US" sz="4000" strike="noStrike" u="none">
              <a:solidFill>
                <a:srgbClr val="e3ebf1"/>
              </a:solidFill>
              <a:effectLst/>
              <a:uFillTx/>
              <a:latin typeface="Arial"/>
            </a:endParaRPr>
          </a:p>
        </p:txBody>
      </p:sp>
      <p:sp>
        <p:nvSpPr>
          <p:cNvPr id="17" name="PlaceHolder 2"/>
          <p:cNvSpPr>
            <a:spLocks noGrp="1"/>
          </p:cNvSpPr>
          <p:nvPr>
            <p:ph/>
          </p:nvPr>
        </p:nvSpPr>
        <p:spPr>
          <a:xfrm>
            <a:off x="457200" y="1142640"/>
            <a:ext cx="8229600" cy="5715000"/>
          </a:xfrm>
          <a:prstGeom prst="rect">
            <a:avLst/>
          </a:prstGeom>
          <a:noFill/>
          <a:ln w="0">
            <a:noFill/>
          </a:ln>
        </p:spPr>
        <p:txBody>
          <a:bodyPr lIns="90000" rIns="90000" tIns="46800" bIns="46800" anchor="t">
            <a:normAutofit fontScale="92500" lnSpcReduction="9999"/>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br>
              <a:rPr sz="3200"/>
            </a:br>
            <a:r>
              <a:rPr b="0" lang="en-US" sz="3200" strike="noStrike" u="none">
                <a:solidFill>
                  <a:srgbClr val="ffff00"/>
                </a:solidFill>
                <a:effectLst/>
                <a:uFillTx/>
                <a:latin typeface="Arial"/>
              </a:rPr>
              <a:t>3. Soru şekli</a:t>
            </a:r>
            <a:r>
              <a:rPr b="0" lang="en-US" sz="3200" strike="noStrike" u="none">
                <a:solidFill>
                  <a:srgbClr val="ffffff"/>
                </a:solidFill>
                <a:effectLst/>
                <a:uFillTx/>
                <a:latin typeface="Arial"/>
              </a:rPr>
              <a:t> – Bu şekil “mİ” soru edatıyla yapılır. Bu edat, her zaman fiilden ayrı yazılır. Bazen kendisinden sonra şahıs ekleri gelebilir. Çekimli veya çekimsiz tüm fiillerle kullanılabilir. Fiillerin soru şekli ikidir:</a:t>
            </a:r>
            <a:br>
              <a:rPr sz="3200"/>
            </a:br>
            <a:r>
              <a:rPr b="0" lang="en-US" sz="3200" strike="noStrike" u="none">
                <a:solidFill>
                  <a:srgbClr val="ffff00"/>
                </a:solidFill>
                <a:effectLst/>
                <a:uFillTx/>
                <a:latin typeface="Arial"/>
              </a:rPr>
              <a:t>a) Olumlu soru şekli: </a:t>
            </a:r>
            <a:r>
              <a:rPr b="0" lang="en-US" sz="3200" strike="noStrike" u="none">
                <a:solidFill>
                  <a:srgbClr val="99ccff"/>
                </a:solidFill>
                <a:effectLst/>
                <a:uFillTx/>
                <a:latin typeface="Arial"/>
              </a:rPr>
              <a:t>Gelecek mi? Koştunuz mu? Yemiş misin?</a:t>
            </a:r>
            <a:br>
              <a:rPr sz="3200"/>
            </a:br>
            <a:r>
              <a:rPr b="0" lang="en-US" sz="3200" strike="noStrike" u="none">
                <a:solidFill>
                  <a:srgbClr val="ffff00"/>
                </a:solidFill>
                <a:effectLst/>
                <a:uFillTx/>
                <a:latin typeface="Arial"/>
              </a:rPr>
              <a:t>b) Olumsuz soru şekli:</a:t>
            </a:r>
            <a:r>
              <a:rPr b="0" lang="en-US" sz="3200" strike="noStrike" u="none">
                <a:solidFill>
                  <a:srgbClr val="ffffff"/>
                </a:solidFill>
                <a:effectLst/>
                <a:uFillTx/>
                <a:latin typeface="Arial"/>
              </a:rPr>
              <a:t> </a:t>
            </a:r>
            <a:r>
              <a:rPr b="0" lang="en-US" sz="3200" strike="noStrike" u="none">
                <a:solidFill>
                  <a:srgbClr val="99ccff"/>
                </a:solidFill>
                <a:effectLst/>
                <a:uFillTx/>
                <a:latin typeface="Arial"/>
              </a:rPr>
              <a:t>Görmedin mi? Durmayacak mısınız? Evlenmemiş misiniz?</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19"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Türkçede kullanılan tüm basit fiiller Türk kökenlidir. </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Yabancı dillerden giren basit fiiller yoktur.</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Yabancı kelimelere Türkçe yardımcı fiiller getirilerek birleşik fiiller elde edilmiştir.</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Dolayısıyla, Türkçede fiilleri kökenlerine göre sınıflandırmaya gerek yoktur.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21"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1" lang="en-US" sz="2800" strike="noStrike" u="none">
                <a:solidFill>
                  <a:srgbClr val="ffff00"/>
                </a:solidFill>
                <a:effectLst/>
                <a:uFillTx/>
                <a:latin typeface="Arial"/>
              </a:rPr>
              <a:t>Yapılarına</a:t>
            </a:r>
            <a:r>
              <a:rPr b="0" lang="en-US" sz="2800" strike="noStrike" u="none">
                <a:solidFill>
                  <a:srgbClr val="ffffff"/>
                </a:solidFill>
                <a:effectLst/>
                <a:uFillTx/>
                <a:latin typeface="Arial"/>
              </a:rPr>
              <a:t> göre fiiller:</a:t>
            </a:r>
            <a:br>
              <a:rPr sz="2800"/>
            </a:br>
            <a:r>
              <a:rPr b="1" lang="en-US" sz="2800" strike="noStrike" u="none">
                <a:solidFill>
                  <a:srgbClr val="ffff00"/>
                </a:solidFill>
                <a:effectLst/>
                <a:uFillTx/>
                <a:latin typeface="Arial"/>
              </a:rPr>
              <a:t>1. Basit fiiller</a:t>
            </a:r>
            <a:r>
              <a:rPr b="0" lang="en-US" sz="2800" strike="noStrike" u="none">
                <a:solidFill>
                  <a:srgbClr val="ffffff"/>
                </a:solidFill>
                <a:effectLst/>
                <a:uFillTx/>
                <a:latin typeface="Arial"/>
              </a:rPr>
              <a:t> – Bunlar aslında fiil kökleridir ve anlamlarını genişletecek, daraltacak veya değiştirecek herhangi bir ek almamışlardır: </a:t>
            </a:r>
            <a:r>
              <a:rPr b="0" lang="en-US" sz="2800" strike="noStrike" u="none">
                <a:solidFill>
                  <a:srgbClr val="99ccff"/>
                </a:solidFill>
                <a:effectLst/>
                <a:uFillTx/>
                <a:latin typeface="Arial"/>
              </a:rPr>
              <a:t>al-, bak-, bul-, çiz-, gel-, git-, gör-, iç-, kız-, oku-, ver-, vur-, yaz-, ye- vb.</a:t>
            </a:r>
            <a:r>
              <a:rPr b="0" lang="en-US" sz="2800" strike="noStrike" u="none">
                <a:solidFill>
                  <a:srgbClr val="ffffff"/>
                </a:solidFill>
                <a:effectLst/>
                <a:uFillTx/>
                <a:latin typeface="Arial"/>
              </a:rPr>
              <a:t> Dikkat: Okurken, bunların sonundaki tire yerine /-mAk/ eki getirilir: </a:t>
            </a:r>
            <a:r>
              <a:rPr b="0" lang="en-US" sz="2800" strike="noStrike" u="none">
                <a:solidFill>
                  <a:srgbClr val="99ccff"/>
                </a:solidFill>
                <a:effectLst/>
                <a:uFillTx/>
                <a:latin typeface="Arial"/>
              </a:rPr>
              <a:t>almak, bakmak, bulmak, çizmek, gelmek, gitmek, görmek, içmek, kızmak, okumak, vermek, vurmak, yazmak, yemek vb.</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23" name="PlaceHolder 2"/>
          <p:cNvSpPr>
            <a:spLocks noGrp="1"/>
          </p:cNvSpPr>
          <p:nvPr>
            <p:ph/>
          </p:nvPr>
        </p:nvSpPr>
        <p:spPr>
          <a:xfrm>
            <a:off x="457200" y="1142640"/>
            <a:ext cx="8229600" cy="5715000"/>
          </a:xfrm>
          <a:prstGeom prst="rect">
            <a:avLst/>
          </a:prstGeom>
          <a:noFill/>
          <a:ln w="0">
            <a:noFill/>
          </a:ln>
        </p:spPr>
        <p:txBody>
          <a:bodyPr lIns="90000" rIns="90000" tIns="46800" bIns="46800" anchor="t">
            <a:normAutofit/>
          </a:bodyPr>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br>
              <a:rPr sz="3200"/>
            </a:br>
            <a:r>
              <a:rPr b="1" lang="en-US" sz="3200" strike="noStrike" u="none">
                <a:solidFill>
                  <a:srgbClr val="ffff00"/>
                </a:solidFill>
                <a:effectLst/>
                <a:uFillTx/>
                <a:latin typeface="Arial"/>
              </a:rPr>
              <a:t>2. Türemiş fiiller</a:t>
            </a:r>
            <a:r>
              <a:rPr b="0" lang="en-US" sz="3200" strike="noStrike" u="none">
                <a:solidFill>
                  <a:srgbClr val="ffffff"/>
                </a:solidFill>
                <a:effectLst/>
                <a:uFillTx/>
                <a:latin typeface="Arial"/>
              </a:rPr>
              <a:t> – Fiil veya isim kök veya gövdelerine fiil yapan ekler getirilerek yapılır. Dolayısıyla, iki türlü türemiş fiiller olabilir:</a:t>
            </a:r>
            <a:br>
              <a:rPr sz="3200"/>
            </a:br>
            <a:r>
              <a:rPr b="0" lang="en-US" sz="3200" strike="noStrike" u="none">
                <a:solidFill>
                  <a:srgbClr val="ffff00"/>
                </a:solidFill>
                <a:effectLst/>
                <a:uFillTx/>
                <a:latin typeface="Arial"/>
              </a:rPr>
              <a:t>a) İsim soylu kelimelerden türetilen fiiller</a:t>
            </a:r>
            <a:r>
              <a:rPr b="0" lang="en-US" sz="3200" strike="noStrike" u="none">
                <a:solidFill>
                  <a:srgbClr val="ffffff"/>
                </a:solidFill>
                <a:effectLst/>
                <a:uFillTx/>
                <a:latin typeface="Arial"/>
              </a:rPr>
              <a:t> – İsimden fiil yapan eklerle yapılırlar: </a:t>
            </a:r>
            <a:r>
              <a:rPr b="0" lang="en-US" sz="3200" strike="noStrike" u="none">
                <a:solidFill>
                  <a:srgbClr val="99ccff"/>
                </a:solidFill>
                <a:effectLst/>
                <a:uFillTx/>
                <a:latin typeface="Arial"/>
              </a:rPr>
              <a:t>baş+la-, kötü+mse-, su+sa-, yaş+a- vb.</a:t>
            </a:r>
            <a:br>
              <a:rPr sz="3200"/>
            </a:br>
            <a:r>
              <a:rPr b="0" lang="en-US" sz="3200" strike="noStrike" u="none">
                <a:solidFill>
                  <a:srgbClr val="ffff00"/>
                </a:solidFill>
                <a:effectLst/>
                <a:uFillTx/>
                <a:latin typeface="Arial"/>
              </a:rPr>
              <a:t>b) Fiil soylu kelimelerden türetilen fiiller</a:t>
            </a:r>
            <a:r>
              <a:rPr b="0" lang="en-US" sz="3200" strike="noStrike" u="none">
                <a:solidFill>
                  <a:srgbClr val="ffffff"/>
                </a:solidFill>
                <a:effectLst/>
                <a:uFillTx/>
                <a:latin typeface="Arial"/>
              </a:rPr>
              <a:t> – Fiilden fiil yapan eklerle elde edilirler: </a:t>
            </a:r>
            <a:r>
              <a:rPr b="0" lang="en-US" sz="3200" strike="noStrike" u="none">
                <a:solidFill>
                  <a:srgbClr val="99ccff"/>
                </a:solidFill>
                <a:effectLst/>
                <a:uFillTx/>
                <a:latin typeface="Arial"/>
              </a:rPr>
              <a:t>an-(ı)l-, çek-tir-, çık-ar-, döv-(ü)ş-, öde-t-, sev-(i)n-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FİİLLERİN SINIFLANDIRILMASI</a:t>
            </a:r>
            <a:endParaRPr b="0" lang="en-US" sz="4400" strike="noStrike" u="none">
              <a:solidFill>
                <a:srgbClr val="e3ebf1"/>
              </a:solidFill>
              <a:effectLst/>
              <a:uFillTx/>
              <a:latin typeface="Arial"/>
            </a:endParaRPr>
          </a:p>
        </p:txBody>
      </p:sp>
      <p:sp>
        <p:nvSpPr>
          <p:cNvPr id="25" name="PlaceHolder 2"/>
          <p:cNvSpPr>
            <a:spLocks noGrp="1"/>
          </p:cNvSpPr>
          <p:nvPr>
            <p:ph/>
          </p:nvPr>
        </p:nvSpPr>
        <p:spPr>
          <a:xfrm>
            <a:off x="457200" y="1066320"/>
            <a:ext cx="8229600" cy="5791320"/>
          </a:xfrm>
          <a:prstGeom prst="rect">
            <a:avLst/>
          </a:prstGeom>
          <a:noFill/>
          <a:ln w="0">
            <a:noFill/>
          </a:ln>
        </p:spPr>
        <p:txBody>
          <a:bodyPr lIns="90000" rIns="90000" tIns="46800" bIns="46800" anchor="t">
            <a:normAutofit/>
          </a:bodyPr>
          <a:p>
            <a:pPr marL="343080" indent="-343080">
              <a:lnSpc>
                <a:spcPct val="90000"/>
              </a:lnSpc>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br>
              <a:rPr sz="3200"/>
            </a:br>
            <a:r>
              <a:rPr b="1" lang="en-US" sz="3200" strike="noStrike" u="none">
                <a:solidFill>
                  <a:srgbClr val="ffff00"/>
                </a:solidFill>
                <a:effectLst/>
                <a:uFillTx/>
                <a:latin typeface="Arial"/>
              </a:rPr>
              <a:t>3. Birleşik fiiller</a:t>
            </a:r>
            <a:r>
              <a:rPr b="0" lang="en-US" sz="3200" strike="noStrike" u="none">
                <a:solidFill>
                  <a:srgbClr val="ffffff"/>
                </a:solidFill>
                <a:effectLst/>
                <a:uFillTx/>
                <a:latin typeface="Arial"/>
              </a:rPr>
              <a:t> – En az iki unsurdan oluşan fiillerdir. Birinci unsurun türüne göre, ikiye ayrılırlar:</a:t>
            </a:r>
            <a:br>
              <a:rPr sz="3200"/>
            </a:br>
            <a:r>
              <a:rPr b="0" lang="en-US" sz="3200" strike="noStrike" u="none">
                <a:solidFill>
                  <a:srgbClr val="ffff00"/>
                </a:solidFill>
                <a:effectLst/>
                <a:uFillTx/>
                <a:latin typeface="Arial"/>
              </a:rPr>
              <a:t>a) </a:t>
            </a:r>
            <a:r>
              <a:rPr b="1" lang="en-US" sz="3200" strike="noStrike" u="none">
                <a:solidFill>
                  <a:srgbClr val="ffff00"/>
                </a:solidFill>
                <a:effectLst/>
                <a:uFillTx/>
                <a:latin typeface="Arial"/>
              </a:rPr>
              <a:t>isim unsuru + yardımcı fiil</a:t>
            </a:r>
            <a:r>
              <a:rPr b="0" lang="en-US" sz="3200" strike="noStrike" u="none">
                <a:solidFill>
                  <a:srgbClr val="ffffff"/>
                </a:solidFill>
                <a:effectLst/>
                <a:uFillTx/>
                <a:latin typeface="Arial"/>
              </a:rPr>
              <a:t>: Birinci unsur genelde yabancı kökenlidir. Çok sık kullanılan örnekler bitişik yazılır. Fiille bitişik yazıldığında, bazı üç sesli yabancı kelimelerin sonundaki ünsüz çift yazılır: </a:t>
            </a:r>
            <a:r>
              <a:rPr b="0" lang="en-US" sz="3200" strike="noStrike" u="none">
                <a:solidFill>
                  <a:srgbClr val="99ccff"/>
                </a:solidFill>
                <a:effectLst/>
                <a:uFillTx/>
                <a:latin typeface="Arial"/>
              </a:rPr>
              <a:t>dert et-, fark et-, grip ol-, his + et- &gt; hisset-, kabul et-, mahıv + ol- &gt; mahvol-, verem ol-, zan + et &gt; zannet- vb.</a:t>
            </a:r>
            <a:r>
              <a:rPr b="0" lang="en-US" sz="3200" strike="noStrike" u="none">
                <a:solidFill>
                  <a:srgbClr val="ffffff"/>
                </a:solidFill>
                <a:effectLst/>
                <a:uFillTx/>
                <a:latin typeface="Arial"/>
              </a:rPr>
              <a:t> </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134</TotalTime>
  <Application>LibreOffice/25.2.3.2$Linux_X86_64 LibreOffice_project/520$Build-2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2014-10-06T16:56:36Z</dcterms:created>
  <dc:creator>oktay</dc:creator>
  <dc:description/>
  <dc:language>en-US</dc:language>
  <cp:lastModifiedBy>oktay</cp:lastModifiedBy>
  <dcterms:modified xsi:type="dcterms:W3CDTF">2015-10-05T12:02:54Z</dcterms:modified>
  <cp:revision>7</cp:revision>
  <dc:subject/>
  <dc:title>FİİL SOYLU KELİMELER:  FİİLLER (EYLEMLER) </dc:title>
</cp:coreProperties>
</file>