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_rels/presentation.xml.rels" ContentType="application/vnd.openxmlformats-package.relationship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slideLayouts/_rels/slideLayout1.xml.rels" ContentType="application/vnd.openxmlformats-package.relationships+xml"/>
  <Override PartName="/ppt/slideLayouts/slideLayout1.xml" ContentType="application/vnd.openxmlformats-officedocument.presentationml.slideLayout+xml"/>
  <Override PartName="/ppt/slides/_rels/slide6.xml.rels" ContentType="application/vnd.openxmlformats-package.relationships+xml"/>
  <Override PartName="/ppt/slides/_rels/slide23.xml.rels" ContentType="application/vnd.openxmlformats-package.relationships+xml"/>
  <Override PartName="/ppt/slides/_rels/slide15.xml.rels" ContentType="application/vnd.openxmlformats-package.relationships+xml"/>
  <Override PartName="/ppt/slides/_rels/slide7.xml.rels" ContentType="application/vnd.openxmlformats-package.relationships+xml"/>
  <Override PartName="/ppt/slides/_rels/slide24.xml.rels" ContentType="application/vnd.openxmlformats-package.relationships+xml"/>
  <Override PartName="/ppt/slides/_rels/slide34.xml.rels" ContentType="application/vnd.openxmlformats-package.relationships+xml"/>
  <Override PartName="/ppt/slides/_rels/slide33.xml.rels" ContentType="application/vnd.openxmlformats-package.relationships+xml"/>
  <Override PartName="/ppt/slides/_rels/slide32.xml.rels" ContentType="application/vnd.openxmlformats-package.relationships+xml"/>
  <Override PartName="/ppt/slides/_rels/slide22.xml.rels" ContentType="application/vnd.openxmlformats-package.relationships+xml"/>
  <Override PartName="/ppt/slides/_rels/slide5.xml.rels" ContentType="application/vnd.openxmlformats-package.relationships+xml"/>
  <Override PartName="/ppt/slides/_rels/slide31.xml.rels" ContentType="application/vnd.openxmlformats-package.relationships+xml"/>
  <Override PartName="/ppt/slides/_rels/slide29.xml.rels" ContentType="application/vnd.openxmlformats-package.relationships+xml"/>
  <Override PartName="/ppt/slides/_rels/slide30.xml.rels" ContentType="application/vnd.openxmlformats-package.relationships+xml"/>
  <Override PartName="/ppt/slides/_rels/slide28.xml.rels" ContentType="application/vnd.openxmlformats-package.relationships+xml"/>
  <Override PartName="/ppt/slides/_rels/slide19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27.xml.rels" ContentType="application/vnd.openxmlformats-package.relationships+xml"/>
  <Override PartName="/ppt/slides/_rels/slide12.xml.rels" ContentType="application/vnd.openxmlformats-package.relationships+xml"/>
  <Override PartName="/ppt/slides/_rels/slide21.xml.rels" ContentType="application/vnd.openxmlformats-package.relationships+xml"/>
  <Override PartName="/ppt/slides/_rels/slide4.xml.rels" ContentType="application/vnd.openxmlformats-package.relationships+xml"/>
  <Override PartName="/ppt/slides/_rels/slide18.xml.rels" ContentType="application/vnd.openxmlformats-package.relationships+xml"/>
  <Override PartName="/ppt/slides/_rels/slide11.xml.rels" ContentType="application/vnd.openxmlformats-package.relationships+xml"/>
  <Override PartName="/ppt/slides/_rels/slide9.xml.rels" ContentType="application/vnd.openxmlformats-package.relationships+xml"/>
  <Override PartName="/ppt/slides/_rels/slide26.xml.rels" ContentType="application/vnd.openxmlformats-package.relationships+xml"/>
  <Override PartName="/ppt/slides/_rels/slide20.xml.rels" ContentType="application/vnd.openxmlformats-package.relationships+xml"/>
  <Override PartName="/ppt/slides/_rels/slide3.xml.rels" ContentType="application/vnd.openxmlformats-package.relationships+xml"/>
  <Override PartName="/ppt/slides/_rels/slide17.xml.rels" ContentType="application/vnd.openxmlformats-package.relationships+xml"/>
  <Override PartName="/ppt/slides/_rels/slide10.xml.rels" ContentType="application/vnd.openxmlformats-package.relationships+xml"/>
  <Override PartName="/ppt/slides/_rels/slide8.xml.rels" ContentType="application/vnd.openxmlformats-package.relationships+xml"/>
  <Override PartName="/ppt/slides/_rels/slide25.xml.rels" ContentType="application/vnd.openxmlformats-package.relationships+xml"/>
  <Override PartName="/ppt/slides/_rels/slide2.xml.rels" ContentType="application/vnd.openxmlformats-package.relationships+xml"/>
  <Override PartName="/ppt/slides/_rels/slide16.xml.rels" ContentType="application/vnd.openxmlformats-package.relationships+xml"/>
  <Override PartName="/ppt/slides/_rels/slide1.xml.rels" ContentType="application/vnd.openxmlformats-package.relationships+xml"/>
  <Override PartName="/ppt/slides/slide29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19.xml" ContentType="application/vnd.openxmlformats-officedocument.presentationml.slide+xml"/>
  <Override PartName="/ppt/slides/slide13.xml" ContentType="application/vnd.openxmlformats-officedocument.presentationml.slide+xml"/>
  <Override PartName="/ppt/slides/slide5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22.xml" ContentType="application/vnd.openxmlformats-officedocument.presentationml.slide+xml"/>
  <Override PartName="/ppt/slides/slide14.xml" ContentType="application/vnd.openxmlformats-officedocument.presentationml.slide+xml"/>
  <Override PartName="/ppt/slides/slide6.xml" ContentType="application/vnd.openxmlformats-officedocument.presentationml.slide+xml"/>
  <Override PartName="/ppt/slides/slide34.xml" ContentType="application/vnd.openxmlformats-officedocument.presentationml.slide+xml"/>
  <Override PartName="/ppt/slides/slide12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0.xml" ContentType="application/vnd.openxmlformats-officedocument.presentationml.slide+xml"/>
  <Override PartName="/ppt/slides/slide11.xml" ContentType="application/vnd.openxmlformats-officedocument.presentationml.slide+xml"/>
  <Override PartName="/ppt/slides/slide3.xml" ContentType="application/vnd.openxmlformats-officedocument.presentationml.slide+xml"/>
  <Override PartName="/ppt/slides/slide9.xml" ContentType="application/vnd.openxmlformats-officedocument.presentationml.slide+xml"/>
  <Override PartName="/ppt/slides/slide17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8.xml" ContentType="application/vnd.openxmlformats-officedocument.presentationml.slide+xml"/>
  <Override PartName="/ppt/slides/slide16.xml" ContentType="application/vnd.openxmlformats-officedocument.presentationml.slide+xml"/>
  <Override PartName="/ppt/slides/slide1.xml" ContentType="application/vnd.openxmlformats-officedocument.presentationml.slide+xml"/>
  <Override PartName="/ppt/slides/slide7.xml" ContentType="application/vnd.openxmlformats-officedocument.presentationml.slide+xml"/>
  <Override PartName="/ppt/slides/slide15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</p:sldIdLst>
  <p:sldSz cx="9144000" cy="6858000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27E283CE-7284-4ED3-91A4-74AD77713BFA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1" marL="743040" indent="-285840">
              <a:spcBef>
                <a:spcPts val="799"/>
              </a:spcBef>
              <a:buClr>
                <a:srgbClr val="ffffff"/>
              </a:buClr>
              <a:buFont typeface="Arial"/>
              <a:buChar char="–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2" marL="1143000" indent="-22860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3" marL="1600200" indent="-228600">
              <a:spcBef>
                <a:spcPts val="799"/>
              </a:spcBef>
              <a:buClr>
                <a:srgbClr val="ffffff"/>
              </a:buClr>
              <a:buFont typeface="Arial"/>
              <a:buChar char="–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4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5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6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456840" y="6244920"/>
            <a:ext cx="213372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p>
            <a: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124080" y="6244920"/>
            <a:ext cx="289584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p>
            <a: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6552720" y="6244920"/>
            <a:ext cx="213372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 algn="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C99F0C77-3C10-40D7-B5CE-5B1A6AD67F84}" type="slidenum"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&lt;number&gt;</a:t>
            </a:fld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85800" y="2130120"/>
            <a:ext cx="7772400" cy="14698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5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НАСТАВКИ ЗА КОНЈУГАЦИЈА</a:t>
            </a:r>
            <a:endParaRPr b="0" lang="en-US" sz="5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0" y="274320"/>
            <a:ext cx="91440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 МИНАТО ОПРЕДЕЛЕНО ВРЕМЕ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 fontScale="92500" lnSpcReduction="9999"/>
          </a:bodyPr>
          <a:p>
            <a:pPr marL="343080" indent="-34308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2. Минато определено време (B</a:t>
            </a:r>
            <a:r>
              <a:rPr b="0" lang="en-US" sz="2800" strike="noStrike" u="none" baseline="30000">
                <a:solidFill>
                  <a:srgbClr val="ffff00"/>
                </a:solidFill>
                <a:effectLst/>
                <a:uFillTx/>
                <a:latin typeface="Arial"/>
              </a:rPr>
              <a:t>li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GZ</a:t>
            </a:r>
            <a:r>
              <a:rPr b="0" lang="en-US" sz="28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ke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), /-Dİ/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Тоа е време кое покажува дека глаголското дејство е започнато и завршено во некое, за говорителот,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познато минато време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 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Говорителот е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лично сведок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на глаголското дејство и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лично го искусил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Во турската литература може да се сретне и како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„познато минато време“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или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„искусено (видено) минато време“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 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 anda, havada uçan topu gördük.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Daha dün sana yardım ettim.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Ödevini henüz yapmadın mı?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0" y="274320"/>
            <a:ext cx="91440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 МИНАТО ОПРЕДЕЛЕНО ВРЕМЕ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Начин на образување: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Се образува со додавање на наставката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/-Dİ/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на глаголските корени и глаголските основи.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Наставката има осум варијанти и подлежи на двете вокални хармонии како и на консонантската хармонија.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На пример: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al-dı-m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al-ma-dı-m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al-dı-n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al-ma-dı-n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al-dı-Ø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al-ma-dı-Ø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al-dı-k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al-ma-dı-k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al-dı-nız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al-ma-dı-nız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al-dı-lar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al-ma-dı-lar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 МИНАТО ОПРЕДЕЛЕНО ВРЕМЕ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Во прашалните форми, наставките за лице доаѓаат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пред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, а не по прашалната партикула “mİ”:</a:t>
            </a:r>
            <a:br>
              <a:rPr sz="3200"/>
            </a:b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al-dı-m mı?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al-ma-dı-m mı?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al-dı-n mı? 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al-ma-dı-n mı? 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al-dı-Ø mı? 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al-ma-dı-Ø mı? 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al-dı-k mı? 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al-ma-dı-k mı? 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al-dı-nız mı? 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al-ma-dı-nız mı? 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al-dı-lar mı? 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al-ma-dı-lar mı?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 МИНАТО ОПРЕДЕЛЕНО ВРЕМЕ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6868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- Различни употреби: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Може да се користи и при изразување на глаголски дејствија кои ќе се случат во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блиска иднина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 Во вакви случаи, извршувањето на глаголското дејство е на некој начин осигурено, односно се користи кога има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сигурност во реализацијата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Geldim!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(кога некој ѕвони на врата)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Durumlar bu kadar kötü olmaya devam ederse, haftaya ülke dışına çıktım!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 МИНАТО ОПРЕДЕЛЕНО ВРЕМЕ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Честопати, кога се зборува пред угледни личности, наместо авторитарната форма „јас“, се користи минато определено време во 1. лице множина (персирање):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Sayenizde, bunu da gördük, Efendim.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Може да се сретне и обратната ситуација, односно кога угледните личности сакаат да ја потенцираат својата позиција, го користат ова време во 1. лице множина: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Çok yüz verdik size!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 МИНАТО ОПРЕДЕЛЕНО ВРЕМЕ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6868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Со наставката за минато определено време добиени се и голем број на стереотипизирани именки:</a:t>
            </a:r>
            <a:br>
              <a:rPr sz="2800"/>
            </a:br>
            <a:r>
              <a:rPr b="0" lang="ru-RU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çıktı, girdi, pişti, uyd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u, и др.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Оваа наставка се среќава и во некои сложени форми (сложенки), кои денес се користат како стереотипизирани именки: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dedikodu, gecekondu, imambayıldı, kaptıkaçtı, mirasyedi, şıpsevdi, и др.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Внимание: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Во горните две употреби, оваа наставка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нема функција на наставка на глаголска парадигма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3. СЕГАШНО ВРЕМЕ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3. Сегашно време (ŞZ</a:t>
            </a:r>
            <a:r>
              <a:rPr b="0" lang="en-US" sz="32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ke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), /-yor/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Тоа е време во кое глаголското дејство се извршува во моментот на зборувањето. 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Начин на образување: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Се образува со додавање на наставката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/-yor/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на глаголските корени и глаголските основи.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Етимологија: 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yorı- </a:t>
            </a:r>
            <a:r>
              <a:rPr b="0" i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“yürü-”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 (оди) &gt; /-yor/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Оваа наставка е една од едноваријантните наставки и според тоа, не подлежи на палаталната вокална хармонија.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3. СЕГАШНО ВРЕМЕ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Кога глаголот завршува на вокал, наставката доаѓа директно на глаголот: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oku-yor-um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oku-yor-uz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oku-yor-sun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oku-yor-sunuz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oku-yor-Ø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oku-yor-lar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Кога, пак, глаголот завршува на консонант, тогаш пред наставката се додава еден тесен помошен вокал: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bak-(ı)yor-um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bak-(ı)yor-uz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bak-(ı)yor-sun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bak-(ı)yor-sunuz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bak-(ı)yor-Ø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bak-(ı)yor-lar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3. СЕГАШНО ВРЕМЕ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Во потврдните и во одречните прашални форми, наставката за трето лице множина не доаѓа по прашалната партикула “mİ”, туку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пред 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неа: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oku-ma-yor mu-(y)um? &gt; okumuyor muyum?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oku-ma-yor-lar mı? 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&gt; okumuyorlar mı?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bak-ma-yor mu-sun?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&gt; bakmıyor musun?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bak-ma-yor-lar mı? &gt; bakmıyorlar mı?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Потсетување: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Широките вокали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пред наставката за сегашно време /-yor/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се стеснуваат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koş-ma-yor-um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&gt; koşmuyorum,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başla-yor-sun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&gt; başlıyorsun.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3. СЕГАШНО ВРЕМЕ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601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Како и во другите јазици, поимот </a:t>
            </a: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„момент на зборување“ 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не е математички пресек на времето и поради тоа лесно може да дојде семантичко и функционално поместување по временската оска</a:t>
            </a:r>
            <a:br>
              <a:rPr sz="2400"/>
            </a:b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a) Честопати во </a:t>
            </a:r>
            <a:r>
              <a:rPr b="0" lang="en-US" sz="24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раскажувањето и приказните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, може да го опфати </a:t>
            </a: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минато неопределеното време и аористот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: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Hoca buna çok kızıyor.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Bir gün Kral yola çıkıyor.</a:t>
            </a:r>
            <a:br>
              <a:rPr sz="2400"/>
            </a:b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б) При </a:t>
            </a:r>
            <a:r>
              <a:rPr b="0" lang="en-US" sz="24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резимирање на некој настан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, може да го опфати </a:t>
            </a: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минато определеното време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:</a:t>
            </a:r>
            <a:br>
              <a:rPr sz="2400"/>
            </a:br>
            <a:r>
              <a:rPr b="0" lang="es-E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Araba yanlış yola giriyor ve kaza yapıyor.</a:t>
            </a:r>
            <a:br>
              <a:rPr sz="2400"/>
            </a:br>
            <a:r>
              <a:rPr b="0" lang="es-E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в) При изразување на глаголски дејствија кои ќе се извршат во </a:t>
            </a:r>
            <a:r>
              <a:rPr b="0" lang="es-ES" sz="24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блиска иднина</a:t>
            </a:r>
            <a:r>
              <a:rPr b="0" lang="es-E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, може да го опфати и </a:t>
            </a:r>
            <a:r>
              <a:rPr b="0" lang="es-E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идното време</a:t>
            </a:r>
            <a:r>
              <a:rPr b="0" lang="es-E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: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Haftaya İstanbul’a gidiyorum.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б) НАСТАВКИ ЗА КОНЈУГАЦИЈА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Наставките за конјугација се наставки за менување на глаголите.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Наставките за конјугација во турскиот јазик се следните: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1. Наставки на глаголската парадигма;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2. Наставки за лице;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3. Прашална партикула “mİ”.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Морфолошката структура на финитните глаголски форми е: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[ГЛАГОЛ + НГП + НЛ] + [“mİ”]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3. СЕГАШНО ВРЕМЕ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Значењето на сегашното време, освен со наставката /-yor/, може да се добие и со наставките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/-mAktA/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и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/-mAdA/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Овие наставки се користат при изразување на глаголски дејствија кои се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веќе започнати и кои траат сè до моментот на зборувањето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Ова се еден вид на наставки за изразување на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„продолжено сегашно време“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, но не би требало да се мешаат со аористот, кој изразува слично време.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Значи, овие наставки опфаќаат едно пошироко и подолго време, но, сепак, полето на употреба им е далеку потесно.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3. СЕГАШНО ВРЕМЕ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601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Наставките /-mAktA/ и /-mAdA/ се </a:t>
            </a: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сложени наставки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 Наставките кои ги сочинуваат ја имаат изгубено својата основна функција и како сложена наставка имаат добиено нова функција.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601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Во споредба со наставката /-yor/, конјугацијата на глаголите со овие наставки е малку </a:t>
            </a: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поразлична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601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Имено, овие наставки даваат значење на сегашно време, но, всушност, </a:t>
            </a: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не се наставки на глаголска парадигма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 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601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Овие наставки вршат </a:t>
            </a: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номинализација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на глаголите.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601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Затоа, по овие наставки не доаѓаат наставките за лице кои нормално доаѓаат по наставката /-yor/.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601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Наставките кои се користат после нив се формите на </a:t>
            </a: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наставките за лице кои се користат по копулативниот глагол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3. СЕГАШНО ВРЕМЕ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Наставката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/-mAktA/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се користи за изразување на глаголски дејствија кои се веќе започнати и траат сè до моментот на зборувањето.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Идното време кое го покриваат најчесто е многу кратко: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Mermer yontturup evler yaptırmaktasın.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Herkes gibi birini görmektesiniz.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Често се користи во огласите за вработување: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Rusça bilen satış elemanı aranmaktadır.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Се употребува и кога се даваат информации за одредено место: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Ülkemizde iki milyon insan yaşamaktadır.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3. СЕГАШНО ВРЕМЕ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Наставката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/-mAdA/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, пак, се користи за изразување на глаголски дејствија кои се веќе започнати, траат сè до моментот на зборување и ќе продолжат да траат некое време во иднина.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Идното време кое го покриваат најчесто е пошироко.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Од друга страна, пак, полето на употреба е многу тесно и ретко се користи: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Yıllar geçmede, ömür tükenmede.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Başı aşağıya sarkmış, uyuklamadadır.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4. АОРИСТ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 fontScale="92500" lnSpcReduction="9999"/>
          </a:bodyPr>
          <a:p>
            <a:pPr marL="343080" indent="-34308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4. Аорист (G</a:t>
            </a:r>
            <a:r>
              <a:rPr b="0" lang="en-US" sz="2800" strike="noStrike" u="none" baseline="30000">
                <a:solidFill>
                  <a:srgbClr val="ffff00"/>
                </a:solidFill>
                <a:effectLst/>
                <a:uFillTx/>
                <a:latin typeface="Arial"/>
              </a:rPr>
              <a:t>ş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Z</a:t>
            </a:r>
            <a:r>
              <a:rPr b="0" lang="en-US" sz="28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ke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), /-r/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Аористот е време кое изразува глаголски дејствија кои се веќе започнати во минатото, траат до моментот на зборување и веројатно ќе траат и во иднина.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За разлика од сегашното време, се користи за изразување на глаголски дејствија кои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траат подолго време 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и кои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се повторуваат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Најмногу се користи во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поговорките, приказните, вицевите, литературните творби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Се користи и за изразување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почит, потенцијално идно време, претпоставки 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и сл.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4. АОРИСТ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Начин на образување: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Се образува со додавање на наставката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/-r/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на глаголските корени и глаголските основи.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Ако глаголот завршува на вокал, тогаш наставката доаѓа директно на глаголот:</a:t>
            </a:r>
            <a:br>
              <a:rPr sz="2800"/>
            </a:br>
            <a:r>
              <a:rPr b="0" lang="pt-BR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anla-r, başla-r, bekle-r, de-r, iste-r, oku-r, и др.</a:t>
            </a:r>
            <a:br>
              <a:rPr sz="2800"/>
            </a:br>
            <a:r>
              <a:rPr b="0" lang="pt-BR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Кај </a:t>
            </a:r>
            <a:r>
              <a:rPr b="0" lang="pt-BR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повеќесложните глаголи кои завршуваат на консонант</a:t>
            </a:r>
            <a:r>
              <a:rPr b="0" lang="pt-BR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, пред наставката се вметнува еден </a:t>
            </a:r>
            <a:r>
              <a:rPr b="0" lang="pt-BR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тесен помошен вокал</a:t>
            </a:r>
            <a:r>
              <a:rPr b="0" lang="pt-BR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:</a:t>
            </a:r>
            <a:br>
              <a:rPr sz="2800"/>
            </a:br>
            <a:r>
              <a:rPr b="0" lang="pt-BR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bırak-(ı)r, getir-(i)r, dokun-(u)r, öldür-(ü)r, и др.</a:t>
            </a:r>
            <a:br>
              <a:rPr sz="2800"/>
            </a:br>
            <a:r>
              <a:rPr b="0" lang="pt-BR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Кај </a:t>
            </a:r>
            <a:r>
              <a:rPr b="0" lang="pt-BR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едносложните глаголи кои завршуваат на консонант</a:t>
            </a:r>
            <a:r>
              <a:rPr b="0" lang="pt-BR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, пак, пред наставката се додава еден </a:t>
            </a:r>
            <a:r>
              <a:rPr b="0" lang="pt-BR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широк помошен вокал</a:t>
            </a:r>
            <a:r>
              <a:rPr b="0" lang="pt-BR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:</a:t>
            </a:r>
            <a:br>
              <a:rPr sz="2800"/>
            </a:br>
            <a:r>
              <a:rPr b="0" lang="pt-BR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ak-(a)r, 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bit-(e)r, gir-(e)r, koş-(a)r, yap-(a)r, и др.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4. АОРИСТ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Исклучок: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Кај некои честокористени едносложни глаголи кои завршуваат на консонантите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“l”, “n”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и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“r”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, пред наставката за аорист не се додава широк, туку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тесен помошен вокал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Тоа се следните глаголи:</a:t>
            </a:r>
            <a:br>
              <a:rPr sz="3200"/>
            </a:br>
            <a:r>
              <a:rPr b="0" lang="pt-BR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al-(ı)r, bil-(i)r, bul-(u)r, den-(i)r, dur-(u)r, </a:t>
            </a:r>
            <a:br>
              <a:rPr sz="3200"/>
            </a:br>
            <a:r>
              <a:rPr b="0" lang="pt-BR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gel-(i)r, gör-(ü)r, kal-(ı)r, ol-(u)r, öl-(ü)r, </a:t>
            </a:r>
            <a:br>
              <a:rPr sz="3200"/>
            </a:br>
            <a:r>
              <a:rPr b="0" lang="pt-BR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san-(ı)r, var-(ı)r, ver-(i)r, vur-(u)r.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4. АОРИСТ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Пример: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oku-r-um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oku-r-uz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oku-r-sun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oku-r-sunuz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oku-r-Ø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oku-r-lar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Одречните форми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на аористот се различни: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- 1. лице еднина и множина: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/-r/ &gt; /-Ø/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- 2. и 3. лице еднина и множина: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/-r/ &gt; /-z/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oku-ma-Ø-m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oku-ma-Ø-(y)ız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oku-ma-z-sın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oku-ma-z-sınız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oku-ma-z-Ø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oku-ma-z-lar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4. АОРИСТ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Кај потврдните и кај одречните прашални форми во 3. лице множина, наставката за лице наместо по прашалната партикула “mİ”, доаѓа пред неа: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Göz göze gelirler mi?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Примери за поговорки: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Damlaya damlaya göl olur.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Üzüm üzüme baka baka kararır.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Akıl yaşta değil, baştadır.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Mayasız yoğurt tutmaz.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Su testisi, su yolunda kırılır.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4. АОРИСТ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601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- </a:t>
            </a: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Различни употреби на наставката за аорист:</a:t>
            </a:r>
            <a:br>
              <a:rPr sz="2400"/>
            </a:b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Замолување: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Pencereyi açar mısın?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Bardağı bana uzatır mısın?</a:t>
            </a:r>
            <a:br>
              <a:rPr sz="2400"/>
            </a:b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При прераскажување на литературните творби, се користи во функција на минато време: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Romanın kahramanı, küçük bir köyde doğar.</a:t>
            </a:r>
            <a:br>
              <a:rPr sz="2400"/>
            </a:b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Многу често се користи и во приказните: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Kırmızı başlıklı kız kapıyı açar ve içeri girer.</a:t>
            </a:r>
            <a:br>
              <a:rPr sz="2400"/>
            </a:b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Во говорниот јазик, се користи во функција на идно време: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Yarın sabah size gelirim.</a:t>
            </a:r>
            <a:br>
              <a:rPr sz="2400"/>
            </a:b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Може да се користи и како </a:t>
            </a: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наставка за глаголска придавка (партицип)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, меѓутоа тогаш нема функција на наставка на глаголска парадигма: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çalar saat, и др.</a:t>
            </a:r>
            <a:br>
              <a:rPr sz="2400"/>
            </a:b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Може да се сретне и во некои </a:t>
            </a: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стереотипизирани именки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: 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yazar, biçerdöver, ateşölçer, и др.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 НАСТАВКИ НА ГЛАГОЛСКАТА ПАРАДИГМА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Наставките на глаголската парадигма ги детерминираат глаголите по време и начин.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Според тоа, НГП се делат на: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A) Наставки за темпоралност;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Б) Наставки за модалност.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Внимание: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Во другите јазици овие наставки се изучуваат посебно, додека во турскиот јазик се групирани заедно.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5. ИДНО ВРЕМЕ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5. Идно време(G</a:t>
            </a:r>
            <a:r>
              <a:rPr b="0" lang="en-US" sz="2800" strike="noStrike" u="none" baseline="30000">
                <a:solidFill>
                  <a:srgbClr val="ffff00"/>
                </a:solidFill>
                <a:effectLst/>
                <a:uFillTx/>
                <a:latin typeface="Arial"/>
              </a:rPr>
              <a:t>k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Z</a:t>
            </a:r>
            <a:r>
              <a:rPr b="0" lang="en-US" sz="28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ke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), /-AcAk/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Идното време служи за изразување на глаголски дејствија кои ќе се случат или би можело да се случат по моментот на зборување.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Идното време секогаш е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неизвесно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и при негово изразување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нема сигурност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Според тоа, тука секогаш има некаков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потенцијал, намера, планирање, предвидување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Начин на образување: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Се образува со додавање на наставката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/-AcAk/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на глаголските корени и глаголските основи.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5. ИДНО ВРЕМЕ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Подлежи на палаталната вокална хармонија.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Ако глаголот завршува на консонант, тогаш наставката доаѓа директно на глаголот: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al-acak, gel-ecek, koş-acak, ver-ecek, и др.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Кога глаголот завршува на вокал, тогаш пред наставката се додава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спојниот консонант “y”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oku-(y)acak, başla-(y)acak, yara-(y)acak, и др.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Кога по наставката за идно време доаѓа некоја наставка за лице што започнува на вокал, тогаш тој консонант “k” најпрвин се озвучува (“g”), а потоа омекнува (“ğ”):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bak-acak-ım &gt; bakacağım, 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gör-ecek-iz &gt; göreceğiz, и др.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5. ИДНО ВРЕМЕ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601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Пример: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bak-acak mı-(y)ım?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bak-ma-(y)acak mı-(y)ım?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bak-acak mı-sın?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bak-ma-(y)acak mı-sın?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bak-acak mı-Ø?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bak-ma-(y)acak mı-Ø?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bak-acak mı-(y)ız?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bak-ma-(y)acak mı-(y)ız?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bak-acak mı-sınız?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bak-ma-(y)acak mı-sınız?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bak-acak-lar mı?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bak-ma-(y)acak-lar mı?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601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Како што може да се види од горниот пример, во потврдните и одречните прашални форми во 3. лице множина, наставката за лице не доаѓа по прашалната партикула “mİ”, туку </a:t>
            </a: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пред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неа.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601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Кога на некои </a:t>
            </a: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едносложни глаголи кои завршуваат на консонантот “t”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ќе им се додаде наставката за идно време, тогаш тоа “t” се озвучува и </a:t>
            </a: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преоѓа во “d”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: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et-ecek &gt; edecek, git-ecek &gt; gidecek, 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tat-acak &gt; tadacak, и др.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5. ИДНО ВРЕМЕ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- Различните употреби на наставката за идно време: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Може да се користи како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наставка за глаголска придавка (партицип)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 Во тој случај, нема функција на глаголската парадигма: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gelecek zaman, görülecek yer, 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bakılacak yüz, sevilecek kız, и др.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Може да се види и кај некои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стереотипизирани именки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: 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içecek, gelecek, yiyecek, и др.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/>
          </p:nvPr>
        </p:nvSpPr>
        <p:spPr>
          <a:xfrm>
            <a:off x="457200" y="2400120"/>
            <a:ext cx="8229600" cy="37256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 algn="ctr">
              <a:lnSpc>
                <a:spcPct val="80000"/>
              </a:lnSpc>
              <a:spcBef>
                <a:spcPts val="11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4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ЗА ДЕНЕС ТОЛКУ.</a:t>
            </a:r>
            <a:br>
              <a:rPr sz="4400"/>
            </a:br>
            <a:br>
              <a:rPr sz="4400"/>
            </a:br>
            <a:r>
              <a:rPr b="1" lang="en-US" sz="4400" strike="noStrike" u="none">
                <a:solidFill>
                  <a:srgbClr val="ffff00"/>
                </a:solidFill>
                <a:effectLst/>
                <a:uFillTx/>
                <a:latin typeface="Wingdings"/>
                <a:ea typeface="Wingdings"/>
              </a:rPr>
              <a:t></a:t>
            </a:r>
            <a:endParaRPr b="0" lang="en-US" sz="4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A) ТЕМПОРАЛНИ НАСТАВКИ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Наставките за темпоралност го покажуваат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времето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во кое се врши глаголското дејство.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Се нарекуваат и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наставки за време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Начелно, во турскиот јазик постојат три основни времиња: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- минато време;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- сегашно време;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- идно време.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A) ТЕМПОРАЛНИ НАСТАВКИ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Во зависност од тоа дали говорителот е директен сведок и дали го искусил глаголското дејство или не, минатото време може да се подели уште и на:</a:t>
            </a:r>
            <a:br>
              <a:rPr sz="2800"/>
            </a:b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- минато неопределено време;</a:t>
            </a:r>
            <a:br>
              <a:rPr sz="2800"/>
            </a:b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- минато определено време.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Покрај овие, постои уште едно време кое, всушност, ги покрива сите времиња и се користи при искажување на глаголски дејствија кои траат подолго и кои се повторуваат:</a:t>
            </a:r>
            <a:br>
              <a:rPr sz="2800"/>
            </a:b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- аорист.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A) ТЕМПОРАЛНИ НАСТАВКИ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Значи, во турскиот јазик се користат пет основни форми за изразување време:</a:t>
            </a:r>
            <a:br>
              <a:rPr sz="2800"/>
            </a:b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1. минато неопределено време;</a:t>
            </a:r>
            <a:br>
              <a:rPr sz="2800"/>
            </a:b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2. минато определено време;</a:t>
            </a:r>
            <a:br>
              <a:rPr sz="2800"/>
            </a:b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3. сегашно време;</a:t>
            </a:r>
            <a:br>
              <a:rPr sz="2800"/>
            </a:b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4. аорист;</a:t>
            </a:r>
            <a:br>
              <a:rPr sz="2800"/>
            </a:b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5. идно време.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 изборот на времето во кое се врши глаголското дејство, како основа се зема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„моментот на зборувањето“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(апсолутно време, нулта точка на временската оска).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 МИНАТО НЕОПРЕДЕЛЕНО ВРЕМЕ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1. Минато неопределено време (B</a:t>
            </a:r>
            <a:r>
              <a:rPr b="0" lang="en-US" sz="2800" strike="noStrike" u="none" baseline="30000">
                <a:solidFill>
                  <a:srgbClr val="ffff00"/>
                </a:solidFill>
                <a:effectLst/>
                <a:uFillTx/>
                <a:latin typeface="Arial"/>
              </a:rPr>
              <a:t>siz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GZ</a:t>
            </a:r>
            <a:r>
              <a:rPr b="0" lang="en-US" sz="28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ke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), /-mİş/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Тоа е време кое покажува дека глаголското дејство е започнато и завршено во некое, за говорителот,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непознато минато време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Говорителот лично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не е сведок 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на извршувањето на глаголското дејство, туку само нагаѓа или некој друг му пренел.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Поради тоа, во литературата ова време на турски јазик уште се нарекува и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„слушнато минато време“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или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„дознаено минато време“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 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Hindistan’da tuhaf şeyler varmış.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Sen de mi bize gelmişsin?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Bir varmış bir yokmuş…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Acele et, çarşıda ucuzluk varmış.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 МИНАТО НЕОПРЕДЕЛЕНО ВРЕМЕ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601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Понекогаш говорителот лично е сведок на извршувањето на глаголското дејство, но тоа го </a:t>
            </a: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заборавил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или, пак, </a:t>
            </a: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отпосле се досетил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на дејството.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601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Се користи и за временско изразување на несигурност: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Oraya nasıl varmışım, hiç hatırlamıyorum.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Meğer ben de size gelmişim.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601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</a:t>
            </a: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Начин на образување: 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Се образува со додавање на наставката </a:t>
            </a: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/-mİş/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на глаголските корени или глаголските основи. 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601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Најчесто се користи при </a:t>
            </a: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пренесување на информација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, кога говорителот </a:t>
            </a: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не е сигурен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во временската рамка и во </a:t>
            </a: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приказните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601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Оваа наставка име четири варијанти и подлежи и на двете вокални хармонии.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 МИНАТО НЕОПРЕДЕЛЕНО ВРЕМЕ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601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На пример: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gel-miş-im 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gel-me-miş-im 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gel-miş-sin 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gel-me-miş-sin 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gel-miş-Ø 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gel-me-miş-Ø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gel-miş-iz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gel-me-miş-iz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gel-miş-siniz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gel-me-miş-siniz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gel-miş-ler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gel-me-miş-ler</a:t>
            </a:r>
            <a:br>
              <a:rPr sz="2400"/>
            </a:b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 за прашална форма: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gel-miş mi-(y)im? 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gel-me-miş mi-(y)im?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601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Внимание: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Во потврдните и одречните форми на глаголите во трето лице множина, наставката за лице не доаѓа по прашалната партикула “mİ”, туку пред неа: 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gel-miş-ler mi?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gel-me-miş-ler mi?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601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Освен како наставка на глаголската парадигма, оваа наставка може да се користи и како наставка за </a:t>
            </a: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глаголска придавка (партицип)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: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geçmiş zaman, и др.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LibreOffice/25.2.3.2$Linux_X86_64 LibreOffice_project/520$Build-2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2018-11-06T00:08:08Z</dcterms:created>
  <dc:creator/>
  <dc:description/>
  <dc:language>en-US</dc:language>
  <cp:lastModifiedBy>oktay</cp:lastModifiedBy>
  <dcterms:modified xsi:type="dcterms:W3CDTF">2018-11-06T00:09:01Z</dcterms:modified>
  <cp:revision>6</cp:revision>
  <dc:subject/>
  <dc:title>НАСТАВКИ ЗА КОНЈУГАЦИЈА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1033-10.1.0.6757</vt:lpwstr>
  </property>
</Properties>
</file>