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_rels/presentation.xml.rels" ContentType="application/vnd.openxmlformats-package.relationships+xml"/>
  <Override PartName="/ppt/presentation.xml" ContentType="application/vnd.openxmlformats-officedocument.presentationml.presentation.main+xml"/>
  <Override PartName="/ppt/slideMasters/_rels/slideMaster1.xml.rels" ContentType="application/vnd.openxmlformats-package.relationships+xml"/>
  <Override PartName="/ppt/slideMasters/slideMaster1.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s/_rels/slide5.xml.rels" ContentType="application/vnd.openxmlformats-package.relationships+xml"/>
  <Override PartName="/ppt/slides/_rels/slide21.xml.rels" ContentType="application/vnd.openxmlformats-package.relationships+xml"/>
  <Override PartName="/ppt/slides/_rels/slide19.xml.rels" ContentType="application/vnd.openxmlformats-package.relationships+xml"/>
  <Override PartName="/ppt/slides/_rels/slide4.xml.rels" ContentType="application/vnd.openxmlformats-package.relationships+xml"/>
  <Override PartName="/ppt/slides/_rels/slide20.xml.rels" ContentType="application/vnd.openxmlformats-package.relationships+xml"/>
  <Override PartName="/ppt/slides/_rels/slide18.xml.rels" ContentType="application/vnd.openxmlformats-package.relationships+xml"/>
  <Override PartName="/ppt/slides/_rels/slide3.xml.rels" ContentType="application/vnd.openxmlformats-package.relationships+xml"/>
  <Override PartName="/ppt/slides/_rels/slide17.xml.rels" ContentType="application/vnd.openxmlformats-package.relationships+xml"/>
  <Override PartName="/ppt/slides/_rels/slide2.xml.rels" ContentType="application/vnd.openxmlformats-package.relationships+xml"/>
  <Override PartName="/ppt/slides/_rels/slide16.xml.rels" ContentType="application/vnd.openxmlformats-package.relationships+xml"/>
  <Override PartName="/ppt/slides/_rels/slide1.xml.rels" ContentType="application/vnd.openxmlformats-package.relationships+xml"/>
  <Override PartName="/ppt/slides/_rels/slide15.xml.rels" ContentType="application/vnd.openxmlformats-package.relationships+xml"/>
  <Override PartName="/ppt/slides/_rels/slide13.xml.rels" ContentType="application/vnd.openxmlformats-package.relationships+xml"/>
  <Override PartName="/ppt/slides/_rels/slide25.xml.rels" ContentType="application/vnd.openxmlformats-package.relationships+xml"/>
  <Override PartName="/ppt/slides/_rels/slide12.xml.rels" ContentType="application/vnd.openxmlformats-package.relationships+xml"/>
  <Override PartName="/ppt/slides/_rels/slide24.xml.rels" ContentType="application/vnd.openxmlformats-package.relationships+xml"/>
  <Override PartName="/ppt/slides/_rels/slide9.xml.rels" ContentType="application/vnd.openxmlformats-package.relationships+xml"/>
  <Override PartName="/ppt/slides/_rels/slide11.xml.rels" ContentType="application/vnd.openxmlformats-package.relationships+xml"/>
  <Override PartName="/ppt/slides/_rels/slide23.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22.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14.xml.rels" ContentType="application/vnd.openxmlformats-package.relationships+xml"/>
  <Override PartName="/ppt/slides/slide13.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25.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24.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2.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s/slide20.xml" ContentType="application/vnd.openxmlformats-officedocument.presentationml.slide+xml"/>
  <Override PartName="/ppt/slides/slide4.xml" ContentType="application/vnd.openxmlformats-officedocument.presentationml.slide+xml"/>
  <Override PartName="/ppt/slides/slide19.xml" ContentType="application/vnd.openxmlformats-officedocument.presentationml.slide+xml"/>
  <Override PartName="/ppt/slides/slide5.xml" ContentType="application/vnd.openxmlformats-officedocument.presentationml.slide+xml"/>
  <Override PartName="/ppt/slides/slide21.xml" ContentType="application/vnd.openxmlformats-officedocument.presentationml.slide+xml"/>
</Types>
</file>

<file path=_rels/.rels><?xml version="1.0" encoding="UTF-8"?>
<Relationships xmlns="http://schemas.openxmlformats.org/package/2006/relationships"><Relationship Id="rId1" Type="http://schemas.openxmlformats.org/officedocument/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9144000" cy="6858000"/>
  <p:notesSz cx="68580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6"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2877904F-C4D0-4568-A28A-C6828239BC16}" type="slidenum">
              <a:t>&lt;#&gt;</a:t>
            </a:fld>
          </a:p>
        </p:txBody>
      </p:sp>
      <p:sp>
        <p:nvSpPr>
          <p:cNvPr id="6" name="PlaceHolder 5"/>
          <p:cNvSpPr>
            <a:spLocks noGrp="1"/>
          </p:cNvSpPr>
          <p:nvPr>
            <p:ph type="dt" idx="1"/>
          </p:nvPr>
        </p:nvSpPr>
        <p:spPr/>
        <p:txBody>
          <a:bodyPr/>
          <a:p>
            <a:r>
              <a:rPr lang="en-US"/>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8" name="PlaceHolder 2"/>
          <p:cNvSpPr>
            <a:spLocks noGrp="1"/>
          </p:cNvSpPr>
          <p:nvPr>
            <p:ph type="subTitle"/>
          </p:nvPr>
        </p:nvSpPr>
        <p:spPr>
          <a:xfrm>
            <a:off x="457200" y="1600200"/>
            <a:ext cx="8229600" cy="4525920"/>
          </a:xfrm>
          <a:prstGeom prst="rect">
            <a:avLst/>
          </a:prstGeom>
          <a:noFill/>
          <a:ln w="0">
            <a:noFill/>
          </a:ln>
        </p:spPr>
        <p:txBody>
          <a:bodyPr lIns="0" rIns="0" tIns="0" bIns="0" anchor="ctr">
            <a:spAutoFit/>
          </a:bodyPr>
          <a:p>
            <a:pPr indent="0" algn="ctr">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958102AB-84C5-414F-9401-DC20BCFDBEB8}" type="slidenum">
              <a:t>&lt;#&gt;</a:t>
            </a:fld>
          </a:p>
        </p:txBody>
      </p:sp>
      <p:sp>
        <p:nvSpPr>
          <p:cNvPr id="6" name="PlaceHolder 5"/>
          <p:cNvSpPr>
            <a:spLocks noGrp="1"/>
          </p:cNvSpPr>
          <p:nvPr>
            <p:ph type="dt" idx="1"/>
          </p:nvPr>
        </p:nvSpPr>
        <p:spPr/>
        <p:txBody>
          <a:bodyPr/>
          <a:p>
            <a:r>
              <a:rPr lang="en-U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Click to edit the title text format</a:t>
            </a:r>
            <a:endParaRPr b="0" lang="en-US" sz="4400" strike="noStrike" u="none">
              <a:solidFill>
                <a:srgbClr val="e3ebf1"/>
              </a:solidFill>
              <a:effectLst/>
              <a:uFillTx/>
              <a:latin typeface="Arial"/>
            </a:endParaRPr>
          </a:p>
        </p:txBody>
      </p:sp>
      <p:sp>
        <p:nvSpPr>
          <p:cNvPr id="1" name="PlaceHolder 2"/>
          <p:cNvSpPr>
            <a:spLocks noGrp="1"/>
          </p:cNvSpPr>
          <p:nvPr>
            <p:ph type="body"/>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Click to edit the outline text format</a:t>
            </a:r>
            <a:endParaRPr b="0" lang="en-US" sz="3200" strike="noStrike" u="none">
              <a:solidFill>
                <a:srgbClr val="ffffff"/>
              </a:solidFill>
              <a:effectLst/>
              <a:uFillTx/>
              <a:latin typeface="Arial"/>
            </a:endParaRPr>
          </a:p>
          <a:p>
            <a:pPr lvl="1" marL="743040" indent="-28584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Second Outline Level</a:t>
            </a:r>
            <a:endParaRPr b="0" lang="en-US" sz="3200" strike="noStrike" u="none">
              <a:solidFill>
                <a:srgbClr val="ffffff"/>
              </a:solidFill>
              <a:effectLst/>
              <a:uFillTx/>
              <a:latin typeface="Arial"/>
            </a:endParaRPr>
          </a:p>
          <a:p>
            <a:pPr lvl="2" marL="11430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Third Outline Level</a:t>
            </a:r>
            <a:endParaRPr b="0" lang="en-US" sz="3200" strike="noStrike" u="none">
              <a:solidFill>
                <a:srgbClr val="ffffff"/>
              </a:solidFill>
              <a:effectLst/>
              <a:uFillTx/>
              <a:latin typeface="Arial"/>
            </a:endParaRPr>
          </a:p>
          <a:p>
            <a:pPr lvl="3" marL="16002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Fourth Outline Level</a:t>
            </a:r>
            <a:endParaRPr b="0" lang="en-US" sz="3200" strike="noStrike" u="none">
              <a:solidFill>
                <a:srgbClr val="ffffff"/>
              </a:solidFill>
              <a:effectLst/>
              <a:uFillTx/>
              <a:latin typeface="Arial"/>
            </a:endParaRPr>
          </a:p>
          <a:p>
            <a:pPr lvl="4"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Fifth Outline Level</a:t>
            </a:r>
            <a:endParaRPr b="0" lang="en-US" sz="3200" strike="noStrike" u="none">
              <a:solidFill>
                <a:srgbClr val="ffffff"/>
              </a:solidFill>
              <a:effectLst/>
              <a:uFillTx/>
              <a:latin typeface="Arial"/>
            </a:endParaRPr>
          </a:p>
          <a:p>
            <a:pPr lvl="5"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Sixth Outline Level</a:t>
            </a:r>
            <a:endParaRPr b="0" lang="en-US" sz="3200" strike="noStrike" u="none">
              <a:solidFill>
                <a:srgbClr val="ffffff"/>
              </a:solidFill>
              <a:effectLst/>
              <a:uFillTx/>
              <a:latin typeface="Arial"/>
            </a:endParaRPr>
          </a:p>
          <a:p>
            <a:pPr lvl="6"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Seventh Outline Level</a:t>
            </a:r>
            <a:endParaRPr b="0" lang="en-US" sz="3200" strike="noStrike" u="none">
              <a:solidFill>
                <a:srgbClr val="ffffff"/>
              </a:solidFill>
              <a:effectLst/>
              <a:uFillTx/>
              <a:latin typeface="Arial"/>
            </a:endParaRPr>
          </a:p>
        </p:txBody>
      </p:sp>
      <p:sp>
        <p:nvSpPr>
          <p:cNvPr id="2" name="PlaceHolder 3"/>
          <p:cNvSpPr>
            <a:spLocks noGrp="1"/>
          </p:cNvSpPr>
          <p:nvPr>
            <p:ph type="dt" idx="1"/>
          </p:nvPr>
        </p:nvSpPr>
        <p:spPr>
          <a:xfrm>
            <a:off x="456840" y="6244920"/>
            <a:ext cx="2133720" cy="476280"/>
          </a:xfrm>
          <a:prstGeom prst="rect">
            <a:avLst/>
          </a:prstGeom>
          <a:noFill/>
          <a:ln w="0">
            <a:noFill/>
          </a:ln>
        </p:spPr>
        <p:txBody>
          <a:bodyPr lIns="90000" rIns="90000" tIns="46800" bIns="46800" anchor="t">
            <a:noAutofit/>
          </a:bodyPr>
          <a:lstStyle>
            <a:lvl1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&lt;date/time&gt;</a:t>
            </a:r>
            <a:endParaRPr b="0" lang="en-US" sz="1400" strike="noStrike" u="none">
              <a:solidFill>
                <a:srgbClr val="000000"/>
              </a:solidFill>
              <a:effectLst/>
              <a:uFillTx/>
              <a:latin typeface="Arial"/>
            </a:endParaRPr>
          </a:p>
        </p:txBody>
      </p:sp>
      <p:sp>
        <p:nvSpPr>
          <p:cNvPr id="3" name="PlaceHolder 4"/>
          <p:cNvSpPr>
            <a:spLocks noGrp="1"/>
          </p:cNvSpPr>
          <p:nvPr>
            <p:ph type="ftr" idx="2"/>
          </p:nvPr>
        </p:nvSpPr>
        <p:spPr>
          <a:xfrm>
            <a:off x="3124080" y="6244920"/>
            <a:ext cx="2895840" cy="476280"/>
          </a:xfrm>
          <a:prstGeom prst="rect">
            <a:avLst/>
          </a:prstGeom>
          <a:noFill/>
          <a:ln w="0">
            <a:noFill/>
          </a:ln>
        </p:spPr>
        <p:txBody>
          <a:bodyPr lIns="90000" rIns="90000" tIns="46800" bIns="46800" anchor="t">
            <a:noAutofit/>
          </a:bodyPr>
          <a:lstStyle>
            <a:lvl1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&lt;footer&gt;</a:t>
            </a:r>
            <a:endParaRPr b="0" lang="en-US" sz="1400" strike="noStrike" u="none">
              <a:solidFill>
                <a:srgbClr val="000000"/>
              </a:solidFill>
              <a:effectLst/>
              <a:uFillTx/>
              <a:latin typeface="Arial"/>
            </a:endParaRPr>
          </a:p>
        </p:txBody>
      </p:sp>
      <p:sp>
        <p:nvSpPr>
          <p:cNvPr id="4" name="PlaceHolder 5"/>
          <p:cNvSpPr>
            <a:spLocks noGrp="1"/>
          </p:cNvSpPr>
          <p:nvPr>
            <p:ph type="sldNum" idx="3"/>
          </p:nvPr>
        </p:nvSpPr>
        <p:spPr>
          <a:xfrm>
            <a:off x="6552720" y="6244920"/>
            <a:ext cx="2133720" cy="476280"/>
          </a:xfrm>
          <a:prstGeom prst="rect">
            <a:avLst/>
          </a:prstGeom>
          <a:noFill/>
          <a:ln w="0">
            <a:noFill/>
          </a:ln>
        </p:spPr>
        <p:txBody>
          <a:bodyPr lIns="90000" rIns="90000" tIns="46800" bIns="46800" anchor="t">
            <a:noAutofit/>
          </a:bodyPr>
          <a:lstStyle>
            <a:lvl1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fld id="{6B2DBF4E-96B9-4ECB-B19E-682C0D3068DC}" type="slidenum">
              <a:rPr b="0" lang="en-US" sz="1400" strike="noStrike" u="none">
                <a:solidFill>
                  <a:srgbClr val="ffffff"/>
                </a:solidFill>
                <a:effectLst/>
                <a:uFillTx/>
                <a:latin typeface="Arial"/>
              </a:rPr>
              <a:t>&lt;number&gt;</a:t>
            </a:fld>
            <a:endParaRPr b="0" lang="en-US" sz="1400" strike="noStrike" u="none">
              <a:solidFill>
                <a:srgbClr val="000000"/>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9" name="PlaceHolder 1"/>
          <p:cNvSpPr>
            <a:spLocks noGrp="1"/>
          </p:cNvSpPr>
          <p:nvPr>
            <p:ph type="title"/>
          </p:nvPr>
        </p:nvSpPr>
        <p:spPr>
          <a:xfrm>
            <a:off x="0" y="380880"/>
            <a:ext cx="9144000" cy="563904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3600" strike="noStrike" u="none">
                <a:solidFill>
                  <a:srgbClr val="ffff00"/>
                </a:solidFill>
                <a:effectLst/>
                <a:uFillTx/>
                <a:latin typeface="Arial"/>
              </a:rPr>
              <a:t>НАСТАВКИ ЗА</a:t>
            </a:r>
            <a:r>
              <a:rPr b="1" lang="en-US" sz="4400" strike="noStrike" u="none">
                <a:solidFill>
                  <a:srgbClr val="ffff00"/>
                </a:solidFill>
                <a:effectLst/>
                <a:uFillTx/>
                <a:latin typeface="Arial"/>
              </a:rPr>
              <a:t> </a:t>
            </a:r>
            <a:r>
              <a:rPr b="1" lang="en-US" sz="3600" strike="noStrike" u="none">
                <a:solidFill>
                  <a:srgbClr val="ffff00"/>
                </a:solidFill>
                <a:effectLst/>
                <a:uFillTx/>
                <a:latin typeface="Arial"/>
              </a:rPr>
              <a:t>ПРИСВОЈНОСТ</a:t>
            </a:r>
            <a:br>
              <a:rPr sz="3600"/>
            </a:br>
            <a:br>
              <a:rPr sz="3600"/>
            </a:br>
            <a:r>
              <a:rPr b="1" lang="en-US" sz="3600" strike="noStrike" u="none">
                <a:solidFill>
                  <a:srgbClr val="ffff00"/>
                </a:solidFill>
                <a:effectLst/>
                <a:uFillTx/>
                <a:latin typeface="Arial"/>
              </a:rPr>
              <a:t>НАСТАВКА ЗА МНОЖИНА</a:t>
            </a:r>
            <a:br>
              <a:rPr sz="3600"/>
            </a:br>
            <a:br>
              <a:rPr sz="3600"/>
            </a:br>
            <a:r>
              <a:rPr b="1" lang="en-US" sz="3600" strike="noStrike" u="none">
                <a:solidFill>
                  <a:srgbClr val="ffff00"/>
                </a:solidFill>
                <a:effectLst/>
                <a:uFillTx/>
                <a:latin typeface="Arial"/>
              </a:rPr>
              <a:t>РЕЛАТИВНА НАСТАВКА /-ki/</a:t>
            </a:r>
            <a:br>
              <a:rPr sz="3600"/>
            </a:br>
            <a:br>
              <a:rPr sz="3600"/>
            </a:br>
            <a:r>
              <a:rPr b="1" lang="en-US" sz="3600" strike="noStrike" u="none">
                <a:solidFill>
                  <a:srgbClr val="ffff00"/>
                </a:solidFill>
                <a:effectLst/>
                <a:uFillTx/>
                <a:latin typeface="Arial"/>
              </a:rPr>
              <a:t>ПРАШАЛНА ПАРТИКУЛА “mİ”</a:t>
            </a:r>
            <a:endParaRPr b="0" lang="en-US" sz="3600" strike="noStrike" u="none">
              <a:solidFill>
                <a:srgbClr val="e3ebf1"/>
              </a:solidFill>
              <a:effectLst/>
              <a:uFillTx/>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304560"/>
            <a:ext cx="86868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б) НАСТАВКИ ЗА ПРИСВОЈНОСТ</a:t>
            </a:r>
            <a:endParaRPr b="0" lang="en-US" sz="4000" strike="noStrike" u="none">
              <a:solidFill>
                <a:srgbClr val="e3ebf1"/>
              </a:solidFill>
              <a:effectLst/>
              <a:uFillTx/>
              <a:latin typeface="Arial"/>
            </a:endParaRPr>
          </a:p>
        </p:txBody>
      </p:sp>
      <p:sp>
        <p:nvSpPr>
          <p:cNvPr id="27"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Шематски приказ на сите наставки за присвојност:</a:t>
            </a:r>
            <a:br>
              <a:rPr sz="3200"/>
            </a:br>
            <a:br>
              <a:rPr sz="3200"/>
            </a:br>
            <a:r>
              <a:rPr b="0" lang="en-US" sz="3200" strike="noStrike" u="none">
                <a:solidFill>
                  <a:srgbClr val="ffffff"/>
                </a:solidFill>
                <a:effectLst/>
                <a:uFillTx/>
                <a:latin typeface="Arial"/>
              </a:rPr>
              <a:t> </a:t>
            </a:r>
            <a:endParaRPr b="0" lang="en-US" sz="3200" strike="noStrike" u="none">
              <a:solidFill>
                <a:srgbClr val="ffffff"/>
              </a:solidFill>
              <a:effectLst/>
              <a:uFillTx/>
              <a:latin typeface="Arial"/>
            </a:endParaRPr>
          </a:p>
        </p:txBody>
      </p:sp>
      <p:graphicFrame>
        <p:nvGraphicFramePr>
          <p:cNvPr id="28" name=""/>
          <p:cNvGraphicFramePr/>
          <p:nvPr/>
        </p:nvGraphicFramePr>
        <p:xfrm>
          <a:off x="1371600" y="3429000"/>
          <a:ext cx="6400800" cy="2666880"/>
        </p:xfrm>
        <a:graphic>
          <a:graphicData uri="http://schemas.openxmlformats.org/drawingml/2006/table">
            <a:tbl>
              <a:tblPr/>
              <a:tblGrid>
                <a:gridCol w="1828800"/>
                <a:gridCol w="2133720"/>
                <a:gridCol w="2438280"/>
              </a:tblGrid>
              <a:tr h="609480">
                <a:tc>
                  <a:txBody>
                    <a:bodyPr lIns="90000" rIns="90000" tIns="46800" bIns="46800" anchor="t">
                      <a:noAutofit/>
                    </a:bodyPr>
                    <a:p>
                      <a:pPr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1800" strike="noStrike" u="none">
                        <a:solidFill>
                          <a:srgbClr val="ffffff"/>
                        </a:solidFill>
                        <a:effectLst/>
                        <a:uFillTx/>
                        <a:latin typeface="Arial"/>
                      </a:endParaRPr>
                    </a:p>
                  </a:txBody>
                  <a:tcPr anchor="t" marL="90000" marR="90000">
                    <a:lnL w="13680">
                      <a:solidFill>
                        <a:srgbClr val="ffffff"/>
                      </a:solidFill>
                      <a:prstDash val="solid"/>
                    </a:lnL>
                    <a:lnR w="5760">
                      <a:solidFill>
                        <a:srgbClr val="ffffff"/>
                      </a:solidFill>
                      <a:prstDash val="solid"/>
                    </a:lnR>
                    <a:lnT w="13680">
                      <a:solidFill>
                        <a:srgbClr val="ffffff"/>
                      </a:solidFill>
                      <a:prstDash val="solid"/>
                    </a:lnT>
                    <a:lnB w="5760">
                      <a:solidFill>
                        <a:srgbClr val="ffffff"/>
                      </a:solidFill>
                      <a:prstDash val="solid"/>
                    </a:lnB>
                    <a:noFill/>
                  </a:tcPr>
                </a:tc>
                <a:tc>
                  <a:txBody>
                    <a:bodyPr lIns="90000" rIns="90000" tIns="46800" bIns="46800" anchor="t">
                      <a:noAutofit/>
                    </a:bodyPr>
                    <a:p>
                      <a:pPr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ЕДНИНА</a:t>
                      </a:r>
                      <a:endParaRPr b="0" lang="en-US" sz="2800" strike="noStrike" u="none">
                        <a:solidFill>
                          <a:srgbClr val="ffffff"/>
                        </a:solidFill>
                        <a:effectLst/>
                        <a:uFillTx/>
                        <a:latin typeface="Arial"/>
                      </a:endParaRPr>
                    </a:p>
                  </a:txBody>
                  <a:tcPr anchor="t" marL="90000" marR="90000">
                    <a:lnL w="5760">
                      <a:solidFill>
                        <a:srgbClr val="ffffff"/>
                      </a:solidFill>
                      <a:prstDash val="solid"/>
                    </a:lnL>
                    <a:lnR w="5760">
                      <a:solidFill>
                        <a:srgbClr val="ffffff"/>
                      </a:solidFill>
                      <a:prstDash val="solid"/>
                    </a:lnR>
                    <a:lnT w="13680">
                      <a:solidFill>
                        <a:srgbClr val="ffffff"/>
                      </a:solidFill>
                      <a:prstDash val="solid"/>
                    </a:lnT>
                    <a:lnB w="5760">
                      <a:solidFill>
                        <a:srgbClr val="ffffff"/>
                      </a:solidFill>
                      <a:prstDash val="solid"/>
                    </a:lnB>
                    <a:noFill/>
                  </a:tcPr>
                </a:tc>
                <a:tc>
                  <a:txBody>
                    <a:bodyPr lIns="90000" rIns="90000" tIns="46800" bIns="46800" anchor="t">
                      <a:noAutofit/>
                    </a:bodyPr>
                    <a:p>
                      <a:pPr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МНОЖИНА</a:t>
                      </a:r>
                      <a:endParaRPr b="0" lang="en-US" sz="2800" strike="noStrike" u="none">
                        <a:solidFill>
                          <a:srgbClr val="ffffff"/>
                        </a:solidFill>
                        <a:effectLst/>
                        <a:uFillTx/>
                        <a:latin typeface="Arial"/>
                      </a:endParaRPr>
                    </a:p>
                  </a:txBody>
                  <a:tcPr anchor="t" marL="90000" marR="90000">
                    <a:lnL w="5760">
                      <a:solidFill>
                        <a:srgbClr val="ffffff"/>
                      </a:solidFill>
                      <a:prstDash val="solid"/>
                    </a:lnL>
                    <a:lnR w="13680">
                      <a:solidFill>
                        <a:srgbClr val="ffffff"/>
                      </a:solidFill>
                      <a:prstDash val="solid"/>
                    </a:lnR>
                    <a:lnT w="13680">
                      <a:solidFill>
                        <a:srgbClr val="ffffff"/>
                      </a:solidFill>
                      <a:prstDash val="solid"/>
                    </a:lnT>
                    <a:lnB w="5760">
                      <a:solidFill>
                        <a:srgbClr val="ffffff"/>
                      </a:solidFill>
                      <a:prstDash val="solid"/>
                    </a:lnB>
                    <a:noFill/>
                  </a:tcPr>
                </a:tc>
              </a:tr>
              <a:tr h="685800">
                <a:tc>
                  <a:txBody>
                    <a:bodyPr lIns="90000" rIns="90000" tIns="46800" bIns="46800" anchor="t">
                      <a:noAutofit/>
                    </a:bodyPr>
                    <a:p>
                      <a:pPr marL="533520" indent="-533520"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1. Лице</a:t>
                      </a:r>
                      <a:endParaRPr b="0" lang="en-US" sz="2800" strike="noStrike" u="none">
                        <a:solidFill>
                          <a:srgbClr val="ffffff"/>
                        </a:solidFill>
                        <a:effectLst/>
                        <a:uFillTx/>
                        <a:latin typeface="Arial"/>
                      </a:endParaRPr>
                    </a:p>
                  </a:txBody>
                  <a:tcPr anchor="t" marL="90000" marR="90000">
                    <a:lnL w="1368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noFill/>
                  </a:tcPr>
                </a:tc>
                <a:tc>
                  <a:txBody>
                    <a:bodyPr lIns="90000" rIns="90000" tIns="46800" bIns="46800" anchor="t">
                      <a:noAutofit/>
                    </a:bodyPr>
                    <a:p>
                      <a:pPr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6699ff"/>
                          </a:solidFill>
                          <a:effectLst/>
                          <a:uFillTx/>
                          <a:latin typeface="Arial"/>
                        </a:rPr>
                        <a:t>/-m/</a:t>
                      </a:r>
                      <a:endParaRPr b="0" lang="en-US" sz="2800" strike="noStrike" u="none">
                        <a:solidFill>
                          <a:srgbClr val="ffffff"/>
                        </a:solidFill>
                        <a:effectLst/>
                        <a:uFillTx/>
                        <a:latin typeface="Arial"/>
                      </a:endParaRPr>
                    </a:p>
                  </a:txBody>
                  <a:tcPr anchor="t" marL="90000" marR="90000">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noFill/>
                  </a:tcPr>
                </a:tc>
                <a:tc>
                  <a:txBody>
                    <a:bodyPr lIns="90000" rIns="90000" tIns="46800" bIns="46800" anchor="t">
                      <a:noAutofit/>
                    </a:bodyPr>
                    <a:p>
                      <a:pPr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6699ff"/>
                          </a:solidFill>
                          <a:effectLst/>
                          <a:uFillTx/>
                          <a:latin typeface="Arial"/>
                        </a:rPr>
                        <a:t>/-mİz/</a:t>
                      </a:r>
                      <a:endParaRPr b="0" lang="en-US" sz="2800" strike="noStrike" u="none">
                        <a:solidFill>
                          <a:srgbClr val="ffffff"/>
                        </a:solidFill>
                        <a:effectLst/>
                        <a:uFillTx/>
                        <a:latin typeface="Arial"/>
                      </a:endParaRPr>
                    </a:p>
                  </a:txBody>
                  <a:tcPr anchor="t" marL="90000" marR="90000">
                    <a:lnL w="5760">
                      <a:solidFill>
                        <a:srgbClr val="ffffff"/>
                      </a:solidFill>
                      <a:prstDash val="solid"/>
                    </a:lnL>
                    <a:lnR w="13680">
                      <a:solidFill>
                        <a:srgbClr val="ffffff"/>
                      </a:solidFill>
                      <a:prstDash val="solid"/>
                    </a:lnR>
                    <a:lnT w="5760">
                      <a:solidFill>
                        <a:srgbClr val="ffffff"/>
                      </a:solidFill>
                      <a:prstDash val="solid"/>
                    </a:lnT>
                    <a:lnB w="5760">
                      <a:solidFill>
                        <a:srgbClr val="ffffff"/>
                      </a:solidFill>
                      <a:prstDash val="solid"/>
                    </a:lnB>
                    <a:noFill/>
                  </a:tcPr>
                </a:tc>
              </a:tr>
              <a:tr h="685800">
                <a:tc>
                  <a:txBody>
                    <a:bodyPr lIns="90000" rIns="90000" tIns="46800" bIns="46800" anchor="t">
                      <a:noAutofit/>
                    </a:bodyPr>
                    <a:p>
                      <a:pPr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2. Лице</a:t>
                      </a:r>
                      <a:endParaRPr b="0" lang="en-US" sz="2800" strike="noStrike" u="none">
                        <a:solidFill>
                          <a:srgbClr val="ffffff"/>
                        </a:solidFill>
                        <a:effectLst/>
                        <a:uFillTx/>
                        <a:latin typeface="Arial"/>
                      </a:endParaRPr>
                    </a:p>
                  </a:txBody>
                  <a:tcPr anchor="t" marL="90000" marR="90000">
                    <a:lnL w="1368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noFill/>
                  </a:tcPr>
                </a:tc>
                <a:tc>
                  <a:txBody>
                    <a:bodyPr lIns="90000" rIns="90000" tIns="46800" bIns="46800" anchor="t">
                      <a:noAutofit/>
                    </a:bodyPr>
                    <a:p>
                      <a:pPr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6699ff"/>
                          </a:solidFill>
                          <a:effectLst/>
                          <a:uFillTx/>
                          <a:latin typeface="Arial"/>
                        </a:rPr>
                        <a:t>/-n/</a:t>
                      </a:r>
                      <a:endParaRPr b="0" lang="en-US" sz="2800" strike="noStrike" u="none">
                        <a:solidFill>
                          <a:srgbClr val="ffffff"/>
                        </a:solidFill>
                        <a:effectLst/>
                        <a:uFillTx/>
                        <a:latin typeface="Arial"/>
                      </a:endParaRPr>
                    </a:p>
                  </a:txBody>
                  <a:tcPr anchor="t" marL="90000" marR="90000">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noFill/>
                  </a:tcPr>
                </a:tc>
                <a:tc>
                  <a:txBody>
                    <a:bodyPr lIns="90000" rIns="90000" tIns="46800" bIns="46800" anchor="t">
                      <a:noAutofit/>
                    </a:bodyPr>
                    <a:p>
                      <a:pPr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6699ff"/>
                          </a:solidFill>
                          <a:effectLst/>
                          <a:uFillTx/>
                          <a:latin typeface="Arial"/>
                        </a:rPr>
                        <a:t>/-nİz/</a:t>
                      </a:r>
                      <a:endParaRPr b="0" lang="en-US" sz="2800" strike="noStrike" u="none">
                        <a:solidFill>
                          <a:srgbClr val="ffffff"/>
                        </a:solidFill>
                        <a:effectLst/>
                        <a:uFillTx/>
                        <a:latin typeface="Arial"/>
                      </a:endParaRPr>
                    </a:p>
                  </a:txBody>
                  <a:tcPr anchor="t" marL="90000" marR="90000">
                    <a:lnL w="5760">
                      <a:solidFill>
                        <a:srgbClr val="ffffff"/>
                      </a:solidFill>
                      <a:prstDash val="solid"/>
                    </a:lnL>
                    <a:lnR w="13680">
                      <a:solidFill>
                        <a:srgbClr val="ffffff"/>
                      </a:solidFill>
                      <a:prstDash val="solid"/>
                    </a:lnR>
                    <a:lnT w="5760">
                      <a:solidFill>
                        <a:srgbClr val="ffffff"/>
                      </a:solidFill>
                      <a:prstDash val="solid"/>
                    </a:lnT>
                    <a:lnB w="5760">
                      <a:solidFill>
                        <a:srgbClr val="ffffff"/>
                      </a:solidFill>
                      <a:prstDash val="solid"/>
                    </a:lnB>
                    <a:noFill/>
                  </a:tcPr>
                </a:tc>
              </a:tr>
              <a:tr h="685800">
                <a:tc>
                  <a:txBody>
                    <a:bodyPr lIns="90000" rIns="90000" tIns="46800" bIns="46800" anchor="t">
                      <a:noAutofit/>
                    </a:bodyPr>
                    <a:p>
                      <a:pPr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3. Лице</a:t>
                      </a:r>
                      <a:endParaRPr b="0" lang="en-US" sz="2800" strike="noStrike" u="none">
                        <a:solidFill>
                          <a:srgbClr val="ffffff"/>
                        </a:solidFill>
                        <a:effectLst/>
                        <a:uFillTx/>
                        <a:latin typeface="Arial"/>
                      </a:endParaRPr>
                    </a:p>
                  </a:txBody>
                  <a:tcPr anchor="t" marL="90000" marR="90000">
                    <a:lnL w="13680">
                      <a:solidFill>
                        <a:srgbClr val="ffffff"/>
                      </a:solidFill>
                      <a:prstDash val="solid"/>
                    </a:lnL>
                    <a:lnR w="5760">
                      <a:solidFill>
                        <a:srgbClr val="ffffff"/>
                      </a:solidFill>
                      <a:prstDash val="solid"/>
                    </a:lnR>
                    <a:lnT w="5760">
                      <a:solidFill>
                        <a:srgbClr val="ffffff"/>
                      </a:solidFill>
                      <a:prstDash val="solid"/>
                    </a:lnT>
                    <a:lnB w="13680">
                      <a:solidFill>
                        <a:srgbClr val="ffffff"/>
                      </a:solidFill>
                      <a:prstDash val="solid"/>
                    </a:lnB>
                    <a:noFill/>
                  </a:tcPr>
                </a:tc>
                <a:tc>
                  <a:txBody>
                    <a:bodyPr lIns="90000" rIns="90000" tIns="46800" bIns="46800" anchor="t">
                      <a:noAutofit/>
                    </a:bodyPr>
                    <a:p>
                      <a:pPr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6699ff"/>
                          </a:solidFill>
                          <a:effectLst/>
                          <a:uFillTx/>
                          <a:latin typeface="Arial"/>
                        </a:rPr>
                        <a:t>/-İ/</a:t>
                      </a:r>
                      <a:endParaRPr b="0" lang="en-US" sz="2800" strike="noStrike" u="none">
                        <a:solidFill>
                          <a:srgbClr val="ffffff"/>
                        </a:solidFill>
                        <a:effectLst/>
                        <a:uFillTx/>
                        <a:latin typeface="Arial"/>
                      </a:endParaRPr>
                    </a:p>
                  </a:txBody>
                  <a:tcPr anchor="t" marL="90000" marR="90000">
                    <a:lnL w="5760">
                      <a:solidFill>
                        <a:srgbClr val="ffffff"/>
                      </a:solidFill>
                      <a:prstDash val="solid"/>
                    </a:lnL>
                    <a:lnR w="5760">
                      <a:solidFill>
                        <a:srgbClr val="ffffff"/>
                      </a:solidFill>
                      <a:prstDash val="solid"/>
                    </a:lnR>
                    <a:lnT w="5760">
                      <a:solidFill>
                        <a:srgbClr val="ffffff"/>
                      </a:solidFill>
                      <a:prstDash val="solid"/>
                    </a:lnT>
                    <a:lnB w="13680">
                      <a:solidFill>
                        <a:srgbClr val="ffffff"/>
                      </a:solidFill>
                      <a:prstDash val="solid"/>
                    </a:lnB>
                    <a:noFill/>
                  </a:tcPr>
                </a:tc>
                <a:tc>
                  <a:txBody>
                    <a:bodyPr lIns="90000" rIns="90000" tIns="46800" bIns="46800" anchor="t">
                      <a:noAutofit/>
                    </a:bodyPr>
                    <a:p>
                      <a:pPr algn="ctr">
                        <a:spcBef>
                          <a:spcPts val="700"/>
                        </a:spcBef>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6699ff"/>
                          </a:solidFill>
                          <a:effectLst/>
                          <a:uFillTx/>
                          <a:latin typeface="Arial"/>
                        </a:rPr>
                        <a:t>/-lArİ/</a:t>
                      </a:r>
                      <a:endParaRPr b="0" lang="en-US" sz="2800" strike="noStrike" u="none">
                        <a:solidFill>
                          <a:srgbClr val="ffffff"/>
                        </a:solidFill>
                        <a:effectLst/>
                        <a:uFillTx/>
                        <a:latin typeface="Arial"/>
                      </a:endParaRPr>
                    </a:p>
                  </a:txBody>
                  <a:tcPr anchor="t" marL="90000" marR="90000">
                    <a:lnL w="5760">
                      <a:solidFill>
                        <a:srgbClr val="ffffff"/>
                      </a:solidFill>
                      <a:prstDash val="solid"/>
                    </a:lnL>
                    <a:lnR w="13680">
                      <a:solidFill>
                        <a:srgbClr val="ffffff"/>
                      </a:solidFill>
                      <a:prstDash val="solid"/>
                    </a:lnR>
                    <a:lnT w="5760">
                      <a:solidFill>
                        <a:srgbClr val="ffffff"/>
                      </a:solidFill>
                      <a:prstDash val="solid"/>
                    </a:lnT>
                    <a:lnB w="13680">
                      <a:solidFill>
                        <a:srgbClr val="ffffff"/>
                      </a:solidFill>
                      <a:prstDash val="solid"/>
                    </a:lnB>
                    <a:noFill/>
                  </a:tcPr>
                </a:tc>
              </a:tr>
            </a:tbl>
          </a:graphicData>
        </a:graphic>
      </p:graphicFrame>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9" name="PlaceHolder 1"/>
          <p:cNvSpPr>
            <a:spLocks noGrp="1"/>
          </p:cNvSpPr>
          <p:nvPr>
            <p:ph type="title"/>
          </p:nvPr>
        </p:nvSpPr>
        <p:spPr>
          <a:xfrm>
            <a:off x="0" y="274320"/>
            <a:ext cx="91440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б) НАСТАВКИ ЗА ПРИСВОЈНОСТ</a:t>
            </a:r>
            <a:endParaRPr b="0" lang="en-US" sz="4400" strike="noStrike" u="none">
              <a:solidFill>
                <a:srgbClr val="e3ebf1"/>
              </a:solidFill>
              <a:effectLst/>
              <a:uFillTx/>
              <a:latin typeface="Arial"/>
            </a:endParaRPr>
          </a:p>
        </p:txBody>
      </p:sp>
      <p:sp>
        <p:nvSpPr>
          <p:cNvPr id="30"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Понекогаш во 1ЛЕ, 2ЛЕ, 1ЛМ и во 2ЛМ, кај основниот (вториот) елемент од определената именска група (belirtili isim grubu), наставката за присвојност се испушта:</a:t>
            </a:r>
            <a:endParaRPr b="0" lang="en-US" sz="3200" strike="noStrike" u="none">
              <a:solidFill>
                <a:srgbClr val="ffffff"/>
              </a:solidFill>
              <a:effectLst/>
              <a:uFillTx/>
              <a:latin typeface="Arial"/>
            </a:endParaRPr>
          </a:p>
          <a:p>
            <a:pPr lvl="1" marL="743040" indent="-28584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benim teyzem &gt; </a:t>
            </a:r>
            <a:r>
              <a:rPr b="0" lang="en-US" sz="2800" strike="noStrike" u="none">
                <a:solidFill>
                  <a:srgbClr val="ffff00"/>
                </a:solidFill>
                <a:effectLst/>
                <a:uFillTx/>
                <a:latin typeface="Arial"/>
              </a:rPr>
              <a:t>benim teyze</a:t>
            </a:r>
            <a:endParaRPr b="0" lang="en-US" sz="2800" strike="noStrike" u="none">
              <a:solidFill>
                <a:srgbClr val="ffffff"/>
              </a:solidFill>
              <a:effectLst/>
              <a:uFillTx/>
              <a:latin typeface="Arial"/>
            </a:endParaRPr>
          </a:p>
          <a:p>
            <a:pPr lvl="1" marL="743040" indent="-28584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sizin amcanız &gt; </a:t>
            </a:r>
            <a:r>
              <a:rPr b="0" lang="en-US" sz="2800" strike="noStrike" u="none">
                <a:solidFill>
                  <a:srgbClr val="ffff00"/>
                </a:solidFill>
                <a:effectLst/>
                <a:uFillTx/>
                <a:latin typeface="Arial"/>
              </a:rPr>
              <a:t>sizin amca</a:t>
            </a:r>
            <a:endParaRPr b="0" lang="en-US" sz="2800" strike="noStrike" u="none">
              <a:solidFill>
                <a:srgbClr val="ffffff"/>
              </a:solidFill>
              <a:effectLst/>
              <a:uFillTx/>
              <a:latin typeface="Arial"/>
            </a:endParaRPr>
          </a:p>
          <a:p>
            <a:pPr lvl="1" marL="743040" indent="-28584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bizim vatandaşımız &gt; </a:t>
            </a:r>
            <a:r>
              <a:rPr b="0" lang="en-US" sz="2800" strike="noStrike" u="none">
                <a:solidFill>
                  <a:srgbClr val="ffff00"/>
                </a:solidFill>
                <a:effectLst/>
                <a:uFillTx/>
                <a:latin typeface="Arial"/>
              </a:rPr>
              <a:t>bizim vatandaş</a:t>
            </a:r>
            <a:endParaRPr b="0" lang="en-US" sz="2800" strike="noStrike" u="none">
              <a:solidFill>
                <a:srgbClr val="ffffff"/>
              </a:solidFill>
              <a:effectLst/>
              <a:uFillTx/>
              <a:latin typeface="Arial"/>
            </a:endParaRPr>
          </a:p>
          <a:p>
            <a:pPr lvl="1" marL="743040" indent="-28584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sizin arabanız &gt; </a:t>
            </a:r>
            <a:r>
              <a:rPr b="0" lang="en-US" sz="2800" strike="noStrike" u="none">
                <a:solidFill>
                  <a:srgbClr val="ffff00"/>
                </a:solidFill>
                <a:effectLst/>
                <a:uFillTx/>
                <a:latin typeface="Arial"/>
              </a:rPr>
              <a:t>sizin araba</a:t>
            </a:r>
            <a:endParaRPr b="0" lang="en-US" sz="28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Овој феномен не се среќава во 3Л.</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в) НАСТАВКА ЗА МНОЖИНА</a:t>
            </a:r>
            <a:endParaRPr b="0" lang="en-US" sz="4400" strike="noStrike" u="none">
              <a:solidFill>
                <a:srgbClr val="e3ebf1"/>
              </a:solidFill>
              <a:effectLst/>
              <a:uFillTx/>
              <a:latin typeface="Arial"/>
            </a:endParaRPr>
          </a:p>
        </p:txBody>
      </p:sp>
      <p:sp>
        <p:nvSpPr>
          <p:cNvPr id="32"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Единствената наставка за множина што денес се користи во турскиот јазик е наставката </a:t>
            </a:r>
            <a:r>
              <a:rPr b="0" lang="en-US" sz="2400" strike="noStrike" u="none">
                <a:solidFill>
                  <a:srgbClr val="ffff00"/>
                </a:solidFill>
                <a:effectLst/>
                <a:uFillTx/>
                <a:latin typeface="Arial"/>
              </a:rPr>
              <a:t>/-lAr/</a:t>
            </a:r>
            <a:r>
              <a:rPr b="0" lang="en-US" sz="2400" strike="noStrike" u="none">
                <a:solidFill>
                  <a:srgbClr val="ffffff"/>
                </a:solidFill>
                <a:effectLst/>
                <a:uFillTx/>
                <a:latin typeface="Arial"/>
              </a:rPr>
              <a:t>.</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Има две варијанти и подлежи на палаталната вокална хармонија.</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Без разлика на каков глас завршува именката, секогаш се користи директно:</a:t>
            </a:r>
            <a:br>
              <a:rPr sz="2400"/>
            </a:br>
            <a:r>
              <a:rPr b="0" lang="en-US" sz="2400" strike="noStrike" u="none">
                <a:solidFill>
                  <a:srgbClr val="6699ff"/>
                </a:solidFill>
                <a:effectLst/>
                <a:uFillTx/>
                <a:latin typeface="Arial"/>
              </a:rPr>
              <a:t>araba+lar, gece+ler, taş+lar, seçenek+ler, и др.</a:t>
            </a:r>
            <a:endParaRPr b="0" lang="en-US" sz="2400" strike="noStrike" u="none">
              <a:solidFill>
                <a:srgbClr val="ffffff"/>
              </a:solidFill>
              <a:effectLst/>
              <a:uFillTx/>
              <a:latin typeface="Arial"/>
            </a:endParaRPr>
          </a:p>
          <a:p>
            <a:pPr marL="343080" indent="-343080">
              <a:lnSpc>
                <a:spcPct val="80000"/>
              </a:lnSpc>
              <a:spcBef>
                <a:spcPts val="601"/>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Во минатото:</a:t>
            </a:r>
            <a:r>
              <a:rPr b="0" lang="en-US" sz="2400" strike="noStrike" u="none">
                <a:solidFill>
                  <a:srgbClr val="ffffff"/>
                </a:solidFill>
                <a:effectLst/>
                <a:uFillTx/>
                <a:latin typeface="Arial"/>
              </a:rPr>
              <a:t> </a:t>
            </a:r>
            <a:br>
              <a:rPr sz="2400"/>
            </a:br>
            <a:r>
              <a:rPr b="0" lang="en-US" sz="2400" strike="noStrike" u="none">
                <a:solidFill>
                  <a:srgbClr val="ffffff"/>
                </a:solidFill>
                <a:effectLst/>
                <a:uFillTx/>
                <a:latin typeface="Arial"/>
              </a:rPr>
              <a:t>Наставка за дуал </a:t>
            </a:r>
            <a:r>
              <a:rPr b="0" lang="en-US" sz="2400" strike="noStrike" u="none">
                <a:solidFill>
                  <a:srgbClr val="00ffff"/>
                </a:solidFill>
                <a:effectLst/>
                <a:uFillTx/>
                <a:latin typeface="Arial"/>
              </a:rPr>
              <a:t>/-z/</a:t>
            </a:r>
            <a:r>
              <a:rPr b="0" lang="en-US" sz="2400" strike="noStrike" u="none">
                <a:solidFill>
                  <a:srgbClr val="ffffff"/>
                </a:solidFill>
                <a:effectLst/>
                <a:uFillTx/>
                <a:latin typeface="Arial"/>
              </a:rPr>
              <a:t>: </a:t>
            </a:r>
            <a:r>
              <a:rPr b="0" lang="en-US" sz="2400" strike="noStrike" u="none">
                <a:solidFill>
                  <a:srgbClr val="6699ff"/>
                </a:solidFill>
                <a:effectLst/>
                <a:uFillTx/>
                <a:latin typeface="Arial"/>
              </a:rPr>
              <a:t>göz, diz, omuz, ikiz, и др.</a:t>
            </a:r>
            <a:br>
              <a:rPr sz="2400"/>
            </a:br>
            <a:r>
              <a:rPr b="0" lang="en-US" sz="2400" strike="noStrike" u="none">
                <a:solidFill>
                  <a:srgbClr val="ffffff"/>
                </a:solidFill>
                <a:effectLst/>
                <a:uFillTx/>
                <a:latin typeface="Arial"/>
              </a:rPr>
              <a:t>Наставка за множина </a:t>
            </a:r>
            <a:r>
              <a:rPr b="0" lang="en-US" sz="2400" strike="noStrike" u="none">
                <a:solidFill>
                  <a:srgbClr val="00ffff"/>
                </a:solidFill>
                <a:effectLst/>
                <a:uFillTx/>
                <a:latin typeface="Arial"/>
              </a:rPr>
              <a:t>/-An/</a:t>
            </a:r>
            <a:r>
              <a:rPr b="0" lang="en-US" sz="2400" strike="noStrike" u="none">
                <a:solidFill>
                  <a:srgbClr val="ffffff"/>
                </a:solidFill>
                <a:effectLst/>
                <a:uFillTx/>
                <a:latin typeface="Arial"/>
              </a:rPr>
              <a:t>: </a:t>
            </a:r>
            <a:r>
              <a:rPr b="0" lang="en-US" sz="2400" strike="noStrike" u="none">
                <a:solidFill>
                  <a:srgbClr val="6699ff"/>
                </a:solidFill>
                <a:effectLst/>
                <a:uFillTx/>
                <a:latin typeface="Arial"/>
              </a:rPr>
              <a:t>oğul+an (&gt;oğlan), kız+an, и др.</a:t>
            </a:r>
            <a:br>
              <a:rPr sz="2400"/>
            </a:br>
            <a:r>
              <a:rPr b="0" lang="en-US" sz="2400" strike="noStrike" u="none">
                <a:solidFill>
                  <a:srgbClr val="ffffff"/>
                </a:solidFill>
                <a:effectLst/>
                <a:uFillTx/>
                <a:latin typeface="Arial"/>
              </a:rPr>
              <a:t>Денес овие наставки се третираат како деривативни наставки.</a:t>
            </a:r>
            <a:endParaRPr b="0" lang="en-US" sz="2400" strike="noStrike" u="none">
              <a:solidFill>
                <a:srgbClr val="ffffff"/>
              </a:solidFill>
              <a:effectLst/>
              <a:uFillTx/>
              <a:latin typeface="Arial"/>
            </a:endParaRPr>
          </a:p>
          <a:p>
            <a:pPr marL="343080" indent="-343080">
              <a:lnSpc>
                <a:spcPct val="80000"/>
              </a:lnSpc>
              <a:spcBef>
                <a:spcPts val="601"/>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Внимание:</a:t>
            </a:r>
            <a:r>
              <a:rPr b="0" lang="en-US" sz="2400" strike="noStrike" u="none">
                <a:solidFill>
                  <a:srgbClr val="ffffff"/>
                </a:solidFill>
                <a:effectLst/>
                <a:uFillTx/>
                <a:latin typeface="Arial"/>
              </a:rPr>
              <a:t> Наставката /-lAr/ која се користи со финитни глаголски форми, не е наставка за множина, туку наставка за лице во трето лице еднина: </a:t>
            </a:r>
            <a:br>
              <a:rPr sz="2400"/>
            </a:br>
            <a:r>
              <a:rPr b="0" lang="en-US" sz="2400" strike="noStrike" u="none">
                <a:solidFill>
                  <a:srgbClr val="6699ff"/>
                </a:solidFill>
                <a:effectLst/>
                <a:uFillTx/>
                <a:latin typeface="Arial"/>
              </a:rPr>
              <a:t>gel-di-ler, kaç-mış-lar, и др.</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3"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г) РЕЛАТИВНА НАСТАВКА /-ki/</a:t>
            </a:r>
            <a:endParaRPr b="0" lang="en-US" sz="4000" strike="noStrike" u="none">
              <a:solidFill>
                <a:srgbClr val="e3ebf1"/>
              </a:solidFill>
              <a:effectLst/>
              <a:uFillTx/>
              <a:latin typeface="Arial"/>
            </a:endParaRPr>
          </a:p>
        </p:txBody>
      </p:sp>
      <p:sp>
        <p:nvSpPr>
          <p:cNvPr id="34"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Дефиниција:</a:t>
            </a:r>
            <a:r>
              <a:rPr b="0" lang="en-US" sz="2800" strike="noStrike" u="none">
                <a:solidFill>
                  <a:srgbClr val="ffffff"/>
                </a:solidFill>
                <a:effectLst/>
                <a:uFillTx/>
                <a:latin typeface="Arial"/>
              </a:rPr>
              <a:t> Релативната наставка, на именката или зборовите од именско потекло на кои се додава, им дава значење на наоѓање во некое место или во некое време или, пак, припадност на некое лице или предмет.</a:t>
            </a:r>
            <a:endParaRPr b="0" lang="en-US" sz="2800" strike="noStrike" u="none">
              <a:solidFill>
                <a:srgbClr val="ffffff"/>
              </a:solidFill>
              <a:effectLst/>
              <a:uFillTx/>
              <a:latin typeface="Arial"/>
            </a:endParaRPr>
          </a:p>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Наставките за падеж се користат на апсолутниот крај на именката. </a:t>
            </a:r>
            <a:endParaRPr b="0" lang="en-US" sz="2800" strike="noStrike" u="none">
              <a:solidFill>
                <a:srgbClr val="ffffff"/>
              </a:solidFill>
              <a:effectLst/>
              <a:uFillTx/>
              <a:latin typeface="Arial"/>
            </a:endParaRPr>
          </a:p>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Меѓутоа, релативната наставка прави исклучок и е единствена наставка која може да дојде </a:t>
            </a:r>
            <a:r>
              <a:rPr b="0" lang="en-US" sz="2800" strike="noStrike" u="none">
                <a:solidFill>
                  <a:srgbClr val="00ffff"/>
                </a:solidFill>
                <a:effectLst/>
                <a:uFillTx/>
                <a:latin typeface="Arial"/>
              </a:rPr>
              <a:t>после падежните наставки</a:t>
            </a:r>
            <a:r>
              <a:rPr b="0" lang="en-US" sz="2800" strike="noStrike" u="none">
                <a:solidFill>
                  <a:srgbClr val="ffffff"/>
                </a:solidFill>
                <a:effectLst/>
                <a:uFillTx/>
                <a:latin typeface="Arial"/>
              </a:rPr>
              <a:t>.</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г) РЕЛАТИВНА НАСТАВКА /-ki/</a:t>
            </a:r>
            <a:endParaRPr b="0" lang="en-US" sz="4000" strike="noStrike" u="none">
              <a:solidFill>
                <a:srgbClr val="e3ebf1"/>
              </a:solidFill>
              <a:effectLst/>
              <a:uFillTx/>
              <a:latin typeface="Arial"/>
            </a:endParaRPr>
          </a:p>
        </p:txBody>
      </p:sp>
      <p:sp>
        <p:nvSpPr>
          <p:cNvPr id="36"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Релативната наставка, од падежните наставки доаѓа само после наставката за генитив и наставката за локатив:</a:t>
            </a:r>
            <a:br>
              <a:rPr sz="3200"/>
            </a:br>
            <a:r>
              <a:rPr b="0" lang="en-US" sz="3200" strike="noStrike" u="none">
                <a:solidFill>
                  <a:srgbClr val="ffff00"/>
                </a:solidFill>
                <a:effectLst/>
                <a:uFillTx/>
                <a:latin typeface="Arial"/>
              </a:rPr>
              <a:t>- По GEN:</a:t>
            </a:r>
            <a:r>
              <a:rPr b="0" lang="en-US" sz="3200" strike="noStrike" u="none">
                <a:solidFill>
                  <a:srgbClr val="ffffff"/>
                </a:solidFill>
                <a:effectLst/>
                <a:uFillTx/>
                <a:latin typeface="Arial"/>
              </a:rPr>
              <a:t> </a:t>
            </a:r>
            <a:r>
              <a:rPr b="0" lang="en-US" sz="3200" strike="noStrike" u="none">
                <a:solidFill>
                  <a:srgbClr val="6699ff"/>
                </a:solidFill>
                <a:effectLst/>
                <a:uFillTx/>
                <a:latin typeface="Arial"/>
              </a:rPr>
              <a:t>ben+im+ki, sen+in+ki, o+(n)un+ki, Emre+(n)in+ki, biz+im+ki, ev+in+ki,  komşu+(n)un+ki, bura+(n)ın+ki, и др.</a:t>
            </a:r>
            <a:br>
              <a:rPr sz="3200"/>
            </a:br>
            <a:r>
              <a:rPr b="0" lang="en-US" sz="3200" strike="noStrike" u="none">
                <a:solidFill>
                  <a:srgbClr val="ffff00"/>
                </a:solidFill>
                <a:effectLst/>
                <a:uFillTx/>
                <a:latin typeface="Arial"/>
              </a:rPr>
              <a:t>- По LOC:</a:t>
            </a:r>
            <a:r>
              <a:rPr b="0" lang="en-US" sz="3200" strike="noStrike" u="none">
                <a:solidFill>
                  <a:srgbClr val="ffffff"/>
                </a:solidFill>
                <a:effectLst/>
                <a:uFillTx/>
                <a:latin typeface="Arial"/>
              </a:rPr>
              <a:t> </a:t>
            </a:r>
            <a:r>
              <a:rPr b="0" lang="en-US" sz="3200" strike="noStrike" u="none">
                <a:solidFill>
                  <a:srgbClr val="6699ff"/>
                </a:solidFill>
                <a:effectLst/>
                <a:uFillTx/>
                <a:latin typeface="Arial"/>
              </a:rPr>
              <a:t>siz+de+ki, ora+da+ki, Sevim+de+ki, su+da+ki, ağaç+ta+ki, kutu+da+ki, и др.</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г) РЕЛАТИВНА НАСТАВКА /-ki/</a:t>
            </a:r>
            <a:endParaRPr b="0" lang="en-US" sz="4000" strike="noStrike" u="none">
              <a:solidFill>
                <a:srgbClr val="e3ebf1"/>
              </a:solidFill>
              <a:effectLst/>
              <a:uFillTx/>
              <a:latin typeface="Arial"/>
            </a:endParaRPr>
          </a:p>
        </p:txBody>
      </p:sp>
      <p:sp>
        <p:nvSpPr>
          <p:cNvPr id="38"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Релативната наставка се користи кога се испушта вториот именски елемент и во тој случај првиот именски елемент ја добива релативната наставка:</a:t>
            </a:r>
            <a:br>
              <a:rPr sz="2800"/>
            </a:br>
            <a:r>
              <a:rPr b="0" lang="en-US" sz="2800" strike="noStrike" u="none">
                <a:solidFill>
                  <a:srgbClr val="6699ff"/>
                </a:solidFill>
                <a:effectLst/>
                <a:uFillTx/>
                <a:latin typeface="Arial"/>
              </a:rPr>
              <a:t>sen+in eş+(i)n &gt; sen+in+</a:t>
            </a:r>
            <a:r>
              <a:rPr b="0" lang="en-US" sz="2800" strike="noStrike" u="none">
                <a:solidFill>
                  <a:srgbClr val="00ffff"/>
                </a:solidFill>
                <a:effectLst/>
                <a:uFillTx/>
                <a:latin typeface="Arial"/>
              </a:rPr>
              <a:t>ki  </a:t>
            </a:r>
            <a:r>
              <a:rPr b="0" lang="en-US" sz="2800" strike="noStrike" u="none">
                <a:solidFill>
                  <a:srgbClr val="00ffff"/>
                </a:solidFill>
                <a:effectLst/>
                <a:uFillTx/>
                <a:latin typeface="Arial"/>
                <a:ea typeface="Tahoma"/>
              </a:rPr>
              <a:t>Ø</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Релативната наставка /-ki/, всушност, се користи како „замена“ за испуштениот именски елемент. Сите наставки кои се користеле по испуштениот именски елемент се додаваат по релативната наставка: </a:t>
            </a:r>
            <a:br>
              <a:rPr sz="2800"/>
            </a:br>
            <a:r>
              <a:rPr b="0" lang="en-US" sz="2800" strike="noStrike" u="none">
                <a:solidFill>
                  <a:srgbClr val="6699ff"/>
                </a:solidFill>
                <a:effectLst/>
                <a:uFillTx/>
                <a:latin typeface="Arial"/>
              </a:rPr>
              <a:t>biz+im çocuk+lar &gt; biz+im+</a:t>
            </a:r>
            <a:r>
              <a:rPr b="0" lang="en-US" sz="2800" strike="noStrike" u="none">
                <a:solidFill>
                  <a:srgbClr val="00ffff"/>
                </a:solidFill>
                <a:effectLst/>
                <a:uFillTx/>
                <a:latin typeface="Arial"/>
              </a:rPr>
              <a:t>ki</a:t>
            </a:r>
            <a:r>
              <a:rPr b="0" lang="en-US" sz="2800" strike="noStrike" u="none">
                <a:solidFill>
                  <a:srgbClr val="6699ff"/>
                </a:solidFill>
                <a:effectLst/>
                <a:uFillTx/>
                <a:latin typeface="Arial"/>
              </a:rPr>
              <a:t>+ler,</a:t>
            </a:r>
            <a:br>
              <a:rPr sz="2800"/>
            </a:br>
            <a:r>
              <a:rPr b="0" lang="en-US" sz="2800" strike="noStrike" u="none">
                <a:solidFill>
                  <a:srgbClr val="6699ff"/>
                </a:solidFill>
                <a:effectLst/>
                <a:uFillTx/>
                <a:latin typeface="Arial"/>
              </a:rPr>
              <a:t>ev+de misafir+ler+in &gt; ev+de+</a:t>
            </a:r>
            <a:r>
              <a:rPr b="0" lang="en-US" sz="2800" strike="noStrike" u="none">
                <a:solidFill>
                  <a:srgbClr val="00ffff"/>
                </a:solidFill>
                <a:effectLst/>
                <a:uFillTx/>
                <a:latin typeface="Arial"/>
              </a:rPr>
              <a:t>ki</a:t>
            </a:r>
            <a:r>
              <a:rPr b="0" lang="en-US" sz="2800" strike="noStrike" u="none">
                <a:solidFill>
                  <a:srgbClr val="6699ff"/>
                </a:solidFill>
                <a:effectLst/>
                <a:uFillTx/>
                <a:latin typeface="Arial"/>
              </a:rPr>
              <a:t>+ler+in, и др.</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9"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г) РЕЛАТИВНА НАСТАВКА /-ki/</a:t>
            </a:r>
            <a:endParaRPr b="0" lang="en-US" sz="4000" strike="noStrike" u="none">
              <a:solidFill>
                <a:srgbClr val="e3ebf1"/>
              </a:solidFill>
              <a:effectLst/>
              <a:uFillTx/>
              <a:latin typeface="Arial"/>
            </a:endParaRPr>
          </a:p>
        </p:txBody>
      </p:sp>
      <p:sp>
        <p:nvSpPr>
          <p:cNvPr id="40"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Испуштениот елемент може да биде и партицип (глаголска-придавка) или партиципна група:</a:t>
            </a:r>
            <a:br>
              <a:rPr sz="2400"/>
            </a:br>
            <a:r>
              <a:rPr b="0" lang="en-US" sz="2400" strike="noStrike" u="none">
                <a:solidFill>
                  <a:srgbClr val="6699ff"/>
                </a:solidFill>
                <a:effectLst/>
                <a:uFillTx/>
                <a:latin typeface="Arial"/>
              </a:rPr>
              <a:t>yüzünde </a:t>
            </a:r>
            <a:r>
              <a:rPr b="0" lang="en-US" sz="2400" strike="noStrike" u="none">
                <a:solidFill>
                  <a:srgbClr val="00ffff"/>
                </a:solidFill>
                <a:effectLst/>
                <a:uFillTx/>
                <a:latin typeface="Arial"/>
              </a:rPr>
              <a:t>var olan</a:t>
            </a:r>
            <a:r>
              <a:rPr b="0" lang="en-US" sz="2400" strike="noStrike" u="none">
                <a:solidFill>
                  <a:srgbClr val="6699ff"/>
                </a:solidFill>
                <a:effectLst/>
                <a:uFillTx/>
                <a:latin typeface="Arial"/>
              </a:rPr>
              <a:t> acı ifade &gt; yüzünde</a:t>
            </a:r>
            <a:r>
              <a:rPr b="0" lang="en-US" sz="2400" strike="noStrike" u="none">
                <a:solidFill>
                  <a:srgbClr val="00ffff"/>
                </a:solidFill>
                <a:effectLst/>
                <a:uFillTx/>
                <a:latin typeface="Arial"/>
              </a:rPr>
              <a:t>ki</a:t>
            </a:r>
            <a:r>
              <a:rPr b="0" lang="en-US" sz="2400" strike="noStrike" u="none">
                <a:solidFill>
                  <a:srgbClr val="6699ff"/>
                </a:solidFill>
                <a:effectLst/>
                <a:uFillTx/>
                <a:latin typeface="Arial"/>
              </a:rPr>
              <a:t> acı ifade</a:t>
            </a:r>
            <a:br>
              <a:rPr sz="2400"/>
            </a:br>
            <a:r>
              <a:rPr b="0" lang="en-US" sz="2400" strike="noStrike" u="none">
                <a:solidFill>
                  <a:srgbClr val="6699ff"/>
                </a:solidFill>
                <a:effectLst/>
                <a:uFillTx/>
                <a:latin typeface="Arial"/>
              </a:rPr>
              <a:t>yüzünün </a:t>
            </a:r>
            <a:r>
              <a:rPr b="0" lang="en-US" sz="2400" strike="noStrike" u="none">
                <a:solidFill>
                  <a:srgbClr val="00ffff"/>
                </a:solidFill>
                <a:effectLst/>
                <a:uFillTx/>
                <a:latin typeface="Arial"/>
              </a:rPr>
              <a:t>var olan</a:t>
            </a:r>
            <a:r>
              <a:rPr b="0" lang="en-US" sz="2400" strike="noStrike" u="none">
                <a:solidFill>
                  <a:srgbClr val="6699ff"/>
                </a:solidFill>
                <a:effectLst/>
                <a:uFillTx/>
                <a:latin typeface="Arial"/>
              </a:rPr>
              <a:t> acı ifadesi &gt; yüzünün</a:t>
            </a:r>
            <a:r>
              <a:rPr b="0" lang="en-US" sz="2400" strike="noStrike" u="none">
                <a:solidFill>
                  <a:srgbClr val="00ffff"/>
                </a:solidFill>
                <a:effectLst/>
                <a:uFillTx/>
                <a:latin typeface="Arial"/>
              </a:rPr>
              <a:t>ki</a:t>
            </a:r>
            <a:r>
              <a:rPr b="0" lang="en-US" sz="2400" strike="noStrike" u="none">
                <a:solidFill>
                  <a:srgbClr val="6699ff"/>
                </a:solidFill>
                <a:effectLst/>
                <a:uFillTx/>
                <a:latin typeface="Arial"/>
              </a:rPr>
              <a:t> acı ifade</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Значи, испуштениот елемент може да биде и зборовна група:</a:t>
            </a:r>
            <a:br>
              <a:rPr sz="2400"/>
            </a:br>
            <a:r>
              <a:rPr b="0" lang="en-US" sz="2400" strike="noStrike" u="none">
                <a:solidFill>
                  <a:srgbClr val="6699ff"/>
                </a:solidFill>
                <a:effectLst/>
                <a:uFillTx/>
                <a:latin typeface="Arial"/>
              </a:rPr>
              <a:t>bardağın </a:t>
            </a:r>
            <a:r>
              <a:rPr b="0" lang="en-US" sz="2400" strike="noStrike" u="none">
                <a:solidFill>
                  <a:srgbClr val="00ffff"/>
                </a:solidFill>
                <a:effectLst/>
                <a:uFillTx/>
                <a:latin typeface="Arial"/>
              </a:rPr>
              <a:t>kırılan kenar</a:t>
            </a:r>
            <a:r>
              <a:rPr b="0" lang="en-US" sz="2400" strike="noStrike" u="none">
                <a:solidFill>
                  <a:srgbClr val="6699ff"/>
                </a:solidFill>
                <a:effectLst/>
                <a:uFillTx/>
                <a:latin typeface="Arial"/>
              </a:rPr>
              <a:t>ı &gt; bardağınki</a:t>
            </a:r>
            <a:r>
              <a:rPr b="0" lang="en-US" sz="2400" strike="noStrike" u="none">
                <a:solidFill>
                  <a:srgbClr val="00ffff"/>
                </a:solidFill>
                <a:effectLst/>
                <a:uFillTx/>
                <a:latin typeface="Arial"/>
              </a:rPr>
              <a:t>si</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Исто така, може да се користи и по некои прилози за време:</a:t>
            </a:r>
            <a:br>
              <a:rPr sz="2400"/>
            </a:br>
            <a:r>
              <a:rPr b="0" lang="en-US" sz="2400" strike="noStrike" u="none">
                <a:solidFill>
                  <a:srgbClr val="6699ff"/>
                </a:solidFill>
                <a:effectLst/>
                <a:uFillTx/>
                <a:latin typeface="Arial"/>
              </a:rPr>
              <a:t>akşam+ki, gece+ki, sabah+ki, yarın+ki, и др.</a:t>
            </a:r>
            <a:r>
              <a:rPr b="0" lang="en-US" sz="2400" strike="noStrike" u="none">
                <a:solidFill>
                  <a:srgbClr val="ffffff"/>
                </a:solidFill>
                <a:effectLst/>
                <a:uFillTx/>
                <a:latin typeface="Arial"/>
              </a:rPr>
              <a:t> </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Релативната наставка спаѓа меѓу едноваројантните наставки, но во последно време може да се сретне и варијантата /-kü/. </a:t>
            </a:r>
            <a:endParaRPr b="0" lang="en-US" sz="2400" strike="noStrike" u="none">
              <a:solidFill>
                <a:srgbClr val="ffffff"/>
              </a:solidFill>
              <a:effectLst/>
              <a:uFillTx/>
              <a:latin typeface="Arial"/>
            </a:endParaRPr>
          </a:p>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Оваа варијанта се среќава само во неколку примери и според тоа сè уште не може да се каже дека е двоваријантна наставка:</a:t>
            </a:r>
            <a:br>
              <a:rPr sz="2400"/>
            </a:br>
            <a:r>
              <a:rPr b="0" lang="en-US" sz="2400" strike="noStrike" u="none">
                <a:solidFill>
                  <a:srgbClr val="6699ff"/>
                </a:solidFill>
                <a:effectLst/>
                <a:uFillTx/>
                <a:latin typeface="Arial"/>
              </a:rPr>
              <a:t>dün+kü, bugün+kü, çün+kü, öbür+kü.</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1"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г) РЕЛАТИВНА НАСТАВКА /-ki/</a:t>
            </a:r>
            <a:endParaRPr b="0" lang="en-US" sz="4000" strike="noStrike" u="none">
              <a:solidFill>
                <a:srgbClr val="e3ebf1"/>
              </a:solidFill>
              <a:effectLst/>
              <a:uFillTx/>
              <a:latin typeface="Arial"/>
            </a:endParaRPr>
          </a:p>
        </p:txBody>
      </p:sp>
      <p:sp>
        <p:nvSpPr>
          <p:cNvPr id="42"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Внимание:</a:t>
            </a:r>
            <a:r>
              <a:rPr b="0" lang="en-US" sz="2800" strike="noStrike" u="none">
                <a:solidFill>
                  <a:srgbClr val="ffffff"/>
                </a:solidFill>
                <a:effectLst/>
                <a:uFillTx/>
                <a:latin typeface="Arial"/>
              </a:rPr>
              <a:t> Честопати во пишаниот збор релативната наставка /-ki/ се меша со </a:t>
            </a:r>
            <a:r>
              <a:rPr b="0" lang="en-US" sz="2800" strike="noStrike" u="none">
                <a:solidFill>
                  <a:srgbClr val="ffff00"/>
                </a:solidFill>
                <a:effectLst/>
                <a:uFillTx/>
                <a:latin typeface="Arial"/>
              </a:rPr>
              <a:t>сврзникот</a:t>
            </a:r>
            <a:r>
              <a:rPr b="0" lang="en-US" sz="2800" strike="noStrike" u="none">
                <a:solidFill>
                  <a:srgbClr val="ffffff"/>
                </a:solidFill>
                <a:effectLst/>
                <a:uFillTx/>
                <a:latin typeface="Arial"/>
              </a:rPr>
              <a:t> </a:t>
            </a:r>
            <a:r>
              <a:rPr b="0" lang="en-US" sz="2800" strike="noStrike" u="none">
                <a:solidFill>
                  <a:srgbClr val="ffff00"/>
                </a:solidFill>
                <a:effectLst/>
                <a:uFillTx/>
                <a:latin typeface="Arial"/>
              </a:rPr>
              <a:t>“ki”</a:t>
            </a:r>
            <a:r>
              <a:rPr b="0" lang="en-US" sz="2800" strike="noStrike" u="none">
                <a:solidFill>
                  <a:srgbClr val="ffffff"/>
                </a:solidFill>
                <a:effectLst/>
                <a:uFillTx/>
                <a:latin typeface="Arial"/>
              </a:rPr>
              <a:t>. Релативната наставка образува само привремени врски меѓу два именски елементи, но никако не ги сврзува.</a:t>
            </a:r>
            <a:br>
              <a:rPr sz="2800"/>
            </a:br>
            <a:br>
              <a:rPr sz="2800"/>
            </a:br>
            <a:r>
              <a:rPr b="0" lang="en-US" sz="2800" strike="noStrike" u="none">
                <a:solidFill>
                  <a:srgbClr val="6699ff"/>
                </a:solidFill>
                <a:effectLst/>
                <a:uFillTx/>
                <a:latin typeface="Arial"/>
              </a:rPr>
              <a:t>O kadar koştu </a:t>
            </a:r>
            <a:r>
              <a:rPr b="0" lang="en-US" sz="2800" strike="noStrike" u="none">
                <a:solidFill>
                  <a:srgbClr val="00ffff"/>
                </a:solidFill>
                <a:effectLst/>
                <a:uFillTx/>
                <a:latin typeface="Arial"/>
              </a:rPr>
              <a:t>ki</a:t>
            </a:r>
            <a:r>
              <a:rPr b="0" lang="en-US" sz="2800" strike="noStrike" u="none">
                <a:solidFill>
                  <a:srgbClr val="6699ff"/>
                </a:solidFill>
                <a:effectLst/>
                <a:uFillTx/>
                <a:latin typeface="Arial"/>
              </a:rPr>
              <a:t> kalbi duracaktı.</a:t>
            </a:r>
            <a:br>
              <a:rPr sz="2800"/>
            </a:br>
            <a:r>
              <a:rPr b="0" lang="en-US" sz="2800" strike="noStrike" u="none">
                <a:solidFill>
                  <a:srgbClr val="6699ff"/>
                </a:solidFill>
                <a:effectLst/>
                <a:uFillTx/>
                <a:latin typeface="Arial"/>
              </a:rPr>
              <a:t>(“O kadar koştu.” </a:t>
            </a:r>
            <a:r>
              <a:rPr b="0" lang="en-US" sz="2800" strike="noStrike" u="none">
                <a:solidFill>
                  <a:srgbClr val="00ffff"/>
                </a:solidFill>
                <a:effectLst/>
                <a:uFillTx/>
                <a:latin typeface="Arial"/>
              </a:rPr>
              <a:t>VE</a:t>
            </a:r>
            <a:r>
              <a:rPr b="0" lang="en-US" sz="2800" strike="noStrike" u="none">
                <a:solidFill>
                  <a:srgbClr val="6699ff"/>
                </a:solidFill>
                <a:effectLst/>
                <a:uFillTx/>
                <a:latin typeface="Arial"/>
              </a:rPr>
              <a:t> “Kalbi duracaktı.”)</a:t>
            </a:r>
            <a:br>
              <a:rPr sz="2800"/>
            </a:br>
            <a:br>
              <a:rPr sz="2800"/>
            </a:br>
            <a:r>
              <a:rPr b="0" lang="en-US" sz="2800" strike="noStrike" u="none">
                <a:solidFill>
                  <a:srgbClr val="6699ff"/>
                </a:solidFill>
                <a:effectLst/>
                <a:uFillTx/>
                <a:latin typeface="Arial"/>
              </a:rPr>
              <a:t>Derin derin düşündük </a:t>
            </a:r>
            <a:r>
              <a:rPr b="0" lang="en-US" sz="2800" strike="noStrike" u="none">
                <a:solidFill>
                  <a:srgbClr val="00ffff"/>
                </a:solidFill>
                <a:effectLst/>
                <a:uFillTx/>
                <a:latin typeface="Arial"/>
              </a:rPr>
              <a:t>ki</a:t>
            </a:r>
            <a:r>
              <a:rPr b="0" lang="en-US" sz="2800" strike="noStrike" u="none">
                <a:solidFill>
                  <a:srgbClr val="6699ff"/>
                </a:solidFill>
                <a:effectLst/>
                <a:uFillTx/>
                <a:latin typeface="Arial"/>
              </a:rPr>
              <a:t> yanlış yapmayalım.</a:t>
            </a:r>
            <a:br>
              <a:rPr sz="2800"/>
            </a:br>
            <a:r>
              <a:rPr b="0" lang="en-US" sz="2800" strike="noStrike" u="none">
                <a:solidFill>
                  <a:srgbClr val="6699ff"/>
                </a:solidFill>
                <a:effectLst/>
                <a:uFillTx/>
                <a:latin typeface="Arial"/>
              </a:rPr>
              <a:t>(“Derin derin düşündük.” </a:t>
            </a:r>
            <a:r>
              <a:rPr b="0" lang="en-US" sz="2800" strike="noStrike" u="none">
                <a:solidFill>
                  <a:srgbClr val="00ffff"/>
                </a:solidFill>
                <a:effectLst/>
                <a:uFillTx/>
                <a:latin typeface="Arial"/>
              </a:rPr>
              <a:t>VE</a:t>
            </a:r>
            <a:r>
              <a:rPr b="0" lang="en-US" sz="2800" strike="noStrike" u="none">
                <a:solidFill>
                  <a:srgbClr val="6699ff"/>
                </a:solidFill>
                <a:effectLst/>
                <a:uFillTx/>
                <a:latin typeface="Arial"/>
              </a:rPr>
              <a:t> “Yanlış yapmayalım.”)</a:t>
            </a:r>
            <a:br>
              <a:rPr sz="2800"/>
            </a:br>
            <a:r>
              <a:rPr b="0" lang="en-US" sz="2800" strike="noStrike" u="none">
                <a:solidFill>
                  <a:srgbClr val="6699ff"/>
                </a:solidFill>
                <a:effectLst/>
                <a:uFillTx/>
                <a:latin typeface="Arial"/>
              </a:rPr>
              <a:t> </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3"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д) ПРАШАЛНА ПАРТИКУЛА “mİ”</a:t>
            </a:r>
            <a:endParaRPr b="0" lang="en-US" sz="4000" strike="noStrike" u="none">
              <a:solidFill>
                <a:srgbClr val="e3ebf1"/>
              </a:solidFill>
              <a:effectLst/>
              <a:uFillTx/>
              <a:latin typeface="Arial"/>
            </a:endParaRPr>
          </a:p>
        </p:txBody>
      </p:sp>
      <p:sp>
        <p:nvSpPr>
          <p:cNvPr id="44"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64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600" strike="noStrike" u="none">
                <a:solidFill>
                  <a:srgbClr val="ffffff"/>
                </a:solidFill>
                <a:effectLst/>
                <a:uFillTx/>
                <a:latin typeface="Arial"/>
              </a:rPr>
              <a:t>Многу често во литературата може да се сретне и погрешниот израз </a:t>
            </a:r>
            <a:r>
              <a:rPr b="0" lang="en-US" sz="2600" strike="noStrike" u="none">
                <a:solidFill>
                  <a:srgbClr val="ffff00"/>
                </a:solidFill>
                <a:effectLst/>
                <a:uFillTx/>
                <a:latin typeface="Arial"/>
              </a:rPr>
              <a:t>“прашална наставка mi”</a:t>
            </a:r>
            <a:r>
              <a:rPr b="0" lang="en-US" sz="2600" strike="noStrike" u="none">
                <a:solidFill>
                  <a:srgbClr val="ffffff"/>
                </a:solidFill>
                <a:effectLst/>
                <a:uFillTx/>
                <a:latin typeface="Arial"/>
              </a:rPr>
              <a:t>.</a:t>
            </a:r>
            <a:endParaRPr b="0" lang="en-US" sz="2600" strike="noStrike" u="none">
              <a:solidFill>
                <a:srgbClr val="ffffff"/>
              </a:solidFill>
              <a:effectLst/>
              <a:uFillTx/>
              <a:latin typeface="Arial"/>
            </a:endParaRPr>
          </a:p>
          <a:p>
            <a:pPr marL="343080" indent="-343080">
              <a:lnSpc>
                <a:spcPct val="90000"/>
              </a:lnSpc>
              <a:spcBef>
                <a:spcPts val="64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600" strike="noStrike" u="none">
                <a:solidFill>
                  <a:srgbClr val="ffffff"/>
                </a:solidFill>
                <a:effectLst/>
                <a:uFillTx/>
                <a:latin typeface="Arial"/>
              </a:rPr>
              <a:t>Во некои туркиски (туркофонски) јазици навистина се користи како наставка, но во стандардниот турски јазик на РТ се користи како партикула.</a:t>
            </a:r>
            <a:endParaRPr b="0" lang="en-US" sz="2600" strike="noStrike" u="none">
              <a:solidFill>
                <a:srgbClr val="ffffff"/>
              </a:solidFill>
              <a:effectLst/>
              <a:uFillTx/>
              <a:latin typeface="Arial"/>
            </a:endParaRPr>
          </a:p>
          <a:p>
            <a:pPr marL="343080" indent="-343080">
              <a:lnSpc>
                <a:spcPct val="90000"/>
              </a:lnSpc>
              <a:spcBef>
                <a:spcPts val="64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600" strike="noStrike" u="none">
                <a:solidFill>
                  <a:srgbClr val="ffffff"/>
                </a:solidFill>
                <a:effectLst/>
                <a:uFillTx/>
                <a:latin typeface="Arial"/>
              </a:rPr>
              <a:t>Според тоа, без исклучок, </a:t>
            </a:r>
            <a:r>
              <a:rPr b="0" lang="en-US" sz="2600" strike="noStrike" u="none">
                <a:solidFill>
                  <a:srgbClr val="ffff00"/>
                </a:solidFill>
                <a:effectLst/>
                <a:uFillTx/>
                <a:latin typeface="Arial"/>
              </a:rPr>
              <a:t>прашалната партикула секогаш се пишува одвоено од зборот на кој се однесува</a:t>
            </a:r>
            <a:r>
              <a:rPr b="0" lang="en-US" sz="2600" strike="noStrike" u="none">
                <a:solidFill>
                  <a:srgbClr val="ffffff"/>
                </a:solidFill>
                <a:effectLst/>
                <a:uFillTx/>
                <a:latin typeface="Arial"/>
              </a:rPr>
              <a:t>.</a:t>
            </a:r>
            <a:endParaRPr b="0" lang="en-US" sz="2600" strike="noStrike" u="none">
              <a:solidFill>
                <a:srgbClr val="ffffff"/>
              </a:solidFill>
              <a:effectLst/>
              <a:uFillTx/>
              <a:latin typeface="Arial"/>
            </a:endParaRPr>
          </a:p>
          <a:p>
            <a:pPr marL="343080" indent="-343080">
              <a:lnSpc>
                <a:spcPct val="90000"/>
              </a:lnSpc>
              <a:spcBef>
                <a:spcPts val="649"/>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600" strike="noStrike" u="none">
                <a:solidFill>
                  <a:srgbClr val="ffff00"/>
                </a:solidFill>
                <a:effectLst/>
                <a:uFillTx/>
                <a:latin typeface="Arial"/>
              </a:rPr>
              <a:t>Служба:</a:t>
            </a:r>
            <a:r>
              <a:rPr b="0" lang="en-US" sz="2600" strike="noStrike" u="none">
                <a:solidFill>
                  <a:srgbClr val="ffffff"/>
                </a:solidFill>
                <a:effectLst/>
                <a:uFillTx/>
                <a:latin typeface="Arial"/>
              </a:rPr>
              <a:t> На претходниот збор му додава прашално значење и на тој начин најчесто образува прашална реченица.</a:t>
            </a:r>
            <a:endParaRPr b="0" lang="en-US" sz="2600" strike="noStrike" u="none">
              <a:solidFill>
                <a:srgbClr val="ffffff"/>
              </a:solidFill>
              <a:effectLst/>
              <a:uFillTx/>
              <a:latin typeface="Arial"/>
            </a:endParaRPr>
          </a:p>
          <a:p>
            <a:pPr marL="343080" indent="-343080">
              <a:lnSpc>
                <a:spcPct val="90000"/>
              </a:lnSpc>
              <a:spcBef>
                <a:spcPts val="64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600" strike="noStrike" u="none">
                <a:solidFill>
                  <a:srgbClr val="ffffff"/>
                </a:solidFill>
                <a:effectLst/>
                <a:uFillTx/>
                <a:latin typeface="Arial"/>
              </a:rPr>
              <a:t>Со други зборови кажано, прашалната партикула секогаш се однесува на првиот претходен збор.</a:t>
            </a:r>
            <a:endParaRPr b="0" lang="en-US" sz="26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д) ПРАШАЛНА ПАРТИКУЛА “mİ”</a:t>
            </a:r>
            <a:endParaRPr b="0" lang="en-US" sz="4000" strike="noStrike" u="none">
              <a:solidFill>
                <a:srgbClr val="e3ebf1"/>
              </a:solidFill>
              <a:effectLst/>
              <a:uFillTx/>
              <a:latin typeface="Arial"/>
            </a:endParaRPr>
          </a:p>
        </p:txBody>
      </p:sp>
      <p:sp>
        <p:nvSpPr>
          <p:cNvPr id="46"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Освен на почетокот на реченицата, може да се користи секаде:</a:t>
            </a:r>
            <a:br>
              <a:rPr sz="2800"/>
            </a:br>
            <a:r>
              <a:rPr b="0" lang="en-US" sz="2800" strike="noStrike" u="none">
                <a:solidFill>
                  <a:srgbClr val="ffff00"/>
                </a:solidFill>
                <a:effectLst/>
                <a:uFillTx/>
                <a:latin typeface="Arial"/>
              </a:rPr>
              <a:t>Ertan işe dün gitmek istemedi.</a:t>
            </a:r>
            <a:br>
              <a:rPr sz="2800"/>
            </a:br>
            <a:r>
              <a:rPr b="0" lang="en-US" sz="2800" strike="noStrike" u="none">
                <a:solidFill>
                  <a:srgbClr val="00ffff"/>
                </a:solidFill>
                <a:effectLst/>
                <a:uFillTx/>
                <a:latin typeface="Arial"/>
              </a:rPr>
              <a:t>Ertan mı</a:t>
            </a:r>
            <a:r>
              <a:rPr b="0" lang="en-US" sz="2800" strike="noStrike" u="none">
                <a:solidFill>
                  <a:srgbClr val="6699ff"/>
                </a:solidFill>
                <a:effectLst/>
                <a:uFillTx/>
                <a:latin typeface="Arial"/>
              </a:rPr>
              <a:t> dün işe gitmek istemedi?</a:t>
            </a:r>
            <a:br>
              <a:rPr sz="2800"/>
            </a:br>
            <a:r>
              <a:rPr b="0" lang="en-US" sz="2800" strike="noStrike" u="none">
                <a:solidFill>
                  <a:srgbClr val="6699ff"/>
                </a:solidFill>
                <a:effectLst/>
                <a:uFillTx/>
                <a:latin typeface="Arial"/>
              </a:rPr>
              <a:t>Ertan </a:t>
            </a:r>
            <a:r>
              <a:rPr b="0" lang="en-US" sz="2800" strike="noStrike" u="none">
                <a:solidFill>
                  <a:srgbClr val="00ffff"/>
                </a:solidFill>
                <a:effectLst/>
                <a:uFillTx/>
                <a:latin typeface="Arial"/>
              </a:rPr>
              <a:t>işe mi</a:t>
            </a:r>
            <a:r>
              <a:rPr b="0" lang="en-US" sz="2800" strike="noStrike" u="none">
                <a:solidFill>
                  <a:srgbClr val="6699ff"/>
                </a:solidFill>
                <a:effectLst/>
                <a:uFillTx/>
                <a:latin typeface="Arial"/>
              </a:rPr>
              <a:t> dün gitmek istemedi?</a:t>
            </a:r>
            <a:br>
              <a:rPr sz="2800"/>
            </a:br>
            <a:r>
              <a:rPr b="0" lang="en-US" sz="2800" strike="noStrike" u="none">
                <a:solidFill>
                  <a:srgbClr val="6699ff"/>
                </a:solidFill>
                <a:effectLst/>
                <a:uFillTx/>
                <a:latin typeface="Arial"/>
              </a:rPr>
              <a:t>Ertan işe </a:t>
            </a:r>
            <a:r>
              <a:rPr b="0" lang="en-US" sz="2800" strike="noStrike" u="none">
                <a:solidFill>
                  <a:srgbClr val="00ffff"/>
                </a:solidFill>
                <a:effectLst/>
                <a:uFillTx/>
                <a:latin typeface="Arial"/>
              </a:rPr>
              <a:t>dün mü</a:t>
            </a:r>
            <a:r>
              <a:rPr b="0" lang="en-US" sz="2800" strike="noStrike" u="none">
                <a:solidFill>
                  <a:srgbClr val="6699ff"/>
                </a:solidFill>
                <a:effectLst/>
                <a:uFillTx/>
                <a:latin typeface="Arial"/>
              </a:rPr>
              <a:t> gitmek istemedi?</a:t>
            </a:r>
            <a:br>
              <a:rPr sz="2800"/>
            </a:br>
            <a:r>
              <a:rPr b="0" lang="en-US" sz="2800" strike="noStrike" u="none">
                <a:solidFill>
                  <a:srgbClr val="6699ff"/>
                </a:solidFill>
                <a:effectLst/>
                <a:uFillTx/>
                <a:latin typeface="Arial"/>
              </a:rPr>
              <a:t>Ertan işe dün </a:t>
            </a:r>
            <a:r>
              <a:rPr b="0" lang="en-US" sz="2800" strike="noStrike" u="none">
                <a:solidFill>
                  <a:srgbClr val="00ffff"/>
                </a:solidFill>
                <a:effectLst/>
                <a:uFillTx/>
                <a:latin typeface="Arial"/>
              </a:rPr>
              <a:t>gitmek mi</a:t>
            </a:r>
            <a:r>
              <a:rPr b="0" lang="en-US" sz="2800" strike="noStrike" u="none">
                <a:solidFill>
                  <a:srgbClr val="6699ff"/>
                </a:solidFill>
                <a:effectLst/>
                <a:uFillTx/>
                <a:latin typeface="Arial"/>
              </a:rPr>
              <a:t> istemedi?</a:t>
            </a:r>
            <a:br>
              <a:rPr sz="2800"/>
            </a:br>
            <a:r>
              <a:rPr b="0" lang="en-US" sz="2800" strike="noStrike" u="none">
                <a:solidFill>
                  <a:srgbClr val="6699ff"/>
                </a:solidFill>
                <a:effectLst/>
                <a:uFillTx/>
                <a:latin typeface="Arial"/>
              </a:rPr>
              <a:t>Ertan işe dün gitmek </a:t>
            </a:r>
            <a:r>
              <a:rPr b="0" lang="en-US" sz="2800" strike="noStrike" u="none">
                <a:solidFill>
                  <a:srgbClr val="00ffff"/>
                </a:solidFill>
                <a:effectLst/>
                <a:uFillTx/>
                <a:latin typeface="Arial"/>
              </a:rPr>
              <a:t>istemedi mi</a:t>
            </a:r>
            <a:r>
              <a:rPr b="0" lang="en-US" sz="2800" strike="noStrike" u="none">
                <a:solidFill>
                  <a:srgbClr val="6699ff"/>
                </a:solidFill>
                <a:effectLst/>
                <a:uFillTx/>
                <a:latin typeface="Arial"/>
              </a:rPr>
              <a:t>?</a:t>
            </a:r>
            <a:br>
              <a:rPr sz="2800"/>
            </a:br>
            <a:r>
              <a:rPr b="0" lang="en-US" sz="2800" strike="noStrike" u="none">
                <a:solidFill>
                  <a:srgbClr val="ffffff"/>
                </a:solidFill>
                <a:effectLst/>
                <a:uFillTx/>
                <a:latin typeface="Arial"/>
              </a:rPr>
              <a:t>(Зошто не може да дојде на почетокот на реченицата?)</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Меѓу прашалната партикула и зборот на кој прашањето се однесува </a:t>
            </a:r>
            <a:r>
              <a:rPr b="0" lang="en-US" sz="2800" strike="noStrike" u="none">
                <a:solidFill>
                  <a:srgbClr val="ffff00"/>
                </a:solidFill>
                <a:effectLst/>
                <a:uFillTx/>
                <a:latin typeface="Arial"/>
              </a:rPr>
              <a:t>не може</a:t>
            </a:r>
            <a:r>
              <a:rPr b="0" lang="en-US" sz="2800" strike="noStrike" u="none">
                <a:solidFill>
                  <a:srgbClr val="ffffff"/>
                </a:solidFill>
                <a:effectLst/>
                <a:uFillTx/>
                <a:latin typeface="Arial"/>
              </a:rPr>
              <a:t> да се вметнат други зборови. (Зошто?)</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74320"/>
            <a:ext cx="86868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б) НАСТАВКИ ЗА ПРИСВОЈНОСТ</a:t>
            </a:r>
            <a:endParaRPr b="0" lang="en-US" sz="4000" strike="noStrike" u="none">
              <a:solidFill>
                <a:srgbClr val="e3ebf1"/>
              </a:solidFill>
              <a:effectLst/>
              <a:uFillTx/>
              <a:latin typeface="Arial"/>
            </a:endParaRPr>
          </a:p>
        </p:txBody>
      </p:sp>
      <p:sp>
        <p:nvSpPr>
          <p:cNvPr id="11"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lnSpc>
                <a:spcPct val="90000"/>
              </a:lnSpc>
              <a:spcBef>
                <a:spcPts val="799"/>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Дефиниција: </a:t>
            </a:r>
            <a:r>
              <a:rPr b="0" lang="en-US" sz="3200" strike="noStrike" u="none">
                <a:solidFill>
                  <a:srgbClr val="ffffff"/>
                </a:solidFill>
                <a:effectLst/>
                <a:uFillTx/>
                <a:latin typeface="Arial"/>
              </a:rPr>
              <a:t>Наставките за присвојност покажуваат кому му припаѓа именката на која доаѓаат.</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При јазична комуникација, лицата се делат на три. Овие лица можат да бидат во еднина и множина:</a:t>
            </a:r>
            <a:br>
              <a:rPr sz="3200"/>
            </a:br>
            <a:r>
              <a:rPr b="0" lang="en-US" sz="3200" strike="noStrike" u="none">
                <a:solidFill>
                  <a:srgbClr val="00ffff"/>
                </a:solidFill>
                <a:effectLst/>
                <a:uFillTx/>
                <a:latin typeface="Arial"/>
              </a:rPr>
              <a:t>1. говорител / говорители</a:t>
            </a:r>
            <a:r>
              <a:rPr b="0" lang="en-US" sz="3200" strike="noStrike" u="none">
                <a:solidFill>
                  <a:srgbClr val="ffffff"/>
                </a:solidFill>
                <a:effectLst/>
                <a:uFillTx/>
                <a:latin typeface="Arial"/>
              </a:rPr>
              <a:t> </a:t>
            </a:r>
            <a:r>
              <a:rPr b="0" lang="en-US" sz="3200" strike="noStrike" u="none">
                <a:solidFill>
                  <a:srgbClr val="6699ff"/>
                </a:solidFill>
                <a:effectLst/>
                <a:uFillTx/>
                <a:latin typeface="Arial"/>
              </a:rPr>
              <a:t>(ben / biz)</a:t>
            </a:r>
            <a:br>
              <a:rPr sz="3200"/>
            </a:br>
            <a:r>
              <a:rPr b="0" lang="en-US" sz="3200" strike="noStrike" u="none">
                <a:solidFill>
                  <a:srgbClr val="00ffff"/>
                </a:solidFill>
                <a:effectLst/>
                <a:uFillTx/>
                <a:latin typeface="Arial"/>
              </a:rPr>
              <a:t>2. лицето на кое му се говори / лицата на кои им се говори</a:t>
            </a:r>
            <a:r>
              <a:rPr b="0" lang="en-US" sz="3200" strike="noStrike" u="none">
                <a:solidFill>
                  <a:srgbClr val="ffffff"/>
                </a:solidFill>
                <a:effectLst/>
                <a:uFillTx/>
                <a:latin typeface="Arial"/>
              </a:rPr>
              <a:t> </a:t>
            </a:r>
            <a:r>
              <a:rPr b="0" lang="en-US" sz="3200" strike="noStrike" u="none">
                <a:solidFill>
                  <a:srgbClr val="6699ff"/>
                </a:solidFill>
                <a:effectLst/>
                <a:uFillTx/>
                <a:latin typeface="Arial"/>
              </a:rPr>
              <a:t>(sen / siz)</a:t>
            </a:r>
            <a:br>
              <a:rPr sz="3200"/>
            </a:br>
            <a:r>
              <a:rPr b="0" lang="en-US" sz="3200" strike="noStrike" u="none">
                <a:solidFill>
                  <a:srgbClr val="00ffff"/>
                </a:solidFill>
                <a:effectLst/>
                <a:uFillTx/>
                <a:latin typeface="Arial"/>
              </a:rPr>
              <a:t>3. лицето за кое се говори / лицата за кои се говори</a:t>
            </a:r>
            <a:r>
              <a:rPr b="0" lang="en-US" sz="3200" strike="noStrike" u="none">
                <a:solidFill>
                  <a:srgbClr val="ffffff"/>
                </a:solidFill>
                <a:effectLst/>
                <a:uFillTx/>
                <a:latin typeface="Arial"/>
              </a:rPr>
              <a:t> </a:t>
            </a:r>
            <a:r>
              <a:rPr b="0" lang="en-US" sz="3200" strike="noStrike" u="none">
                <a:solidFill>
                  <a:srgbClr val="6699ff"/>
                </a:solidFill>
                <a:effectLst/>
                <a:uFillTx/>
                <a:latin typeface="Arial"/>
              </a:rPr>
              <a:t>(o / onlar)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д) ПРАШАЛНА ПАРТИКУЛА “mİ”</a:t>
            </a:r>
            <a:endParaRPr b="0" lang="en-US" sz="4000" strike="noStrike" u="none">
              <a:solidFill>
                <a:srgbClr val="e3ebf1"/>
              </a:solidFill>
              <a:effectLst/>
              <a:uFillTx/>
              <a:latin typeface="Arial"/>
            </a:endParaRPr>
          </a:p>
        </p:txBody>
      </p:sp>
      <p:sp>
        <p:nvSpPr>
          <p:cNvPr id="48"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Прашалното значење не мора секогаш да се однесува само на еден збор. Честопати прашањето се однесува и на зборовни групи:</a:t>
            </a:r>
            <a:br>
              <a:rPr sz="2800"/>
            </a:br>
            <a:r>
              <a:rPr b="0" lang="en-US" sz="2800" strike="noStrike" u="sng">
                <a:solidFill>
                  <a:srgbClr val="00ffff"/>
                </a:solidFill>
                <a:effectLst/>
                <a:uFillTx/>
                <a:latin typeface="Arial"/>
              </a:rPr>
              <a:t>Televizyon starı</a:t>
            </a:r>
            <a:r>
              <a:rPr b="0" lang="en-US" sz="2800" strike="noStrike" u="none">
                <a:solidFill>
                  <a:srgbClr val="00ffff"/>
                </a:solidFill>
                <a:effectLst/>
                <a:uFillTx/>
                <a:latin typeface="Arial"/>
              </a:rPr>
              <a:t> mı</a:t>
            </a:r>
            <a:r>
              <a:rPr b="0" lang="en-US" sz="2800" strike="noStrike" u="none">
                <a:solidFill>
                  <a:srgbClr val="6699ff"/>
                </a:solidFill>
                <a:effectLst/>
                <a:uFillTx/>
                <a:latin typeface="Arial"/>
              </a:rPr>
              <a:t> geldi dedin?</a:t>
            </a:r>
            <a:br>
              <a:rPr sz="2800"/>
            </a:br>
            <a:r>
              <a:rPr b="0" lang="en-US" sz="2800" strike="noStrike" u="sng">
                <a:solidFill>
                  <a:srgbClr val="00ffff"/>
                </a:solidFill>
                <a:effectLst/>
                <a:uFillTx/>
                <a:latin typeface="Arial"/>
              </a:rPr>
              <a:t>Dün öğleden sonra</a:t>
            </a:r>
            <a:r>
              <a:rPr b="0" lang="en-US" sz="2800" strike="noStrike" u="none">
                <a:solidFill>
                  <a:srgbClr val="00ffff"/>
                </a:solidFill>
                <a:effectLst/>
                <a:uFillTx/>
                <a:latin typeface="Arial"/>
              </a:rPr>
              <a:t> mı</a:t>
            </a:r>
            <a:r>
              <a:rPr b="0" lang="en-US" sz="2800" strike="noStrike" u="none">
                <a:solidFill>
                  <a:srgbClr val="6699ff"/>
                </a:solidFill>
                <a:effectLst/>
                <a:uFillTx/>
                <a:latin typeface="Arial"/>
              </a:rPr>
              <a:t> yağmur yağdı?</a:t>
            </a:r>
            <a:br>
              <a:rPr sz="2800"/>
            </a:br>
            <a:r>
              <a:rPr b="0" lang="en-US" sz="2800" strike="noStrike" u="sng">
                <a:solidFill>
                  <a:srgbClr val="00ffff"/>
                </a:solidFill>
                <a:effectLst/>
                <a:uFillTx/>
                <a:latin typeface="Arial"/>
              </a:rPr>
              <a:t>Önümüzdeki hafta</a:t>
            </a:r>
            <a:r>
              <a:rPr b="0" lang="en-US" sz="2800" strike="noStrike" u="none">
                <a:solidFill>
                  <a:srgbClr val="00ffff"/>
                </a:solidFill>
                <a:effectLst/>
                <a:uFillTx/>
                <a:latin typeface="Arial"/>
              </a:rPr>
              <a:t> mı</a:t>
            </a:r>
            <a:r>
              <a:rPr b="0" lang="en-US" sz="2800" strike="noStrike" u="none">
                <a:solidFill>
                  <a:srgbClr val="6699ff"/>
                </a:solidFill>
                <a:effectLst/>
                <a:uFillTx/>
                <a:latin typeface="Arial"/>
              </a:rPr>
              <a:t> finaller?</a:t>
            </a:r>
            <a:endParaRPr b="0" lang="en-US" sz="2800" strike="noStrike" u="none">
              <a:solidFill>
                <a:srgbClr val="ffffff"/>
              </a:solidFill>
              <a:effectLst/>
              <a:uFillTx/>
              <a:latin typeface="Arial"/>
            </a:endParaRPr>
          </a:p>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Иако се работи за еден збор, односно една партикула, сепак, како исклучок, има четири варијанти: </a:t>
            </a:r>
            <a:r>
              <a:rPr b="0" lang="en-US" sz="2800" strike="noStrike" u="none">
                <a:solidFill>
                  <a:srgbClr val="ffff00"/>
                </a:solidFill>
                <a:effectLst/>
                <a:uFillTx/>
                <a:latin typeface="Arial"/>
              </a:rPr>
              <a:t>mı, mi, mu, mü.</a:t>
            </a:r>
            <a:endParaRPr b="0" lang="en-US" sz="2800" strike="noStrike" u="none">
              <a:solidFill>
                <a:srgbClr val="ffffff"/>
              </a:solidFill>
              <a:effectLst/>
              <a:uFillTx/>
              <a:latin typeface="Arial"/>
            </a:endParaRPr>
          </a:p>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Подлежи и на палаталната и на лабијалната вокална хармонија.</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9"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Пронајдете ги наставките за деклинација во следниов текст:</a:t>
            </a:r>
            <a:endParaRPr b="0" lang="en-US" sz="4000" strike="noStrike" u="none">
              <a:solidFill>
                <a:srgbClr val="e3ebf1"/>
              </a:solidFill>
              <a:effectLst/>
              <a:uFillTx/>
              <a:latin typeface="Arial"/>
            </a:endParaRPr>
          </a:p>
        </p:txBody>
      </p:sp>
      <p:sp>
        <p:nvSpPr>
          <p:cNvPr id="50"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457200" indent="-457200">
              <a:lnSpc>
                <a:spcPct val="90000"/>
              </a:lnSpc>
              <a:spcBef>
                <a:spcPts val="601"/>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Siyah çerçeveli gözlükleri ona entelektüel bir hava veriyordu.</a:t>
            </a:r>
            <a:r>
              <a:rPr b="0" lang="en-US" sz="2400" strike="noStrike" u="none">
                <a:solidFill>
                  <a:srgbClr val="ffffff"/>
                </a:solidFill>
                <a:effectLst/>
                <a:uFillTx/>
                <a:latin typeface="Arial"/>
              </a:rPr>
              <a:t> </a:t>
            </a:r>
            <a:endParaRPr b="0" lang="en-US" sz="2400" strike="noStrike" u="none">
              <a:solidFill>
                <a:srgbClr val="ffffff"/>
              </a:solidFill>
              <a:effectLst/>
              <a:uFillTx/>
              <a:latin typeface="Arial"/>
            </a:endParaRPr>
          </a:p>
          <a:p>
            <a:pPr marL="457200" indent="-457200">
              <a:lnSpc>
                <a:spcPct val="90000"/>
              </a:lnSpc>
              <a:spcBef>
                <a:spcPts val="601"/>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"Hiç senin tipin değil aslında" dedim. </a:t>
            </a:r>
            <a:endParaRPr b="0" lang="en-US" sz="2400" strike="noStrike" u="none">
              <a:solidFill>
                <a:srgbClr val="ffffff"/>
              </a:solidFill>
              <a:effectLst/>
              <a:uFillTx/>
              <a:latin typeface="Arial"/>
            </a:endParaRPr>
          </a:p>
          <a:p>
            <a:pPr marL="457200" indent="-457200">
              <a:lnSpc>
                <a:spcPct val="90000"/>
              </a:lnSpc>
              <a:spcBef>
                <a:spcPts val="601"/>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"Benim tipim olanları da gördük." </a:t>
            </a:r>
            <a:endParaRPr b="0" lang="en-US" sz="2400" strike="noStrike" u="none">
              <a:solidFill>
                <a:srgbClr val="ffffff"/>
              </a:solidFill>
              <a:effectLst/>
              <a:uFillTx/>
              <a:latin typeface="Arial"/>
            </a:endParaRPr>
          </a:p>
          <a:p>
            <a:pPr marL="457200" indent="-457200">
              <a:lnSpc>
                <a:spcPct val="90000"/>
              </a:lnSpc>
              <a:spcBef>
                <a:spcPts val="601"/>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"Bu yaştaki kadınlarla uğraşmak zordur ama." </a:t>
            </a:r>
            <a:endParaRPr b="0" lang="en-US" sz="2400" strike="noStrike" u="none">
              <a:solidFill>
                <a:srgbClr val="ffffff"/>
              </a:solidFill>
              <a:effectLst/>
              <a:uFillTx/>
              <a:latin typeface="Arial"/>
            </a:endParaRPr>
          </a:p>
          <a:p>
            <a:pPr marL="457200" indent="-457200">
              <a:lnSpc>
                <a:spcPct val="90000"/>
              </a:lnSpc>
              <a:spcBef>
                <a:spcPts val="601"/>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"Ayrıca böyle gidersen yüz yaşına geleceksin ve hâlâ yanında kimse olmayacak."</a:t>
            </a:r>
            <a:r>
              <a:rPr b="0" lang="en-US" sz="2400" strike="noStrike" u="none">
                <a:solidFill>
                  <a:srgbClr val="ffffff"/>
                </a:solidFill>
                <a:effectLst/>
                <a:uFillTx/>
                <a:latin typeface="Arial"/>
              </a:rPr>
              <a:t> </a:t>
            </a:r>
            <a:endParaRPr b="0" lang="en-US" sz="2400" strike="noStrike" u="none">
              <a:solidFill>
                <a:srgbClr val="ffffff"/>
              </a:solidFill>
              <a:effectLst/>
              <a:uFillTx/>
              <a:latin typeface="Arial"/>
            </a:endParaRPr>
          </a:p>
          <a:p>
            <a:pPr marL="457200" indent="-457200">
              <a:lnSpc>
                <a:spcPct val="90000"/>
              </a:lnSpc>
              <a:spcBef>
                <a:spcPts val="601"/>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"Şahsen programdan sonra ilgilenmeyi düşünüyorum." </a:t>
            </a:r>
            <a:endParaRPr b="0" lang="en-US" sz="2400" strike="noStrike" u="none">
              <a:solidFill>
                <a:srgbClr val="ffffff"/>
              </a:solidFill>
              <a:effectLst/>
              <a:uFillTx/>
              <a:latin typeface="Arial"/>
            </a:endParaRPr>
          </a:p>
          <a:p>
            <a:pPr marL="457200" indent="-457200">
              <a:lnSpc>
                <a:spcPct val="90000"/>
              </a:lnSpc>
              <a:spcBef>
                <a:spcPts val="601"/>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Elvan Perin Orkestrası olarak, Etiler'deki ilk gecemizdi.</a:t>
            </a:r>
            <a:r>
              <a:rPr b="0" lang="en-US" sz="2400" strike="noStrike" u="none">
                <a:solidFill>
                  <a:srgbClr val="ffffff"/>
                </a:solidFill>
                <a:effectLst/>
                <a:uFillTx/>
                <a:latin typeface="Arial"/>
              </a:rPr>
              <a:t> </a:t>
            </a:r>
            <a:endParaRPr b="0" lang="en-US" sz="2400" strike="noStrike" u="none">
              <a:solidFill>
                <a:srgbClr val="ffffff"/>
              </a:solidFill>
              <a:effectLst/>
              <a:uFillTx/>
              <a:latin typeface="Arial"/>
            </a:endParaRPr>
          </a:p>
          <a:p>
            <a:pPr marL="457200" indent="-457200">
              <a:lnSpc>
                <a:spcPct val="90000"/>
              </a:lnSpc>
              <a:spcBef>
                <a:spcPts val="601"/>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Masaların neredeyse tamamı dolmuştu, işletmecilerin yüzü gülüyordu. </a:t>
            </a:r>
            <a:endParaRPr b="0" lang="en-US" sz="2400" strike="noStrike" u="none">
              <a:solidFill>
                <a:srgbClr val="ffffff"/>
              </a:solidFill>
              <a:effectLst/>
              <a:uFillTx/>
              <a:latin typeface="Arial"/>
            </a:endParaRPr>
          </a:p>
          <a:p>
            <a:pPr marL="457200" indent="-457200">
              <a:lnSpc>
                <a:spcPct val="90000"/>
              </a:lnSpc>
              <a:spcBef>
                <a:spcPts val="601"/>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Başımı çevirip mekânı dolduran kalabalığa baktım ve Elvan kardeşimizin benim zannettiğimden de meşhur olduğunu düşündüm.</a:t>
            </a:r>
            <a:r>
              <a:rPr b="0" lang="en-US" sz="2400" strike="noStrike" u="none">
                <a:solidFill>
                  <a:srgbClr val="ffffff"/>
                </a:solidFill>
                <a:effectLst/>
                <a:uFillTx/>
                <a:latin typeface="Arial"/>
              </a:rPr>
              <a:t>      </a:t>
            </a:r>
            <a:r>
              <a:rPr b="0" lang="en-US" sz="2400" strike="noStrike" u="none">
                <a:solidFill>
                  <a:srgbClr val="6699ff"/>
                </a:solidFill>
                <a:effectLst/>
                <a:uFillTx/>
                <a:latin typeface="Arial"/>
              </a:rPr>
              <a:t>(Tuna Kiremitçi, “Bu İşte Bir Yalnızlık Var”)</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1"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Пронајдете ги наставките за деклинација во следниов текст:</a:t>
            </a:r>
            <a:endParaRPr b="0" lang="en-US" sz="4000" strike="noStrike" u="none">
              <a:solidFill>
                <a:srgbClr val="e3ebf1"/>
              </a:solidFill>
              <a:effectLst/>
              <a:uFillTx/>
              <a:latin typeface="Arial"/>
            </a:endParaRPr>
          </a:p>
        </p:txBody>
      </p:sp>
      <p:sp>
        <p:nvSpPr>
          <p:cNvPr id="52"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533520" indent="-533520">
              <a:lnSpc>
                <a:spcPct val="80000"/>
              </a:lnSpc>
              <a:spcBef>
                <a:spcPts val="601"/>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Altan malum hedefine o kadar kilitlenmişti ki, yanından ayrıldığımı fark etmedi bile. </a:t>
            </a:r>
            <a:endParaRPr b="0" lang="en-US" sz="2400" strike="noStrike" u="none">
              <a:solidFill>
                <a:srgbClr val="ffffff"/>
              </a:solidFill>
              <a:effectLst/>
              <a:uFillTx/>
              <a:latin typeface="Arial"/>
            </a:endParaRPr>
          </a:p>
          <a:p>
            <a:pPr marL="533520" indent="-533520">
              <a:lnSpc>
                <a:spcPct val="80000"/>
              </a:lnSpc>
              <a:spcBef>
                <a:spcPts val="601"/>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Gruptaki öteki oğlanlar sahne kenarındaki bir masada oturmuş gülüşüyorlardı. </a:t>
            </a:r>
            <a:endParaRPr b="0" lang="en-US" sz="2400" strike="noStrike" u="none">
              <a:solidFill>
                <a:srgbClr val="ffffff"/>
              </a:solidFill>
              <a:effectLst/>
              <a:uFillTx/>
              <a:latin typeface="Arial"/>
            </a:endParaRPr>
          </a:p>
          <a:p>
            <a:pPr marL="533520" indent="-533520">
              <a:lnSpc>
                <a:spcPct val="80000"/>
              </a:lnSpc>
              <a:spcBef>
                <a:spcPts val="601"/>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Onlara yaklaşınca ellerindeki maytapları yakıp bana doğru salladılar.</a:t>
            </a:r>
            <a:r>
              <a:rPr b="0" lang="en-US" sz="2400" strike="noStrike" u="none">
                <a:solidFill>
                  <a:srgbClr val="ffffff"/>
                </a:solidFill>
                <a:effectLst/>
                <a:uFillTx/>
                <a:latin typeface="Arial"/>
              </a:rPr>
              <a:t> </a:t>
            </a:r>
            <a:endParaRPr b="0" lang="en-US" sz="2400" strike="noStrike" u="none">
              <a:solidFill>
                <a:srgbClr val="ffffff"/>
              </a:solidFill>
              <a:effectLst/>
              <a:uFillTx/>
              <a:latin typeface="Arial"/>
            </a:endParaRPr>
          </a:p>
          <a:p>
            <a:pPr marL="533520" indent="-533520">
              <a:lnSpc>
                <a:spcPct val="80000"/>
              </a:lnSpc>
              <a:spcBef>
                <a:spcPts val="601"/>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"Olayımız nedir?" dedim. </a:t>
            </a:r>
            <a:endParaRPr b="0" lang="en-US" sz="2400" strike="noStrike" u="none">
              <a:solidFill>
                <a:srgbClr val="ffffff"/>
              </a:solidFill>
              <a:effectLst/>
              <a:uFillTx/>
              <a:latin typeface="Arial"/>
            </a:endParaRPr>
          </a:p>
          <a:p>
            <a:pPr marL="533520" indent="-533520">
              <a:lnSpc>
                <a:spcPct val="80000"/>
              </a:lnSpc>
              <a:spcBef>
                <a:spcPts val="601"/>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"On ikiye doğru başlarız herhalde" dedi Hakan. </a:t>
            </a:r>
            <a:endParaRPr b="0" lang="en-US" sz="2400" strike="noStrike" u="none">
              <a:solidFill>
                <a:srgbClr val="ffffff"/>
              </a:solidFill>
              <a:effectLst/>
              <a:uFillTx/>
              <a:latin typeface="Arial"/>
            </a:endParaRPr>
          </a:p>
          <a:p>
            <a:pPr marL="533520" indent="-533520">
              <a:lnSpc>
                <a:spcPct val="80000"/>
              </a:lnSpc>
              <a:spcBef>
                <a:spcPts val="601"/>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Bas gitarı o çalıyordu grupta. </a:t>
            </a:r>
            <a:endParaRPr b="0" lang="en-US" sz="2400" strike="noStrike" u="none">
              <a:solidFill>
                <a:srgbClr val="ffffff"/>
              </a:solidFill>
              <a:effectLst/>
              <a:uFillTx/>
              <a:latin typeface="Arial"/>
            </a:endParaRPr>
          </a:p>
          <a:p>
            <a:pPr marL="533520" indent="-533520">
              <a:lnSpc>
                <a:spcPct val="80000"/>
              </a:lnSpc>
              <a:spcBef>
                <a:spcPts val="601"/>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"Onu sormuyorum. </a:t>
            </a:r>
            <a:endParaRPr b="0" lang="en-US" sz="2400" strike="noStrike" u="none">
              <a:solidFill>
                <a:srgbClr val="ffffff"/>
              </a:solidFill>
              <a:effectLst/>
              <a:uFillTx/>
              <a:latin typeface="Arial"/>
            </a:endParaRPr>
          </a:p>
          <a:p>
            <a:pPr marL="533520" indent="-533520">
              <a:lnSpc>
                <a:spcPct val="80000"/>
              </a:lnSpc>
              <a:spcBef>
                <a:spcPts val="601"/>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Etrafta bir sürü kız var. </a:t>
            </a:r>
            <a:endParaRPr b="0" lang="en-US" sz="2400" strike="noStrike" u="none">
              <a:solidFill>
                <a:srgbClr val="ffffff"/>
              </a:solidFill>
              <a:effectLst/>
              <a:uFillTx/>
              <a:latin typeface="Arial"/>
            </a:endParaRPr>
          </a:p>
          <a:p>
            <a:pPr marL="533520" indent="-533520">
              <a:lnSpc>
                <a:spcPct val="80000"/>
              </a:lnSpc>
              <a:spcBef>
                <a:spcPts val="601"/>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Niye bir şey yapmıyorsunuz?" </a:t>
            </a:r>
            <a:endParaRPr b="0" lang="en-US" sz="2400" strike="noStrike" u="none">
              <a:solidFill>
                <a:srgbClr val="ffffff"/>
              </a:solidFill>
              <a:effectLst/>
              <a:uFillTx/>
              <a:latin typeface="Arial"/>
            </a:endParaRPr>
          </a:p>
          <a:p>
            <a:pPr marL="533520" indent="-533520">
              <a:lnSpc>
                <a:spcPct val="80000"/>
              </a:lnSpc>
              <a:spcBef>
                <a:spcPts val="601"/>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"Altan Abi bizim yerimize zamparalık yapar nasılsa." </a:t>
            </a:r>
            <a:endParaRPr b="0" lang="en-US" sz="2400" strike="noStrike" u="none">
              <a:solidFill>
                <a:srgbClr val="ffffff"/>
              </a:solidFill>
              <a:effectLst/>
              <a:uFillTx/>
              <a:latin typeface="Arial"/>
            </a:endParaRPr>
          </a:p>
          <a:p>
            <a:pPr marL="533520" indent="-533520">
              <a:lnSpc>
                <a:spcPct val="80000"/>
              </a:lnSpc>
              <a:spcBef>
                <a:spcPts val="601"/>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"O zaman sana bir şey söyleyeyim" dedim, eğilip kulağına fısıldayarak.      </a:t>
            </a:r>
            <a:r>
              <a:rPr b="0" lang="en-US" sz="2400" strike="noStrike" u="none">
                <a:solidFill>
                  <a:srgbClr val="6699ff"/>
                </a:solidFill>
                <a:effectLst/>
                <a:uFillTx/>
                <a:latin typeface="Arial"/>
              </a:rPr>
              <a:t>(Tuna Kiremitçi, “Bu İşte Bir Yalnızlık Var”)</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3"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Пронајдете ги наставките за деклинација во следниов текст:</a:t>
            </a:r>
            <a:endParaRPr b="0" lang="en-US" sz="4000" strike="noStrike" u="none">
              <a:solidFill>
                <a:srgbClr val="e3ebf1"/>
              </a:solidFill>
              <a:effectLst/>
              <a:uFillTx/>
              <a:latin typeface="Arial"/>
            </a:endParaRPr>
          </a:p>
        </p:txBody>
      </p:sp>
      <p:sp>
        <p:nvSpPr>
          <p:cNvPr id="54"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533520" indent="-533520">
              <a:lnSpc>
                <a:spcPct val="80000"/>
              </a:lnSpc>
              <a:spcBef>
                <a:spcPts val="700"/>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"Özür dileyeceğine git de şu kızlarla tanış.</a:t>
            </a:r>
            <a:r>
              <a:rPr b="0" lang="en-US" sz="2800" strike="noStrike" u="none">
                <a:solidFill>
                  <a:srgbClr val="ffffff"/>
                </a:solidFill>
                <a:effectLst/>
                <a:uFillTx/>
                <a:latin typeface="Arial"/>
              </a:rPr>
              <a:t> </a:t>
            </a:r>
            <a:endParaRPr b="0" lang="en-US" sz="2800" strike="noStrike" u="none">
              <a:solidFill>
                <a:srgbClr val="ffffff"/>
              </a:solidFill>
              <a:effectLst/>
              <a:uFillTx/>
              <a:latin typeface="Arial"/>
            </a:endParaRPr>
          </a:p>
          <a:p>
            <a:pPr marL="533520" indent="-533520">
              <a:lnSpc>
                <a:spcPct val="80000"/>
              </a:lnSpc>
              <a:spcBef>
                <a:spcPts val="700"/>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Odasına girdiğimde Elvan ayaklarım uzatmış cep telefonuyla konuşuyordu. </a:t>
            </a:r>
            <a:endParaRPr b="0" lang="en-US" sz="2800" strike="noStrike" u="none">
              <a:solidFill>
                <a:srgbClr val="ffffff"/>
              </a:solidFill>
              <a:effectLst/>
              <a:uFillTx/>
              <a:latin typeface="Arial"/>
            </a:endParaRPr>
          </a:p>
          <a:p>
            <a:pPr marL="533520" indent="-533520">
              <a:lnSpc>
                <a:spcPct val="80000"/>
              </a:lnSpc>
              <a:spcBef>
                <a:spcPts val="700"/>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Üzerinde allı pullu sahne kostümü vardı.</a:t>
            </a:r>
            <a:r>
              <a:rPr b="0" lang="en-US" sz="2800" strike="noStrike" u="none">
                <a:solidFill>
                  <a:srgbClr val="ffffff"/>
                </a:solidFill>
                <a:effectLst/>
                <a:uFillTx/>
                <a:latin typeface="Arial"/>
              </a:rPr>
              <a:t> </a:t>
            </a:r>
            <a:endParaRPr b="0" lang="en-US" sz="2800" strike="noStrike" u="none">
              <a:solidFill>
                <a:srgbClr val="ffffff"/>
              </a:solidFill>
              <a:effectLst/>
              <a:uFillTx/>
              <a:latin typeface="Arial"/>
            </a:endParaRPr>
          </a:p>
          <a:p>
            <a:pPr marL="533520" indent="-533520">
              <a:lnSpc>
                <a:spcPct val="80000"/>
              </a:lnSpc>
              <a:spcBef>
                <a:spcPts val="700"/>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Yeni sıkılmış, ağır bir parfüm kokusu burnuma doldu. </a:t>
            </a:r>
            <a:endParaRPr b="0" lang="en-US" sz="2800" strike="noStrike" u="none">
              <a:solidFill>
                <a:srgbClr val="ffffff"/>
              </a:solidFill>
              <a:effectLst/>
              <a:uFillTx/>
              <a:latin typeface="Arial"/>
            </a:endParaRPr>
          </a:p>
          <a:p>
            <a:pPr marL="533520" indent="-533520">
              <a:lnSpc>
                <a:spcPct val="80000"/>
              </a:lnSpc>
              <a:spcBef>
                <a:spcPts val="700"/>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Makyaj masası renk renk çiçekle doluydu.</a:t>
            </a:r>
            <a:r>
              <a:rPr b="0" lang="en-US" sz="2800" strike="noStrike" u="none">
                <a:solidFill>
                  <a:srgbClr val="ffffff"/>
                </a:solidFill>
                <a:effectLst/>
                <a:uFillTx/>
                <a:latin typeface="Arial"/>
              </a:rPr>
              <a:t> </a:t>
            </a:r>
            <a:endParaRPr b="0" lang="en-US" sz="2800" strike="noStrike" u="none">
              <a:solidFill>
                <a:srgbClr val="ffffff"/>
              </a:solidFill>
              <a:effectLst/>
              <a:uFillTx/>
              <a:latin typeface="Arial"/>
            </a:endParaRPr>
          </a:p>
          <a:p>
            <a:pPr marL="533520" indent="-533520">
              <a:lnSpc>
                <a:spcPct val="80000"/>
              </a:lnSpc>
              <a:spcBef>
                <a:spcPts val="700"/>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Aynanın önünde, birazı içilmiş bir viski şişesi duruyordu. </a:t>
            </a:r>
            <a:endParaRPr b="0" lang="en-US" sz="2800" strike="noStrike" u="none">
              <a:solidFill>
                <a:srgbClr val="ffffff"/>
              </a:solidFill>
              <a:effectLst/>
              <a:uFillTx/>
              <a:latin typeface="Arial"/>
            </a:endParaRPr>
          </a:p>
          <a:p>
            <a:pPr marL="533520" indent="-533520">
              <a:lnSpc>
                <a:spcPct val="80000"/>
              </a:lnSpc>
              <a:spcBef>
                <a:spcPts val="700"/>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Ben kapıya doğru geri hamle edince eliyle kalmamı işaret etti.</a:t>
            </a:r>
            <a:r>
              <a:rPr b="0" lang="en-US" sz="2800" strike="noStrike" u="none">
                <a:solidFill>
                  <a:srgbClr val="ffffff"/>
                </a:solidFill>
                <a:effectLst/>
                <a:uFillTx/>
                <a:latin typeface="Arial"/>
              </a:rPr>
              <a:t> </a:t>
            </a:r>
            <a:endParaRPr b="0" lang="en-US" sz="2800" strike="noStrike" u="none">
              <a:solidFill>
                <a:srgbClr val="ffffff"/>
              </a:solidFill>
              <a:effectLst/>
              <a:uFillTx/>
              <a:latin typeface="Arial"/>
            </a:endParaRPr>
          </a:p>
          <a:p>
            <a:pPr marL="533520" indent="-533520">
              <a:lnSpc>
                <a:spcPct val="80000"/>
              </a:lnSpc>
              <a:spcBef>
                <a:spcPts val="700"/>
              </a:spcBef>
              <a:buClr>
                <a:srgbClr val="ffffff"/>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"Nasılsınız?" dedi, telefonu çantasına koyarken.</a:t>
            </a:r>
            <a:endParaRPr b="0" lang="en-US" sz="2800" strike="noStrike" u="none">
              <a:solidFill>
                <a:srgbClr val="ffffff"/>
              </a:solidFill>
              <a:effectLst/>
              <a:uFillTx/>
              <a:latin typeface="Arial"/>
            </a:endParaRPr>
          </a:p>
          <a:p>
            <a:pPr marL="533520" indent="-533520">
              <a:lnSpc>
                <a:spcPct val="80000"/>
              </a:lnSpc>
              <a:spcBef>
                <a:spcPts val="700"/>
              </a:spcBef>
              <a:buClr>
                <a:srgbClr val="ffff00"/>
              </a:buClr>
              <a:buFont typeface="Arial"/>
              <a:buAutoNum type="arabicPeriod"/>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"Kalabalığın farkında mısınız?"</a:t>
            </a:r>
            <a:r>
              <a:rPr b="0" lang="en-US" sz="2800" strike="noStrike" u="none">
                <a:solidFill>
                  <a:srgbClr val="ffffff"/>
                </a:solidFill>
                <a:effectLst/>
                <a:uFillTx/>
                <a:latin typeface="Arial"/>
              </a:rPr>
              <a:t> </a:t>
            </a:r>
            <a:br>
              <a:rPr sz="2800"/>
            </a:br>
            <a:r>
              <a:rPr b="0" lang="en-US" sz="2800" strike="noStrike" u="none">
                <a:solidFill>
                  <a:srgbClr val="6699ff"/>
                </a:solidFill>
                <a:effectLst/>
                <a:uFillTx/>
                <a:latin typeface="Arial"/>
              </a:rPr>
              <a:t>(Tuna Kiremitçi, “Bu İşte Bir Yalnızlık Var”)</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Пронајдете ги наставките за деклинација во следниов текст:</a:t>
            </a:r>
            <a:endParaRPr b="0" lang="en-US" sz="4000" strike="noStrike" u="none">
              <a:solidFill>
                <a:srgbClr val="e3ebf1"/>
              </a:solidFill>
              <a:effectLst/>
              <a:uFillTx/>
              <a:latin typeface="Arial"/>
            </a:endParaRPr>
          </a:p>
        </p:txBody>
      </p:sp>
      <p:sp>
        <p:nvSpPr>
          <p:cNvPr id="56"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Oturduğu yerden uzanıp elimi tuttu, "İnsan sizin yanınızda iyi hissediyor" dedi, "Teşekkür ederim." </a:t>
            </a:r>
            <a:endParaRPr b="0" lang="en-US" sz="2800" strike="noStrike" u="none">
              <a:solidFill>
                <a:srgbClr val="ffffff"/>
              </a:solidFill>
              <a:effectLst/>
              <a:uFillTx/>
              <a:latin typeface="Arial"/>
            </a:endParaRPr>
          </a:p>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O gece sahnede fırtına gibi estik. </a:t>
            </a:r>
            <a:endParaRPr b="0" lang="en-US" sz="2800" strike="noStrike" u="none">
              <a:solidFill>
                <a:srgbClr val="ffffff"/>
              </a:solidFill>
              <a:effectLst/>
              <a:uFillTx/>
              <a:latin typeface="Arial"/>
            </a:endParaRPr>
          </a:p>
          <a:p>
            <a:pPr marL="343080" indent="-343080">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Masalarda oturanları dans ettirdik, duygulandırdık, içlerini hayatla doldurduk.</a:t>
            </a:r>
            <a:endParaRPr b="0" lang="en-US" sz="2800" strike="noStrike" u="none">
              <a:solidFill>
                <a:srgbClr val="ffffff"/>
              </a:solidFill>
              <a:effectLst/>
              <a:uFillTx/>
              <a:latin typeface="Arial"/>
            </a:endParaRPr>
          </a:p>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Sarhoş olmalarını, terlemelerini, birbirlerine dokunmalarını sağladık.</a:t>
            </a:r>
            <a:endParaRPr b="0" lang="en-US" sz="2800" strike="noStrike" u="none">
              <a:solidFill>
                <a:srgbClr val="ffffff"/>
              </a:solidFill>
              <a:effectLst/>
              <a:uFillTx/>
              <a:latin typeface="Arial"/>
            </a:endParaRPr>
          </a:p>
          <a:p>
            <a:pPr marL="343080" indent="-343080">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Patronların sekreterlerle, şube müdirelerinin üniversite öğrencileriyle yakınlaşmasına neden olduk. </a:t>
            </a:r>
            <a:br>
              <a:rPr sz="2800"/>
            </a:br>
            <a:r>
              <a:rPr b="0" lang="en-US" sz="2800" strike="noStrike" u="none">
                <a:solidFill>
                  <a:srgbClr val="ffffff"/>
                </a:solidFill>
                <a:effectLst/>
                <a:uFillTx/>
                <a:latin typeface="Arial"/>
              </a:rPr>
              <a:t>              </a:t>
            </a:r>
            <a:r>
              <a:rPr b="0" lang="en-US" sz="2800" strike="noStrike" u="none">
                <a:solidFill>
                  <a:srgbClr val="6699ff"/>
                </a:solidFill>
                <a:effectLst/>
                <a:uFillTx/>
                <a:latin typeface="Arial"/>
              </a:rPr>
              <a:t>(Tuna Kiremitçi, “Bu İşte Bir Yalnızlık Var”)</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7" name="PlaceHolder 1"/>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lgn="ctr">
              <a:spcBef>
                <a:spcPts val="134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5400" strike="noStrike" u="none">
                <a:solidFill>
                  <a:srgbClr val="ffff00"/>
                </a:solidFill>
                <a:effectLst/>
                <a:uFillTx/>
                <a:latin typeface="Arial"/>
              </a:rPr>
              <a:t>ЗА ДЕНЕС ТОЛКУ</a:t>
            </a:r>
            <a:br>
              <a:rPr sz="5400"/>
            </a:br>
            <a:br>
              <a:rPr sz="5400"/>
            </a:br>
            <a:r>
              <a:rPr b="1" lang="en-US" sz="5400" strike="noStrike" u="none">
                <a:solidFill>
                  <a:srgbClr val="ffff00"/>
                </a:solidFill>
                <a:effectLst/>
                <a:uFillTx/>
                <a:latin typeface="Wingdings"/>
                <a:ea typeface="Wingdings"/>
              </a:rPr>
              <a:t></a:t>
            </a:r>
            <a:endParaRPr b="0" lang="en-US" sz="5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4320"/>
            <a:ext cx="86868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б) НАСТАВКИ ЗА ПРИСВОЈНОСТ</a:t>
            </a:r>
            <a:endParaRPr b="0" lang="en-US" sz="4000" strike="noStrike" u="none">
              <a:solidFill>
                <a:srgbClr val="e3ebf1"/>
              </a:solidFill>
              <a:effectLst/>
              <a:uFillTx/>
              <a:latin typeface="Arial"/>
            </a:endParaRPr>
          </a:p>
        </p:txBody>
      </p:sp>
      <p:sp>
        <p:nvSpPr>
          <p:cNvPr id="13"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Наставките за присвојност во турскиот јазик се следниве:</a:t>
            </a:r>
            <a:br>
              <a:rPr sz="2400"/>
            </a:br>
            <a:r>
              <a:rPr b="0" lang="en-US" sz="2400" strike="noStrike" u="none">
                <a:solidFill>
                  <a:srgbClr val="ffff00"/>
                </a:solidFill>
                <a:effectLst/>
                <a:uFillTx/>
                <a:latin typeface="Arial"/>
              </a:rPr>
              <a:t>а) Наставка за прво лице еднина (1Tie), /-m/</a:t>
            </a:r>
            <a:br>
              <a:rPr sz="2400"/>
            </a:br>
            <a:r>
              <a:rPr b="0" lang="en-US" sz="2400" strike="noStrike" u="none">
                <a:solidFill>
                  <a:srgbClr val="ffffff"/>
                </a:solidFill>
                <a:effectLst/>
                <a:uFillTx/>
                <a:latin typeface="Arial"/>
              </a:rPr>
              <a:t>- Ако именката во финална позиција содржи вокал, тогаш наставката доаѓа директно:</a:t>
            </a:r>
            <a:br>
              <a:rPr sz="2400"/>
            </a:br>
            <a:r>
              <a:rPr b="0" lang="en-US" sz="2400" strike="noStrike" u="none">
                <a:solidFill>
                  <a:srgbClr val="6699ff"/>
                </a:solidFill>
                <a:effectLst/>
                <a:uFillTx/>
                <a:latin typeface="Arial"/>
              </a:rPr>
              <a:t>ütü+m, masa+m, yazı+m, usta+m, oda+m, </a:t>
            </a:r>
            <a:br>
              <a:rPr sz="2400"/>
            </a:br>
            <a:r>
              <a:rPr b="0" lang="en-US" sz="2400" strike="noStrike" u="none">
                <a:solidFill>
                  <a:srgbClr val="6699ff"/>
                </a:solidFill>
                <a:effectLst/>
                <a:uFillTx/>
                <a:latin typeface="Arial"/>
              </a:rPr>
              <a:t>kanka+m, anne+m, koca+m, amca+m, и др.</a:t>
            </a:r>
            <a:br>
              <a:rPr sz="2400"/>
            </a:br>
            <a:r>
              <a:rPr b="0" lang="en-US" sz="2400" strike="noStrike" u="none">
                <a:solidFill>
                  <a:srgbClr val="ffff00"/>
                </a:solidFill>
                <a:effectLst/>
                <a:uFillTx/>
                <a:latin typeface="Arial"/>
              </a:rPr>
              <a:t>Исклучок: </a:t>
            </a:r>
            <a:r>
              <a:rPr b="0" lang="en-US" sz="2400" strike="noStrike" u="none">
                <a:solidFill>
                  <a:srgbClr val="ffffff"/>
                </a:solidFill>
                <a:effectLst/>
                <a:uFillTx/>
                <a:latin typeface="Arial"/>
              </a:rPr>
              <a:t>Не се користи </a:t>
            </a:r>
            <a:r>
              <a:rPr b="0" lang="en-US" sz="2400" strike="noStrike" u="none">
                <a:solidFill>
                  <a:srgbClr val="00ffff"/>
                </a:solidFill>
                <a:effectLst/>
                <a:uFillTx/>
                <a:latin typeface="Arial"/>
              </a:rPr>
              <a:t>su+m, </a:t>
            </a:r>
            <a:r>
              <a:rPr b="0" lang="en-US" sz="2400" strike="noStrike" u="none">
                <a:solidFill>
                  <a:srgbClr val="ffffff"/>
                </a:solidFill>
                <a:effectLst/>
                <a:uFillTx/>
                <a:latin typeface="Arial"/>
              </a:rPr>
              <a:t>туку </a:t>
            </a:r>
            <a:r>
              <a:rPr b="0" lang="en-US" sz="2400" strike="noStrike" u="none">
                <a:solidFill>
                  <a:srgbClr val="6699ff"/>
                </a:solidFill>
                <a:effectLst/>
                <a:uFillTx/>
                <a:latin typeface="Arial"/>
              </a:rPr>
              <a:t>su+(yu)m.</a:t>
            </a:r>
            <a:r>
              <a:rPr b="0" lang="en-US" sz="2400" strike="noStrike" u="none">
                <a:solidFill>
                  <a:srgbClr val="ffffff"/>
                </a:solidFill>
                <a:effectLst/>
                <a:uFillTx/>
                <a:latin typeface="Arial"/>
              </a:rPr>
              <a:t> </a:t>
            </a:r>
            <a:br>
              <a:rPr sz="2400"/>
            </a:br>
            <a:r>
              <a:rPr b="0" lang="en-US" sz="2400" strike="noStrike" u="none">
                <a:solidFill>
                  <a:srgbClr val="ffffff"/>
                </a:solidFill>
                <a:effectLst/>
                <a:uFillTx/>
                <a:latin typeface="Arial"/>
              </a:rPr>
              <a:t>(Претпоставка: </a:t>
            </a:r>
            <a:br>
              <a:rPr sz="2400"/>
            </a:br>
            <a:r>
              <a:rPr b="0" lang="en-US" sz="2400" strike="noStrike" u="none">
                <a:solidFill>
                  <a:srgbClr val="00ffff"/>
                </a:solidFill>
                <a:effectLst/>
                <a:uFillTx/>
                <a:latin typeface="Arial"/>
              </a:rPr>
              <a:t>*sıb+ım &gt; sub+ım &gt; suw+um &gt; su(ø)+(y)um</a:t>
            </a:r>
            <a:r>
              <a:rPr b="0" lang="en-US" sz="2400" strike="noStrike" u="none">
                <a:solidFill>
                  <a:srgbClr val="ffffff"/>
                </a:solidFill>
                <a:effectLst/>
                <a:uFillTx/>
                <a:latin typeface="Arial"/>
              </a:rPr>
              <a:t>) </a:t>
            </a:r>
            <a:br>
              <a:rPr sz="2400"/>
            </a:br>
            <a:br>
              <a:rPr sz="2400"/>
            </a:br>
            <a:r>
              <a:rPr b="0" lang="en-US" sz="2400" strike="noStrike" u="none">
                <a:solidFill>
                  <a:srgbClr val="ffffff"/>
                </a:solidFill>
                <a:effectLst/>
                <a:uFillTx/>
                <a:latin typeface="Arial"/>
              </a:rPr>
              <a:t>- Ако, пак, именката во финална позиција содржи консонант, тогаш пред наставката се вметнува еден тесен вокал (помошен глас):</a:t>
            </a:r>
            <a:br>
              <a:rPr sz="2400"/>
            </a:br>
            <a:r>
              <a:rPr b="0" lang="en-US" sz="2400" strike="noStrike" u="none">
                <a:solidFill>
                  <a:srgbClr val="6699ff"/>
                </a:solidFill>
                <a:effectLst/>
                <a:uFillTx/>
                <a:latin typeface="Arial"/>
              </a:rPr>
              <a:t>kız+(ı)m, eş+(i)m, ev+(i)m, gül+(ü)m, </a:t>
            </a:r>
            <a:br>
              <a:rPr sz="2400"/>
            </a:br>
            <a:r>
              <a:rPr b="0" lang="en-US" sz="2400" strike="noStrike" u="none">
                <a:solidFill>
                  <a:srgbClr val="6699ff"/>
                </a:solidFill>
                <a:effectLst/>
                <a:uFillTx/>
                <a:latin typeface="Arial"/>
              </a:rPr>
              <a:t>oğul+(u)m (&gt; oğlum), bilgisayar+(ı)m, и др.</a:t>
            </a:r>
            <a:br>
              <a:rPr sz="2400"/>
            </a:br>
            <a:r>
              <a:rPr b="0" lang="en-US" sz="2400" strike="noStrike" u="none">
                <a:solidFill>
                  <a:srgbClr val="ffffff"/>
                </a:solidFill>
                <a:effectLst/>
                <a:uFillTx/>
                <a:latin typeface="Arial"/>
              </a:rPr>
              <a:t>Овој тесен вокал подлежи на палаталната и на лабијалната вокална хармонија.</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4320"/>
            <a:ext cx="86868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б) НАСТАВКИ ЗА ПРИСВОЈНОСТ</a:t>
            </a:r>
            <a:endParaRPr b="0" lang="en-US" sz="4000" strike="noStrike" u="none">
              <a:solidFill>
                <a:srgbClr val="e3ebf1"/>
              </a:solidFill>
              <a:effectLst/>
              <a:uFillTx/>
              <a:latin typeface="Arial"/>
            </a:endParaRPr>
          </a:p>
        </p:txBody>
      </p:sp>
      <p:sp>
        <p:nvSpPr>
          <p:cNvPr id="15"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lnSpc>
                <a:spcPct val="90000"/>
              </a:lnSpc>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б) Наставка за второ лице еднина (2Tie), /-n/ </a:t>
            </a:r>
            <a:br>
              <a:rPr sz="2800"/>
            </a:br>
            <a:r>
              <a:rPr b="0" lang="en-US" sz="2800" strike="noStrike" u="none">
                <a:solidFill>
                  <a:srgbClr val="ffffff"/>
                </a:solidFill>
                <a:effectLst/>
                <a:uFillTx/>
                <a:latin typeface="Arial"/>
              </a:rPr>
              <a:t>- Кога именката завршува на вокал, тогаш наставката доаѓа директно:</a:t>
            </a:r>
            <a:br>
              <a:rPr sz="2800"/>
            </a:br>
            <a:r>
              <a:rPr b="0" lang="en-US" sz="2800" strike="noStrike" u="none">
                <a:solidFill>
                  <a:srgbClr val="6699ff"/>
                </a:solidFill>
                <a:effectLst/>
                <a:uFillTx/>
                <a:latin typeface="Arial"/>
              </a:rPr>
              <a:t>yara+n, sayı+n, koşu+n, teyze+n, aile+n, </a:t>
            </a:r>
            <a:br>
              <a:rPr sz="2800"/>
            </a:br>
            <a:r>
              <a:rPr b="0" lang="en-US" sz="2800" strike="noStrike" u="none">
                <a:solidFill>
                  <a:srgbClr val="6699ff"/>
                </a:solidFill>
                <a:effectLst/>
                <a:uFillTx/>
                <a:latin typeface="Arial"/>
              </a:rPr>
              <a:t>gösteri+n, ileti+n, и др.</a:t>
            </a:r>
            <a:br>
              <a:rPr sz="2800"/>
            </a:br>
            <a:r>
              <a:rPr b="0" lang="en-US" sz="2800" strike="noStrike" u="none">
                <a:solidFill>
                  <a:srgbClr val="ffff00"/>
                </a:solidFill>
                <a:effectLst/>
                <a:uFillTx/>
                <a:latin typeface="Arial"/>
              </a:rPr>
              <a:t>Исклучок:</a:t>
            </a:r>
            <a:r>
              <a:rPr b="0" lang="en-US" sz="2800" strike="noStrike" u="none">
                <a:solidFill>
                  <a:srgbClr val="ffffff"/>
                </a:solidFill>
                <a:effectLst/>
                <a:uFillTx/>
                <a:latin typeface="Arial"/>
              </a:rPr>
              <a:t> Наместо </a:t>
            </a:r>
            <a:r>
              <a:rPr b="0" lang="en-US" sz="2800" strike="noStrike" u="none">
                <a:solidFill>
                  <a:srgbClr val="00ffff"/>
                </a:solidFill>
                <a:effectLst/>
                <a:uFillTx/>
                <a:latin typeface="Arial"/>
              </a:rPr>
              <a:t>su+n</a:t>
            </a:r>
            <a:r>
              <a:rPr b="0" lang="en-US" sz="2800" strike="noStrike" u="none">
                <a:solidFill>
                  <a:srgbClr val="ffffff"/>
                </a:solidFill>
                <a:effectLst/>
                <a:uFillTx/>
                <a:latin typeface="Arial"/>
              </a:rPr>
              <a:t>, се користи </a:t>
            </a:r>
            <a:r>
              <a:rPr b="0" lang="en-US" sz="2800" strike="noStrike" u="none">
                <a:solidFill>
                  <a:srgbClr val="6699ff"/>
                </a:solidFill>
                <a:effectLst/>
                <a:uFillTx/>
                <a:latin typeface="Arial"/>
              </a:rPr>
              <a:t>su+(yu)n</a:t>
            </a:r>
            <a:r>
              <a:rPr b="0" lang="en-US" sz="2800" strike="noStrike" u="none">
                <a:solidFill>
                  <a:srgbClr val="ffffff"/>
                </a:solidFill>
                <a:effectLst/>
                <a:uFillTx/>
                <a:latin typeface="Arial"/>
              </a:rPr>
              <a:t>.</a:t>
            </a:r>
            <a:br>
              <a:rPr sz="2800"/>
            </a:br>
            <a:br>
              <a:rPr sz="2800"/>
            </a:br>
            <a:r>
              <a:rPr b="0" lang="en-US" sz="2800" strike="noStrike" u="none">
                <a:solidFill>
                  <a:srgbClr val="ffffff"/>
                </a:solidFill>
                <a:effectLst/>
                <a:uFillTx/>
                <a:latin typeface="Arial"/>
              </a:rPr>
              <a:t>- Кога, пак, именката завршива на консонант, тогаш пред наставката се додава еден помошен глас (тесен вокал):</a:t>
            </a:r>
            <a:br>
              <a:rPr sz="2800"/>
            </a:br>
            <a:r>
              <a:rPr b="0" lang="en-US" sz="2800" strike="noStrike" u="none">
                <a:solidFill>
                  <a:srgbClr val="6699ff"/>
                </a:solidFill>
                <a:effectLst/>
                <a:uFillTx/>
                <a:latin typeface="Arial"/>
              </a:rPr>
              <a:t>ders+(i)n, saç+(ı)n, gurur+(u)n, göz+(ü)n, и др.</a:t>
            </a:r>
            <a:br>
              <a:rPr sz="2800"/>
            </a:br>
            <a:r>
              <a:rPr b="0" lang="en-US" sz="2800" strike="noStrike" u="none">
                <a:solidFill>
                  <a:srgbClr val="ffffff"/>
                </a:solidFill>
                <a:effectLst/>
                <a:uFillTx/>
                <a:latin typeface="Arial"/>
              </a:rPr>
              <a:t>Овој тесен вокал, подлежи и на палаталната и на лабијалната вокална хармонија.</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4320"/>
            <a:ext cx="86868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б) НАСТАВКИ ЗА ПРИСВОЈНОСТ</a:t>
            </a:r>
            <a:endParaRPr b="0" lang="en-US" sz="4000" strike="noStrike" u="none">
              <a:solidFill>
                <a:srgbClr val="e3ebf1"/>
              </a:solidFill>
              <a:effectLst/>
              <a:uFillTx/>
              <a:latin typeface="Arial"/>
            </a:endParaRPr>
          </a:p>
        </p:txBody>
      </p:sp>
      <p:sp>
        <p:nvSpPr>
          <p:cNvPr id="17"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55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200" strike="noStrike" u="none">
                <a:solidFill>
                  <a:srgbClr val="ffff00"/>
                </a:solidFill>
                <a:effectLst/>
                <a:uFillTx/>
                <a:latin typeface="Arial"/>
              </a:rPr>
              <a:t>в) Наставка за трето лице еднина (3Tie), /-İ/</a:t>
            </a:r>
            <a:br>
              <a:rPr sz="2200"/>
            </a:br>
            <a:r>
              <a:rPr b="0" lang="en-US" sz="2200" strike="noStrike" u="none">
                <a:solidFill>
                  <a:srgbClr val="ffffff"/>
                </a:solidFill>
                <a:effectLst/>
                <a:uFillTx/>
                <a:latin typeface="Arial"/>
              </a:rPr>
              <a:t>- Наставката подлежи и на палаталната и на лабијалната вокална хармонија.</a:t>
            </a:r>
            <a:br>
              <a:rPr sz="2200"/>
            </a:br>
            <a:r>
              <a:rPr b="0" lang="en-US" sz="2200" strike="noStrike" u="none">
                <a:solidFill>
                  <a:srgbClr val="ffffff"/>
                </a:solidFill>
                <a:effectLst/>
                <a:uFillTx/>
                <a:latin typeface="Arial"/>
              </a:rPr>
              <a:t>- Кога именката во финална позиција содржи консонант, наставката доаѓа директно на именката:</a:t>
            </a:r>
            <a:br>
              <a:rPr sz="2200"/>
            </a:br>
            <a:r>
              <a:rPr b="0" lang="en-US" sz="2200" strike="noStrike" u="none">
                <a:solidFill>
                  <a:srgbClr val="6699ff"/>
                </a:solidFill>
                <a:effectLst/>
                <a:uFillTx/>
                <a:latin typeface="Arial"/>
              </a:rPr>
              <a:t>saç+ı, ev+i, buz+u, söz+ü, и др.</a:t>
            </a:r>
            <a:r>
              <a:rPr b="0" lang="en-US" sz="2200" strike="noStrike" u="none">
                <a:solidFill>
                  <a:srgbClr val="ffffff"/>
                </a:solidFill>
                <a:effectLst/>
                <a:uFillTx/>
                <a:latin typeface="Arial"/>
              </a:rPr>
              <a:t> </a:t>
            </a:r>
            <a:br>
              <a:rPr sz="2200"/>
            </a:br>
            <a:br>
              <a:rPr sz="2200"/>
            </a:br>
            <a:r>
              <a:rPr b="0" lang="en-US" sz="2200" strike="noStrike" u="none">
                <a:solidFill>
                  <a:srgbClr val="ffffff"/>
                </a:solidFill>
                <a:effectLst/>
                <a:uFillTx/>
                <a:latin typeface="Arial"/>
              </a:rPr>
              <a:t>- Ако, пак, во финална позиција доаѓа вокал, тогаш пред наставката се вметнува спојниот консонант </a:t>
            </a:r>
            <a:r>
              <a:rPr b="0" lang="en-US" sz="2200" strike="noStrike" u="none">
                <a:solidFill>
                  <a:srgbClr val="ffff00"/>
                </a:solidFill>
                <a:effectLst/>
                <a:uFillTx/>
                <a:latin typeface="Arial"/>
              </a:rPr>
              <a:t>“s”</a:t>
            </a:r>
            <a:r>
              <a:rPr b="0" lang="en-US" sz="2200" strike="noStrike" u="none">
                <a:solidFill>
                  <a:srgbClr val="ffffff"/>
                </a:solidFill>
                <a:effectLst/>
                <a:uFillTx/>
                <a:latin typeface="Arial"/>
              </a:rPr>
              <a:t>:</a:t>
            </a:r>
            <a:br>
              <a:rPr sz="2200"/>
            </a:br>
            <a:r>
              <a:rPr b="0" lang="en-US" sz="2200" strike="noStrike" u="none">
                <a:solidFill>
                  <a:srgbClr val="6699ff"/>
                </a:solidFill>
                <a:effectLst/>
                <a:uFillTx/>
                <a:latin typeface="Arial"/>
              </a:rPr>
              <a:t>deri+(s)i, kapı+(s)ı, kutu+(s)u, kötü+(s)ü, и др.</a:t>
            </a:r>
            <a:br>
              <a:rPr sz="2200"/>
            </a:br>
            <a:br>
              <a:rPr sz="2200"/>
            </a:br>
            <a:r>
              <a:rPr b="0" lang="en-US" sz="2200" strike="noStrike" u="none">
                <a:solidFill>
                  <a:srgbClr val="ffffff"/>
                </a:solidFill>
                <a:effectLst/>
                <a:uFillTx/>
                <a:latin typeface="Arial"/>
              </a:rPr>
              <a:t>(</a:t>
            </a:r>
            <a:r>
              <a:rPr b="0" lang="en-US" sz="2200" strike="noStrike" u="none">
                <a:solidFill>
                  <a:srgbClr val="ffff00"/>
                </a:solidFill>
                <a:effectLst/>
                <a:uFillTx/>
                <a:latin typeface="Arial"/>
              </a:rPr>
              <a:t>Забелешка: </a:t>
            </a:r>
            <a:r>
              <a:rPr b="0" lang="en-US" sz="2200" strike="noStrike" u="none">
                <a:solidFill>
                  <a:srgbClr val="ffffff"/>
                </a:solidFill>
                <a:effectLst/>
                <a:uFillTx/>
                <a:latin typeface="Arial"/>
              </a:rPr>
              <a:t>Спојниот консонант “s” се употребува само пред наставката за присвојност во трето лице еднина!)</a:t>
            </a:r>
            <a:br>
              <a:rPr sz="2200"/>
            </a:br>
            <a:br>
              <a:rPr sz="2200"/>
            </a:br>
            <a:r>
              <a:rPr b="0" lang="en-US" sz="2200" strike="noStrike" u="none">
                <a:solidFill>
                  <a:srgbClr val="ffff00"/>
                </a:solidFill>
                <a:effectLst/>
                <a:uFillTx/>
                <a:latin typeface="Arial"/>
              </a:rPr>
              <a:t>Исклучок: Наместо </a:t>
            </a:r>
            <a:r>
              <a:rPr b="0" lang="en-US" sz="2200" strike="noStrike" u="none">
                <a:solidFill>
                  <a:srgbClr val="00ffff"/>
                </a:solidFill>
                <a:effectLst/>
                <a:uFillTx/>
                <a:latin typeface="Arial"/>
              </a:rPr>
              <a:t>su+(s)u</a:t>
            </a:r>
            <a:r>
              <a:rPr b="0" lang="en-US" sz="2200" strike="noStrike" u="none">
                <a:solidFill>
                  <a:srgbClr val="ffffff"/>
                </a:solidFill>
                <a:effectLst/>
                <a:uFillTx/>
                <a:latin typeface="Arial"/>
              </a:rPr>
              <a:t>, се користи </a:t>
            </a:r>
            <a:r>
              <a:rPr b="0" lang="en-US" sz="2200" strike="noStrike" u="none">
                <a:solidFill>
                  <a:srgbClr val="6699ff"/>
                </a:solidFill>
                <a:effectLst/>
                <a:uFillTx/>
                <a:latin typeface="Arial"/>
              </a:rPr>
              <a:t>su+(y)u</a:t>
            </a:r>
            <a:r>
              <a:rPr b="0" lang="en-US" sz="2200" strike="noStrike" u="none">
                <a:solidFill>
                  <a:srgbClr val="ffffff"/>
                </a:solidFill>
                <a:effectLst/>
                <a:uFillTx/>
                <a:latin typeface="Arial"/>
              </a:rPr>
              <a:t>.</a:t>
            </a:r>
            <a:br>
              <a:rPr sz="2200"/>
            </a:br>
            <a:br>
              <a:rPr sz="2200"/>
            </a:br>
            <a:r>
              <a:rPr b="0" lang="en-US" sz="2200" strike="noStrike" u="none">
                <a:solidFill>
                  <a:srgbClr val="ffff00"/>
                </a:solidFill>
                <a:effectLst/>
                <a:uFillTx/>
                <a:latin typeface="Arial"/>
              </a:rPr>
              <a:t>Погрешни употреби (по аналогија на </a:t>
            </a:r>
            <a:r>
              <a:rPr b="0" lang="en-US" sz="2200" strike="noStrike" u="none">
                <a:solidFill>
                  <a:srgbClr val="6699ff"/>
                </a:solidFill>
                <a:effectLst/>
                <a:uFillTx/>
                <a:latin typeface="Arial"/>
              </a:rPr>
              <a:t>iki+(s)i</a:t>
            </a:r>
            <a:r>
              <a:rPr b="0" lang="en-US" sz="2200" strike="noStrike" u="none">
                <a:solidFill>
                  <a:srgbClr val="ffff00"/>
                </a:solidFill>
                <a:effectLst/>
                <a:uFillTx/>
                <a:latin typeface="Arial"/>
              </a:rPr>
              <a:t>):</a:t>
            </a:r>
            <a:r>
              <a:rPr b="0" lang="en-US" sz="2200" strike="noStrike" u="none">
                <a:solidFill>
                  <a:srgbClr val="ffffff"/>
                </a:solidFill>
                <a:effectLst/>
                <a:uFillTx/>
                <a:latin typeface="Arial"/>
              </a:rPr>
              <a:t> </a:t>
            </a:r>
            <a:br>
              <a:rPr sz="2200"/>
            </a:br>
            <a:r>
              <a:rPr b="0" lang="en-US" sz="2200" strike="noStrike" u="none">
                <a:solidFill>
                  <a:srgbClr val="ffffff"/>
                </a:solidFill>
                <a:effectLst/>
                <a:uFillTx/>
                <a:latin typeface="Arial"/>
              </a:rPr>
              <a:t>bir+i+(s)i, üç+ü+(s)ü, dört+ü+(s)ü (&gt;dördüsü), beş+i+(s)i, и др.</a:t>
            </a:r>
            <a:br>
              <a:rPr sz="2200"/>
            </a:br>
            <a:r>
              <a:rPr b="0" lang="en-US" sz="2200" strike="noStrike" u="none">
                <a:solidFill>
                  <a:srgbClr val="ffff00"/>
                </a:solidFill>
                <a:effectLst/>
                <a:uFillTx/>
                <a:latin typeface="Arial"/>
              </a:rPr>
              <a:t>Правилни употреби:</a:t>
            </a:r>
            <a:r>
              <a:rPr b="0" lang="en-US" sz="2200" strike="noStrike" u="none">
                <a:solidFill>
                  <a:srgbClr val="ffffff"/>
                </a:solidFill>
                <a:effectLst/>
                <a:uFillTx/>
                <a:latin typeface="Arial"/>
              </a:rPr>
              <a:t> bir+i, üç+ü, dört+ü (&gt;dördü), beş+i, и др.</a:t>
            </a:r>
            <a:endParaRPr b="0" lang="en-US" sz="2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74320"/>
            <a:ext cx="86868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б) НАСТАВКИ ЗА ПРИСВОЈНОСТ</a:t>
            </a:r>
            <a:endParaRPr b="0" lang="en-US" sz="4000" strike="noStrike" u="none">
              <a:solidFill>
                <a:srgbClr val="e3ebf1"/>
              </a:solidFill>
              <a:effectLst/>
              <a:uFillTx/>
              <a:latin typeface="Arial"/>
            </a:endParaRPr>
          </a:p>
        </p:txBody>
      </p:sp>
      <p:sp>
        <p:nvSpPr>
          <p:cNvPr id="19"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г) Наставка за прво лице множина (1Çie), /-mİz/</a:t>
            </a:r>
            <a:br>
              <a:rPr sz="2800"/>
            </a:br>
            <a:r>
              <a:rPr b="0" lang="en-US" sz="2800" strike="noStrike" u="none">
                <a:solidFill>
                  <a:srgbClr val="ffffff"/>
                </a:solidFill>
                <a:effectLst/>
                <a:uFillTx/>
                <a:latin typeface="Arial"/>
              </a:rPr>
              <a:t>- Наставката подлежи и на палаталната и на лабијалната вокална хармонија.</a:t>
            </a:r>
            <a:br>
              <a:rPr sz="2800"/>
            </a:br>
            <a:r>
              <a:rPr b="0" lang="en-US" sz="2800" strike="noStrike" u="none">
                <a:solidFill>
                  <a:srgbClr val="ffffff"/>
                </a:solidFill>
                <a:effectLst/>
                <a:uFillTx/>
                <a:latin typeface="Arial"/>
              </a:rPr>
              <a:t>- Ако именката завршува на вокал, наставката доаѓа директно на именката:</a:t>
            </a:r>
            <a:br>
              <a:rPr sz="2800"/>
            </a:br>
            <a:r>
              <a:rPr b="0" lang="en-US" sz="2800" strike="noStrike" u="none">
                <a:solidFill>
                  <a:srgbClr val="6699ff"/>
                </a:solidFill>
                <a:effectLst/>
                <a:uFillTx/>
                <a:latin typeface="Arial"/>
              </a:rPr>
              <a:t>yapı+mız, bölge+miz, koşu+muz, görgü+müz, и др.</a:t>
            </a:r>
            <a:br>
              <a:rPr sz="2800"/>
            </a:br>
            <a:r>
              <a:rPr b="0" lang="en-US" sz="2800" strike="noStrike" u="none">
                <a:solidFill>
                  <a:srgbClr val="ffff00"/>
                </a:solidFill>
                <a:effectLst/>
                <a:uFillTx/>
                <a:latin typeface="Arial"/>
              </a:rPr>
              <a:t>Исклучок:</a:t>
            </a:r>
            <a:r>
              <a:rPr b="0" lang="en-US" sz="2800" strike="noStrike" u="none">
                <a:solidFill>
                  <a:srgbClr val="ffffff"/>
                </a:solidFill>
                <a:effectLst/>
                <a:uFillTx/>
                <a:latin typeface="Arial"/>
              </a:rPr>
              <a:t> Наместо </a:t>
            </a:r>
            <a:r>
              <a:rPr b="0" lang="en-US" sz="2800" strike="noStrike" u="none">
                <a:solidFill>
                  <a:srgbClr val="00ffff"/>
                </a:solidFill>
                <a:effectLst/>
                <a:uFillTx/>
                <a:latin typeface="Arial"/>
              </a:rPr>
              <a:t>su+muz</a:t>
            </a:r>
            <a:r>
              <a:rPr b="0" lang="en-US" sz="2800" strike="noStrike" u="none">
                <a:solidFill>
                  <a:srgbClr val="ffffff"/>
                </a:solidFill>
                <a:effectLst/>
                <a:uFillTx/>
                <a:latin typeface="Arial"/>
              </a:rPr>
              <a:t>, се користи </a:t>
            </a:r>
            <a:r>
              <a:rPr b="0" lang="en-US" sz="2800" strike="noStrike" u="none">
                <a:solidFill>
                  <a:srgbClr val="6699ff"/>
                </a:solidFill>
                <a:effectLst/>
                <a:uFillTx/>
                <a:latin typeface="Arial"/>
              </a:rPr>
              <a:t>su+(yu)muz</a:t>
            </a:r>
            <a:r>
              <a:rPr b="0" lang="en-US" sz="2800" strike="noStrike" u="none">
                <a:solidFill>
                  <a:srgbClr val="ffffff"/>
                </a:solidFill>
                <a:effectLst/>
                <a:uFillTx/>
                <a:latin typeface="Arial"/>
              </a:rPr>
              <a:t>.</a:t>
            </a:r>
            <a:br>
              <a:rPr sz="2800"/>
            </a:br>
            <a:br>
              <a:rPr sz="2800"/>
            </a:br>
            <a:r>
              <a:rPr b="0" lang="en-US" sz="2800" strike="noStrike" u="none">
                <a:solidFill>
                  <a:srgbClr val="ffffff"/>
                </a:solidFill>
                <a:effectLst/>
                <a:uFillTx/>
                <a:latin typeface="Arial"/>
              </a:rPr>
              <a:t>- Ако именката завршува на консонант, тогаш пред наставката се вметнува еден тесен вокал:</a:t>
            </a:r>
            <a:br>
              <a:rPr sz="2800"/>
            </a:br>
            <a:r>
              <a:rPr b="0" lang="en-US" sz="2800" strike="noStrike" u="none">
                <a:solidFill>
                  <a:srgbClr val="6699ff"/>
                </a:solidFill>
                <a:effectLst/>
                <a:uFillTx/>
                <a:latin typeface="Arial"/>
              </a:rPr>
              <a:t>çay+(ı)mız, dert+(i)miz (&gt;derdimiz), </a:t>
            </a:r>
            <a:br>
              <a:rPr sz="2800"/>
            </a:br>
            <a:r>
              <a:rPr b="0" lang="en-US" sz="2800" strike="noStrike" u="none">
                <a:solidFill>
                  <a:srgbClr val="6699ff"/>
                </a:solidFill>
                <a:effectLst/>
                <a:uFillTx/>
                <a:latin typeface="Arial"/>
              </a:rPr>
              <a:t>tuz+(u)muz, söz+(ü)müz, и др.</a:t>
            </a:r>
            <a:br>
              <a:rPr sz="2800"/>
            </a:br>
            <a:r>
              <a:rPr b="0" lang="en-US" sz="2800" strike="noStrike" u="none">
                <a:solidFill>
                  <a:srgbClr val="ffffff"/>
                </a:solidFill>
                <a:effectLst/>
                <a:uFillTx/>
                <a:latin typeface="Arial"/>
              </a:rPr>
              <a:t>Овој вокал подлежи и на палаталната и на лабијалната вокална хармонија.</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320"/>
            <a:ext cx="86868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б) НАСТАВКИ ЗА ПРИСВОЈНОСТ</a:t>
            </a:r>
            <a:endParaRPr b="0" lang="en-US" sz="4000" strike="noStrike" u="none">
              <a:solidFill>
                <a:srgbClr val="e3ebf1"/>
              </a:solidFill>
              <a:effectLst/>
              <a:uFillTx/>
              <a:latin typeface="Arial"/>
            </a:endParaRPr>
          </a:p>
        </p:txBody>
      </p:sp>
      <p:sp>
        <p:nvSpPr>
          <p:cNvPr id="2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д) Наставка за второ лице множина (2Çie), /-nİz/</a:t>
            </a:r>
            <a:br>
              <a:rPr sz="2800"/>
            </a:br>
            <a:r>
              <a:rPr b="0" lang="en-US" sz="2800" strike="noStrike" u="none">
                <a:solidFill>
                  <a:srgbClr val="ffffff"/>
                </a:solidFill>
                <a:effectLst/>
                <a:uFillTx/>
                <a:latin typeface="Arial"/>
              </a:rPr>
              <a:t>- Наставката подлежи и на палаталната и на лабијалната вокална хармонија.</a:t>
            </a:r>
            <a:br>
              <a:rPr sz="2800"/>
            </a:br>
            <a:r>
              <a:rPr b="0" lang="en-US" sz="2800" strike="noStrike" u="none">
                <a:solidFill>
                  <a:srgbClr val="ffffff"/>
                </a:solidFill>
                <a:effectLst/>
                <a:uFillTx/>
                <a:latin typeface="Arial"/>
              </a:rPr>
              <a:t>- Кога именката завршува на вокал, тогаш наставката доаѓа директно на именката:</a:t>
            </a:r>
            <a:br>
              <a:rPr sz="2800"/>
            </a:br>
            <a:r>
              <a:rPr b="0" lang="en-US" sz="2800" strike="noStrike" u="none">
                <a:solidFill>
                  <a:srgbClr val="6699ff"/>
                </a:solidFill>
                <a:effectLst/>
                <a:uFillTx/>
                <a:latin typeface="Arial"/>
              </a:rPr>
              <a:t>görgü+nüz, iğne+niz, maşa+nız, soru+nuz, и др.</a:t>
            </a:r>
            <a:br>
              <a:rPr sz="2800"/>
            </a:br>
            <a:br>
              <a:rPr sz="2800"/>
            </a:br>
            <a:r>
              <a:rPr b="0" lang="en-US" sz="2800" strike="noStrike" u="none">
                <a:solidFill>
                  <a:srgbClr val="ffff00"/>
                </a:solidFill>
                <a:effectLst/>
                <a:uFillTx/>
                <a:latin typeface="Arial"/>
              </a:rPr>
              <a:t>Исклучок:</a:t>
            </a:r>
            <a:r>
              <a:rPr b="0" lang="en-US" sz="2800" strike="noStrike" u="none">
                <a:solidFill>
                  <a:srgbClr val="ffffff"/>
                </a:solidFill>
                <a:effectLst/>
                <a:uFillTx/>
                <a:latin typeface="Arial"/>
              </a:rPr>
              <a:t> Наместо </a:t>
            </a:r>
            <a:r>
              <a:rPr b="0" lang="en-US" sz="2800" strike="noStrike" u="none">
                <a:solidFill>
                  <a:srgbClr val="00ffff"/>
                </a:solidFill>
                <a:effectLst/>
                <a:uFillTx/>
                <a:latin typeface="Arial"/>
              </a:rPr>
              <a:t>su+nuz</a:t>
            </a:r>
            <a:r>
              <a:rPr b="0" lang="en-US" sz="2800" strike="noStrike" u="none">
                <a:solidFill>
                  <a:srgbClr val="ffffff"/>
                </a:solidFill>
                <a:effectLst/>
                <a:uFillTx/>
                <a:latin typeface="Arial"/>
              </a:rPr>
              <a:t>, се користи </a:t>
            </a:r>
            <a:r>
              <a:rPr b="0" lang="en-US" sz="2800" strike="noStrike" u="none">
                <a:solidFill>
                  <a:srgbClr val="6699ff"/>
                </a:solidFill>
                <a:effectLst/>
                <a:uFillTx/>
                <a:latin typeface="Arial"/>
              </a:rPr>
              <a:t>su+(yu)nuz</a:t>
            </a:r>
            <a:r>
              <a:rPr b="0" lang="en-US" sz="2800" strike="noStrike" u="none">
                <a:solidFill>
                  <a:srgbClr val="ffffff"/>
                </a:solidFill>
                <a:effectLst/>
                <a:uFillTx/>
                <a:latin typeface="Arial"/>
              </a:rPr>
              <a:t>.</a:t>
            </a:r>
            <a:br>
              <a:rPr sz="2800"/>
            </a:br>
            <a:br>
              <a:rPr sz="2800"/>
            </a:br>
            <a:r>
              <a:rPr b="0" lang="en-US" sz="2800" strike="noStrike" u="none">
                <a:solidFill>
                  <a:srgbClr val="ffffff"/>
                </a:solidFill>
                <a:effectLst/>
                <a:uFillTx/>
                <a:latin typeface="Arial"/>
              </a:rPr>
              <a:t>- Ако, пак, именката завршува на консонант, тогаш пред наставката се додава еден тесен (помошен) вокал, кој подлежи на вокалните хармонии:</a:t>
            </a:r>
            <a:br>
              <a:rPr sz="2800"/>
            </a:br>
            <a:r>
              <a:rPr b="0" lang="en-US" sz="2800" strike="noStrike" u="none">
                <a:solidFill>
                  <a:srgbClr val="6699ff"/>
                </a:solidFill>
                <a:effectLst/>
                <a:uFillTx/>
                <a:latin typeface="Arial"/>
              </a:rPr>
              <a:t>kız+(ı)nız, köpek+(i)niz (&gt;köpeğiniz), </a:t>
            </a:r>
            <a:br>
              <a:rPr sz="2800"/>
            </a:br>
            <a:r>
              <a:rPr b="0" lang="en-US" sz="2800" strike="noStrike" u="none">
                <a:solidFill>
                  <a:srgbClr val="6699ff"/>
                </a:solidFill>
                <a:effectLst/>
                <a:uFillTx/>
                <a:latin typeface="Arial"/>
              </a:rPr>
              <a:t>kulüp+(ü)nüz (&gt;kulübünüz), okul+(u)nuz, и др.</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320"/>
            <a:ext cx="86868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б) НАСТАВКИ ЗА ПРИСВОЈНОСТ</a:t>
            </a:r>
            <a:endParaRPr b="0" lang="en-US" sz="4000" strike="noStrike" u="none">
              <a:solidFill>
                <a:srgbClr val="e3ebf1"/>
              </a:solidFill>
              <a:effectLst/>
              <a:uFillTx/>
              <a:latin typeface="Arial"/>
            </a:endParaRPr>
          </a:p>
        </p:txBody>
      </p:sp>
      <p:sp>
        <p:nvSpPr>
          <p:cNvPr id="23"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lnSpc>
                <a:spcPct val="80000"/>
              </a:lnSpc>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ѓ) Наставка за трето лице множина (3Çie), /-lArİ/</a:t>
            </a:r>
            <a:br>
              <a:rPr sz="2800"/>
            </a:br>
            <a:r>
              <a:rPr b="0" lang="en-US" sz="2800" strike="noStrike" u="none">
                <a:solidFill>
                  <a:srgbClr val="ffffff"/>
                </a:solidFill>
                <a:effectLst/>
                <a:uFillTx/>
                <a:latin typeface="Arial"/>
              </a:rPr>
              <a:t>- Наставката подлежи на палаталната вокална хармонија.</a:t>
            </a:r>
            <a:br>
              <a:rPr sz="2800"/>
            </a:br>
            <a:r>
              <a:rPr b="0" lang="en-US" sz="2800" strike="noStrike" u="none">
                <a:solidFill>
                  <a:srgbClr val="ffffff"/>
                </a:solidFill>
                <a:effectLst/>
                <a:uFillTx/>
                <a:latin typeface="Arial"/>
              </a:rPr>
              <a:t>- Наставката доаѓа директно на именката, без разлика дали таа завршува на вокал или консонант:</a:t>
            </a:r>
            <a:br>
              <a:rPr sz="2800"/>
            </a:br>
            <a:r>
              <a:rPr b="0" lang="en-US" sz="2800" strike="noStrike" u="none">
                <a:solidFill>
                  <a:srgbClr val="6699ff"/>
                </a:solidFill>
                <a:effectLst/>
                <a:uFillTx/>
                <a:latin typeface="Arial"/>
              </a:rPr>
              <a:t>arabaları &lt;araba+ları, düşleri &lt;düş+leri, elleri &lt;el+leri, kuşları &lt;kuş+ları, и др.</a:t>
            </a:r>
            <a:br>
              <a:rPr sz="2800"/>
            </a:br>
            <a:br>
              <a:rPr sz="2800"/>
            </a:br>
            <a:r>
              <a:rPr b="0" lang="en-US" sz="2800" strike="noStrike" u="none">
                <a:solidFill>
                  <a:srgbClr val="ffff00"/>
                </a:solidFill>
                <a:effectLst/>
                <a:uFillTx/>
                <a:latin typeface="Arial"/>
              </a:rPr>
              <a:t>Внимание:</a:t>
            </a:r>
            <a:r>
              <a:rPr b="0" lang="en-US" sz="2800" strike="noStrike" u="none">
                <a:solidFill>
                  <a:srgbClr val="ffffff"/>
                </a:solidFill>
                <a:effectLst/>
                <a:uFillTx/>
                <a:latin typeface="Arial"/>
              </a:rPr>
              <a:t> Понекогаш наместо за наставката </a:t>
            </a:r>
            <a:br>
              <a:rPr sz="2800"/>
            </a:br>
            <a:r>
              <a:rPr b="0" lang="en-US" sz="2800" strike="noStrike" u="none">
                <a:solidFill>
                  <a:srgbClr val="ffffff"/>
                </a:solidFill>
                <a:effectLst/>
                <a:uFillTx/>
                <a:latin typeface="Arial"/>
              </a:rPr>
              <a:t>/-lArİ/, всушност се работи за наставката за множина /-lAr/ и наставката за присвојност во трето лице еднина /-İ/:</a:t>
            </a:r>
            <a:br>
              <a:rPr sz="2800"/>
            </a:br>
            <a:r>
              <a:rPr b="0" lang="en-US" sz="2800" strike="noStrike" u="none">
                <a:solidFill>
                  <a:srgbClr val="ffff00"/>
                </a:solidFill>
                <a:effectLst/>
                <a:uFillTx/>
                <a:latin typeface="Arial"/>
              </a:rPr>
              <a:t>O</a:t>
            </a:r>
            <a:r>
              <a:rPr b="0" lang="en-US" sz="2800" strike="noStrike" u="none">
                <a:solidFill>
                  <a:srgbClr val="6699ff"/>
                </a:solidFill>
                <a:effectLst/>
                <a:uFillTx/>
                <a:latin typeface="Arial"/>
              </a:rPr>
              <a:t>nun çocuklar</a:t>
            </a:r>
            <a:r>
              <a:rPr b="0" lang="en-US" sz="2800" strike="noStrike" u="none">
                <a:solidFill>
                  <a:srgbClr val="ffff00"/>
                </a:solidFill>
                <a:effectLst/>
                <a:uFillTx/>
                <a:latin typeface="Arial"/>
              </a:rPr>
              <a:t>ı</a:t>
            </a:r>
            <a:r>
              <a:rPr b="0" lang="en-US" sz="2800" strike="noStrike" u="none">
                <a:solidFill>
                  <a:srgbClr val="6699ff"/>
                </a:solidFill>
                <a:effectLst/>
                <a:uFillTx/>
                <a:latin typeface="Arial"/>
              </a:rPr>
              <a:t> var. (3Tie)</a:t>
            </a:r>
            <a:br>
              <a:rPr sz="2800"/>
            </a:br>
            <a:r>
              <a:rPr b="0" lang="en-US" sz="2800" strike="noStrike" u="none">
                <a:solidFill>
                  <a:srgbClr val="ffff00"/>
                </a:solidFill>
                <a:effectLst/>
                <a:uFillTx/>
                <a:latin typeface="Arial"/>
              </a:rPr>
              <a:t>Onlar</a:t>
            </a:r>
            <a:r>
              <a:rPr b="0" lang="en-US" sz="2800" strike="noStrike" u="none">
                <a:solidFill>
                  <a:srgbClr val="6699ff"/>
                </a:solidFill>
                <a:effectLst/>
                <a:uFillTx/>
                <a:latin typeface="Arial"/>
              </a:rPr>
              <a:t>ın çocuk</a:t>
            </a:r>
            <a:r>
              <a:rPr b="0" lang="en-US" sz="2800" strike="noStrike" u="none">
                <a:solidFill>
                  <a:srgbClr val="ffff00"/>
                </a:solidFill>
                <a:effectLst/>
                <a:uFillTx/>
                <a:latin typeface="Arial"/>
              </a:rPr>
              <a:t>ları</a:t>
            </a:r>
            <a:r>
              <a:rPr b="0" lang="en-US" sz="2800" strike="noStrike" u="none">
                <a:solidFill>
                  <a:srgbClr val="6699ff"/>
                </a:solidFill>
                <a:effectLst/>
                <a:uFillTx/>
                <a:latin typeface="Arial"/>
              </a:rPr>
              <a:t> var. (3Çie)</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4320"/>
            <a:ext cx="86868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б) НАСТАВКИ ЗА ПРИСВОЈНОСТ</a:t>
            </a:r>
            <a:endParaRPr b="0" lang="en-US" sz="4000" strike="noStrike" u="none">
              <a:solidFill>
                <a:srgbClr val="e3ebf1"/>
              </a:solidFill>
              <a:effectLst/>
              <a:uFillTx/>
              <a:latin typeface="Arial"/>
            </a:endParaRPr>
          </a:p>
        </p:txBody>
      </p:sp>
      <p:sp>
        <p:nvSpPr>
          <p:cNvPr id="25"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За разлика од наставките за падеж кои бараа елемент нанапред во реченицата со кој формираа привремени врски, наставките за присвојност гледаат наназад во реченицата и бараат друг именски елемент:</a:t>
            </a:r>
            <a:br>
              <a:rPr sz="2800"/>
            </a:br>
            <a:br>
              <a:rPr sz="2800"/>
            </a:br>
            <a:r>
              <a:rPr b="0" lang="en-US" sz="2800" strike="noStrike" u="none">
                <a:solidFill>
                  <a:srgbClr val="6699ff"/>
                </a:solidFill>
                <a:effectLst/>
                <a:uFillTx/>
                <a:latin typeface="Arial"/>
              </a:rPr>
              <a:t>Meyrem’in eşi.</a:t>
            </a:r>
            <a:br>
              <a:rPr sz="2800"/>
            </a:br>
            <a:br>
              <a:rPr sz="2800"/>
            </a:br>
            <a:r>
              <a:rPr b="0" lang="en-US" sz="2800" strike="noStrike" u="none">
                <a:solidFill>
                  <a:srgbClr val="6699ff"/>
                </a:solidFill>
                <a:effectLst/>
                <a:uFillTx/>
                <a:latin typeface="Arial"/>
              </a:rPr>
              <a:t>Ülkemin durumu.</a:t>
            </a:r>
            <a:br>
              <a:rPr sz="2800"/>
            </a:br>
            <a:br>
              <a:rPr sz="2800"/>
            </a:br>
            <a:r>
              <a:rPr b="0" lang="en-US" sz="2800" strike="noStrike" u="none">
                <a:solidFill>
                  <a:srgbClr val="6699ff"/>
                </a:solidFill>
                <a:effectLst/>
                <a:uFillTx/>
                <a:latin typeface="Arial"/>
              </a:rPr>
              <a:t>Saç rengi.</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6</TotalTime>
  <Application>LibreOffice/25.2.3.2$Linux_X86_64 LibreOffice_project/520$Build-2</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DEBIAN</cp:lastModifiedBy>
  <dcterms:modified xsi:type="dcterms:W3CDTF">2021-11-02T16:34:20Z</dcterms:modified>
  <cp:revision>4</cp:revision>
  <dc:subject/>
  <dc:title>НАСТАВКИ ЗА ПРИСВОЈНОСТ  НАСТАВКА ЗА МНОЖИНА  РЕЛАТИВНА НАСТАВКА /-ki/  ПРАШАЛНА ПАРТИКУЛА “mİ”</dc:title>
</cp:coreProperties>
</file>