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28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414FFF3-5514-41D5-9C20-9AA8D65CD8C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E751155-0B31-4FD6-B9D8-45876C9CC2E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E7250C6-EA70-4641-A6F3-427009DA20E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FF169B9-DCA6-492D-9E17-1E310C7E55A3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1447560"/>
            <a:ext cx="7772400" cy="3276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 ЗА МОДАЛНОСТ</a:t>
            </a:r>
            <a:endParaRPr b="0" lang="en-US" sz="7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НЕЦЕСИТАТИВ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Кај прашалните форми на нецеситативот, наставките за лице доаѓаат по прашалната партикула “mİ”: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mı-(y)ım?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mı-(y)ız?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mı-sın?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mı-sınız?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mı-Ø?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Исклучок: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Наставката за 3. лице множина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/-lAr/, се користи пред прашалната партикула “mİ”: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Bize bilgi vermeliler mi?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Ye deyince, yememeliler mi?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ДЕСИДЕРАТИВ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Десидератив (DŞ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Десидеративот го поврзува глаголското дејство со некој услов, желба или намера.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Се образува со додавање на наставката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или глаголските основи.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Наставката е двоваријантна и според тоа подлежи на палаталната вокална хармонија.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оваа наставка се користи со функција на желба, а кога со функција на услов, може да се одреди од синтаксичкиот контекст.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ДЕСИДЕРАТИВ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 пример: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Size doğru yolu göstersem… (желба)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Hava güzel olursa, Vodno’ya gideriz. (услов)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реченицата има еден предикат (нема втор елеменет), тогаш наставката има функција на желба.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Кога, пак, реченицата има два предикати (два елементи) и од нив првата реченица е помошна (условна), а втората реченица е основна, тогаш во ваквите реченици наставката има функција на услов.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ДЕСИДЕРАТИВ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Потврдни форми: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oku-sa-k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oku-sa-nız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Примери за одречни форми: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oku-ma-sa-m, oku-ma-sa-n, oku-ma-sa-k,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прашалните форми, наставките за лице доаѓаат пред прашалната партикула “mİ”: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oku-sa-m mı?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oku-ma-sa-m mı?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oku-sa-lar mı?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 </a:t>
            </a:r>
            <a:br>
              <a:rPr sz="7200"/>
            </a:b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ЛИЦЕ</a:t>
            </a: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НАСТАВКИ ЗА ЛИЦЕ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го покажуваат вршителот на глаголското дејство во реченицата.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може да бидат во три лица: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прво лице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лицето кое говори / лицата кои говорат;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второ лице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лицето на кое му се говори / лицата на кои им се говори;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трето лице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лицето за кое се говори / лицата за кои се говори.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бројот на говорители, лицата може да бидат во еднина (T) или множина (Ç).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Кога се работи за повеќе од едно лице, бројот е множина.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НАСТАВКИ ЗА ЛИЦЕ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според своето потекло и нивната употреба со наставките на глаголската парадигма, се делат на три: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а) Наставки за лице со „z-парадигма“;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Наставки за лице со „k-парадигма;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в) Наставки за лице со императивна парадигма.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Следи нивното поединечно претставување.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а)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„z-ПАРАДИГМА“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со „z-парадигма“, имаат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личнозаменска етимологија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Добиени се од личните заменки кои со тек на време добиле флексија.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за лице се користат со следниве наставки на глаголската парадигма: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минато неопределено време;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сегашно време;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аорист;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идно време;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оптатив;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нецеситатив.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а)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„z-ПАРАДИГМА“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2057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турската литература, овие наставки се нарекуваат и како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„наставки за лице од I. тип“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со „z-парадигма“ се следниве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7" name=""/>
          <p:cNvGraphicFramePr/>
          <p:nvPr/>
        </p:nvGraphicFramePr>
        <p:xfrm>
          <a:off x="1066680" y="3809880"/>
          <a:ext cx="7010640" cy="2438280"/>
        </p:xfrm>
        <a:graphic>
          <a:graphicData uri="http://schemas.openxmlformats.org/drawingml/2006/table">
            <a:tbl>
              <a:tblPr/>
              <a:tblGrid>
                <a:gridCol w="843120"/>
                <a:gridCol w="2921040"/>
                <a:gridCol w="3246480"/>
              </a:tblGrid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ЕДНИНА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МНОЖИНА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а)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„z-ПАРАДИГМА“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Amma da güzel uyumuş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um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 hep geç geliyor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sun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Bundan sonra, hava alır. (&lt;al-(ı)r-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oyunda sizleri yeneceğ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iz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Yarın öğleden sonra çaya gele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siniz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Öğrenciler sokakta sola ve sağa bakmalı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Б. НАСТАВКИ ЗА МОДАЛНОСТ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модалност, не известуваат за време на извршување на глаголското дејствто, како што тоа го прават наставките за време (темпоралност).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глаголски дејствија се сè уште нереализирани, планирани, проектирани, посакувани или искажуваат потреба од вршење на глаголското дејство.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турскиот јазик модалните наставки се следниве: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Оптатив;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Императив;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Нецеситатив;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Десидератив.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а)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„z-ПАРАДИГМА“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Кај прашалните форми на глаголите, наставките за лице од оваа парадигма доаѓаат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прашалната партикула “mİ”.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90000"/>
              </a:lnSpc>
              <a:spcBef>
                <a:spcPts val="700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Seni görmüş müy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üm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 hep geç geliyor mu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sun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Ali içeriye bakar mı? (&lt;bak-(a)r mı-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Yemeğe gelecek mi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siniz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„k-ПАРАДИГМА“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со „k-парадигма“, имаат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посесивна етимологија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Добиени се со флексија на наставките за присвојност (посесивност).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за лице се користат со следниве наставки на глаголската парадигма: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минато определено време;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десидератив.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54" name=""/>
          <p:cNvGraphicFramePr/>
          <p:nvPr/>
        </p:nvGraphicFramePr>
        <p:xfrm>
          <a:off x="914400" y="4724280"/>
          <a:ext cx="7238880" cy="2133360"/>
        </p:xfrm>
        <a:graphic>
          <a:graphicData uri="http://schemas.openxmlformats.org/drawingml/2006/table">
            <a:tbl>
              <a:tblPr/>
              <a:tblGrid>
                <a:gridCol w="869760"/>
                <a:gridCol w="3016080"/>
                <a:gridCol w="3353040"/>
              </a:tblGrid>
              <a:tr h="53316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ЕДНИНА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МНОЖИНА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/-k/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176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4900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„k-ПАРАДИГМА“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турската литература, овие наставки се нарекуваат и како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„наставки за лице од II. тип“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„k-ПАРАДИГМА“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sabah haftaya ayrılacağımı söyledi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Yarın hep bunlardan yersin isterse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Yalnızca biraz daha büyük, birazcık daha büyük olsa. (olsa-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Vücudunu ısıtacak elbiseler, insan gibi karnını doyuracak yiyecekler alsa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...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Hayır, geçen gün annemi duydu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nuz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Sonra ayıyla birlikte karın doyursa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 Sonra da, birinin dili var, birinin dili yok, yatsa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НАСТАВКИ ЗА ЛИЦЕ СО </a:t>
            </a:r>
            <a:br>
              <a:rPr sz="4000"/>
            </a:b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„k-ПАРАДИГМА“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Кај прашалните форми на глаголите, наставките за лице од оваа парадигма се користат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прашалната партикула “mİ”.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Ona hiç baktı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mı?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diziyi izlese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mi?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в) НАСТАВКИ ЗА ЛИЦЕ СО ИМПЕРАТИВНА ПАРАДИГМА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за лице, всушност, се користат исклучиво со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императивот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Тие никако не може да се користат со другите наставки за темпоралност или модалност.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својата семантика и функција, овие наставки се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сложени наставки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Поради својата специфика, кај овие наставки невозможно е да се подели наставката за императив од наставката за лице, и тие се третираат како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сложени форми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беа дадени кога се презентираше императивот.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в) НАСТАВКИ ЗА ЛИЦЕ СО ИМПЕРАТИВНА ПАРАДИГМА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6840" y="1599840"/>
            <a:ext cx="8381880" cy="2438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турската литература, овие наставки се нарекуваат и како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„наставки за лице од III. тип“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лице со императивна парадигма се следниве: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5" name=""/>
          <p:cNvGraphicFramePr/>
          <p:nvPr/>
        </p:nvGraphicFramePr>
        <p:xfrm>
          <a:off x="990720" y="4267080"/>
          <a:ext cx="6933960" cy="2438280"/>
        </p:xfrm>
        <a:graphic>
          <a:graphicData uri="http://schemas.openxmlformats.org/drawingml/2006/table">
            <a:tbl>
              <a:tblPr/>
              <a:tblGrid>
                <a:gridCol w="833400"/>
                <a:gridCol w="2889000"/>
                <a:gridCol w="3211560"/>
              </a:tblGrid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ЕДНИНА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МНОЖИНА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/-Ayİm/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/-Alİm/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/-İn/, /-İnİz/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в) НАСТАВКИ ЗА ЛИЦЕ СО ИМПЕРАТИВНА ПАРАДИГМА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Bir daha danışayım.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İki lirasını bana ver, geri kalan iki liranı da ne istersen yap. (ver-ø, yap-ø)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Kız ona bütün yüreğiyle acısın, ama uygun saatlerde onu her gün gidip göreceği bir dinlenme evine koysun.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Kalk eve gidelim.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Gece gündüz okuyun.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Madem öyle, ne halleri varsa görsünler.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ДЕНЕС ТОЛКУ.</a:t>
            </a: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5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6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ОПТАТИВ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Оптатив (İ</a:t>
            </a:r>
            <a:r>
              <a:rPr b="0" lang="en-US" sz="26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/-A/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Оптативот на глаголското дејство му дава значење на желба, намера, посакување.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 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образува со додавање на наставката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или на глаголските основи.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Оваа двоваријантна наставка подлежи на палаталната вокална хармонија.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Потврдни форми:</a:t>
            </a:r>
            <a:br>
              <a:rPr sz="2600"/>
            </a:b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yap-a-(y)ım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yap-a-lım</a:t>
            </a:r>
            <a:br>
              <a:rPr sz="2600"/>
            </a:b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yap-a-sın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yap-a-sınız</a:t>
            </a:r>
            <a:br>
              <a:rPr sz="2600"/>
            </a:b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yap-a-Ø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yap-a-lar</a:t>
            </a:r>
            <a:br>
              <a:rPr sz="2600"/>
            </a:b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Внимание: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1. лице множина, наставката за лице не е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/-İz/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како што е со другите наставки на глаголската парадигма кои добиваат наставки за лице со </a:t>
            </a:r>
            <a:r>
              <a:rPr b="1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„z-парадигма“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туку тоа е наставката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/-lİm/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ОПТАТИВ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151920" y="1599840"/>
            <a:ext cx="899172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Одречни форми: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yap-ma-(y)a-(y)ım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yap-ma-(y)a-lar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Оптативот честопати може да се сретне заедно со глаголскиот прилог (герунг)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“diye”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(de-(y)e). На тој начин, тие заедно образуваат герундска група: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Orada herkesin önünde gülmeyeyim diye, kendimi tuttum.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Yaklaşıyor olmalıyız, çünkü Hatice yavaşlayalım diye işaret etmek için yaşlı kara eliyle tahtırevanın camına vurdu...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ИМПЕРАТИВ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Императив (E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/-Ø/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Императивот изразува конкретна заповед, односно извршување на глаголското дејство под принуда на заповед.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Формите на императивот во 1. лице еднина и множина морфолошки се исти како оние на оптативот, но семантички се различни.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Разликата меѓу нив може да се види единствено од семантиката на морфосинтаксичкиот контекст.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ИМПЕРАТИВ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Императивот нема посебна наставка /-Ø/.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Императивноста се изразува преку посебни наставки за лице.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Овие сложени наставки за лице се користат само со императивот:</a:t>
            </a:r>
            <a:br>
              <a:rPr sz="3200"/>
            </a:b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23" name=""/>
          <p:cNvGraphicFramePr/>
          <p:nvPr/>
        </p:nvGraphicFramePr>
        <p:xfrm>
          <a:off x="990720" y="4267080"/>
          <a:ext cx="7086600" cy="2133720"/>
        </p:xfrm>
        <a:graphic>
          <a:graphicData uri="http://schemas.openxmlformats.org/drawingml/2006/table">
            <a:tbl>
              <a:tblPr/>
              <a:tblGrid>
                <a:gridCol w="852480"/>
                <a:gridCol w="2952720"/>
                <a:gridCol w="3281400"/>
              </a:tblGrid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ЕДНИНА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МНОЖИНА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/-Ayİm/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/-Alİm/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16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/-İn/, /-İnİz/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3Л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ИМПЕРАТИВ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228240" y="1599840"/>
            <a:ext cx="89154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Одречни форми: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bak-ma-(y)a-(y)ım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bak-ma-(y)a-lım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bak-ma-Ø-(y)ın(ız)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bak-ma-Ø-sın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bak-ma-Ø-sınlar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Императивот нема прашални форми во 2. лице еднина и множина.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Наместо нив, се користат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потврдните и одречните прашални форми на идното време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-Примери за 2. лице: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gel-Ø-Ø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gel-ecek mi-sin?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gel-me-Ø-Ø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gel-me-(y)ecek mi-sin?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gel-Ø-in(iz)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gel-ecek mi-siniz?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gel-me-Ø-(y)in(iz) mi? =&gt; gel-me-(y)ecek mi-siniz?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ИМПЕРАТИВ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колоквијалниот јазик, како и во некои говори, со функција на императив може да се сретнат и наставките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/-sAnA/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/-sAnİzA/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Овие сложени наставки, наместо стриктна заповед, изразуваат поблага форма на заповед: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Utanma, gelsene. 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Siz de orada durmasanıza.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НЕЦЕСИТАТИВ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Нецеситатив (G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/-mAlİ/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Нецеситативот изразува потреба, обврска за извршување на глаголското дејство.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образува со додавање на наставката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/-mAlİ/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или глаголските основи.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Како двоваријантна наставка, подлежи на палаталната вокална хармонија.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 пример: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Büyüklerimize saygı, küçüklerimize sevgi göstermeliyiz.</a:t>
            </a:r>
            <a:br>
              <a:rPr sz="2800"/>
            </a:br>
            <a:r>
              <a:rPr b="0" lang="es-E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Şurada seninle beraber Goran ve Ayten de olmalılar.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DEBIAN</cp:lastModifiedBy>
  <dcterms:modified xsi:type="dcterms:W3CDTF">2021-11-16T16:23:25Z</dcterms:modified>
  <cp:revision>4</cp:revision>
  <dc:subject/>
  <dc:title>НАСТАВКИ ЗА МОДАЛНОСТ</dc:title>
</cp:coreProperties>
</file>