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46.xml" ContentType="application/vnd.openxmlformats-officedocument.presentationml.slide+xml"/>
  <Override PartName="/ppt/slides/slide16.xml" ContentType="application/vnd.openxmlformats-officedocument.presentationml.slide+xml"/>
  <Override PartName="/ppt/slides/slide8.xml" ContentType="application/vnd.openxmlformats-officedocument.presentationml.slide+xml"/>
  <Override PartName="/ppt/slides/slide2.xml" ContentType="application/vnd.openxmlformats-officedocument.presentationml.slide+xml"/>
  <Override PartName="/ppt/slides/slide10.xml" ContentType="application/vnd.openxmlformats-officedocument.presentationml.slide+xml"/>
  <Override PartName="/ppt/slides/slide47.xml" ContentType="application/vnd.openxmlformats-officedocument.presentationml.slide+xml"/>
  <Override PartName="/ppt/slides/slide17.xml" ContentType="application/vnd.openxmlformats-officedocument.presentationml.slide+xml"/>
  <Override PartName="/ppt/slides/slide9.xml" ContentType="application/vnd.openxmlformats-officedocument.presentationml.slide+xml"/>
  <Override PartName="/ppt/slides/slide3.xml" ContentType="application/vnd.openxmlformats-officedocument.presentationml.slide+xml"/>
  <Override PartName="/ppt/slides/slide11.xml" ContentType="application/vnd.openxmlformats-officedocument.presentationml.slide+xml"/>
  <Override PartName="/ppt/slides/slide48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18.xml.rels" ContentType="application/vnd.openxmlformats-package.relationships+xml"/>
  <Override PartName="/ppt/slides/_rels/slide12.xml.rels" ContentType="application/vnd.openxmlformats-package.relationships+xml"/>
  <Override PartName="/ppt/slides/_rels/slide49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19.xml.rels" ContentType="application/vnd.openxmlformats-package.relationships+xml"/>
  <Override PartName="/ppt/slides/_rels/slide13.xml.rels" ContentType="application/vnd.openxmlformats-package.relationships+xml"/>
  <Override PartName="/ppt/slides/_rels/slide22.xml.rels" ContentType="application/vnd.openxmlformats-package.relationships+xml"/>
  <Override PartName="/ppt/slides/_rels/slide5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24.xml.rels" ContentType="application/vnd.openxmlformats-package.relationships+xml"/>
  <Override PartName="/ppt/slides/_rels/slide7.xml.rels" ContentType="application/vnd.openxmlformats-package.relationships+xml"/>
  <Override PartName="/ppt/slides/_rels/slide25.xml.rels" ContentType="application/vnd.openxmlformats-package.relationships+xml"/>
  <Override PartName="/ppt/slides/_rels/slide8.xml.rels" ContentType="application/vnd.openxmlformats-package.relationships+xml"/>
  <Override PartName="/ppt/slides/_rels/slide30.xml.rels" ContentType="application/vnd.openxmlformats-package.relationships+xml"/>
  <Override PartName="/ppt/slides/_rels/slide31.xml.rels" ContentType="application/vnd.openxmlformats-package.relationships+xml"/>
  <Override PartName="/ppt/slides/_rels/slide32.xml.rels" ContentType="application/vnd.openxmlformats-package.relationships+xml"/>
  <Override PartName="/ppt/slides/_rels/slide47.xml.rels" ContentType="application/vnd.openxmlformats-package.relationships+xml"/>
  <Override PartName="/ppt/slides/_rels/slide10.xml.rels" ContentType="application/vnd.openxmlformats-package.relationships+xml"/>
  <Override PartName="/ppt/slides/_rels/slide45.xml.rels" ContentType="application/vnd.openxmlformats-package.relationships+xml"/>
  <Override PartName="/ppt/slides/_rels/slide46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27.xml.rels" ContentType="application/vnd.openxmlformats-package.relationships+xml"/>
  <Override PartName="/ppt/slides/_rels/slide16.xml.rels" ContentType="application/vnd.openxmlformats-package.relationships+xml"/>
  <Override PartName="/ppt/slides/_rels/slide1.xml.rels" ContentType="application/vnd.openxmlformats-package.relationships+xml"/>
  <Override PartName="/ppt/slides/_rels/slide36.xml.rels" ContentType="application/vnd.openxmlformats-package.relationships+xml"/>
  <Override PartName="/ppt/slides/_rels/slide28.xml.rels" ContentType="application/vnd.openxmlformats-package.relationships+xml"/>
  <Override PartName="/ppt/slides/_rels/slide17.xml.rels" ContentType="application/vnd.openxmlformats-package.relationships+xml"/>
  <Override PartName="/ppt/slides/_rels/slide2.xml.rels" ContentType="application/vnd.openxmlformats-package.relationships+xml"/>
  <Override PartName="/ppt/slides/_rels/slide37.xml.rels" ContentType="application/vnd.openxmlformats-package.relationships+xml"/>
  <Override PartName="/ppt/slides/_rels/slide29.xml.rels" ContentType="application/vnd.openxmlformats-package.relationships+xml"/>
  <Override PartName="/ppt/slides/_rels/slide11.xml.rels" ContentType="application/vnd.openxmlformats-package.relationships+xml"/>
  <Override PartName="/ppt/slides/_rels/slide48.xml.rels" ContentType="application/vnd.openxmlformats-package.relationships+xml"/>
  <Override PartName="/ppt/slides/_rels/slide34.xml.rels" ContentType="application/vnd.openxmlformats-package.relationships+xml"/>
  <Override PartName="/ppt/slides/_rels/slide35.xml.rels" ContentType="application/vnd.openxmlformats-package.relationships+xml"/>
  <Override PartName="/ppt/slides/_rels/slide38.xml.rels" ContentType="application/vnd.openxmlformats-package.relationships+xml"/>
  <Override PartName="/ppt/slides/_rels/slide40.xml.rels" ContentType="application/vnd.openxmlformats-package.relationships+xml"/>
  <Override PartName="/ppt/slides/_rels/slide39.xml.rels" ContentType="application/vnd.openxmlformats-package.relationships+xml"/>
  <Override PartName="/ppt/slides/_rels/slide41.xml.rels" ContentType="application/vnd.openxmlformats-package.relationships+xml"/>
  <Override PartName="/ppt/slides/_rels/slide42.xml.rels" ContentType="application/vnd.openxmlformats-package.relationships+xml"/>
  <Override PartName="/ppt/slides/_rels/slide43.xml.rels" ContentType="application/vnd.openxmlformats-package.relationships+xml"/>
  <Override PartName="/ppt/slides/_rels/slide44.xml.rels" ContentType="application/vnd.openxmlformats-package.relationships+xml"/>
  <Override PartName="/ppt/slides/_rels/slide33.xml.rels" ContentType="application/vnd.openxmlformats-package.relationships+xml"/>
  <Override PartName="/ppt/slides/slide38.xml" ContentType="application/vnd.openxmlformats-officedocument.presentationml.slide+xml"/>
  <Override PartName="/ppt/slides/slide40.xml" ContentType="application/vnd.openxmlformats-officedocument.presentationml.slide+xml"/>
  <Override PartName="/ppt/slides/slide39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33.xml" ContentType="application/vnd.openxmlformats-officedocument.presentationml.slide+xml"/>
  <Override PartName="/ppt/slides/slide45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13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1.xml" ContentType="application/vnd.openxmlformats-officedocument.presentationml.slide+xml"/>
  <Override PartName="/ppt/slides/slide49.xml" ContentType="application/vnd.openxmlformats-officedocument.presentationml.slide+xml"/>
  <Override PartName="/ppt/slides/slide1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</p:sldIdLst>
  <p:sldSz cx="9144000" cy="6858000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indent="0">
              <a:spcBef>
                <a:spcPts val="799"/>
              </a:spcBef>
              <a:buNone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5E3705C-F75C-41D2-9D20-249888AA67C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sp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spAutoFit/>
          </a:bodyPr>
          <a:p>
            <a:pPr indent="0" algn="ctr">
              <a:spcBef>
                <a:spcPts val="7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0F2EE13-7A65-4698-AB18-2BD7FEB56AE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en-US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Click to edit the title text format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Click to edit the outline text format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1" marL="743040" indent="-28584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Second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2" marL="1143000" indent="-22860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Third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3" marL="1600200" indent="-228600">
              <a:spcBef>
                <a:spcPts val="799"/>
              </a:spcBef>
              <a:buClr>
                <a:srgbClr val="ffffff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Fourth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4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Fifth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5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Sixth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lvl="6" marL="2057400" indent="-228600">
              <a:spcBef>
                <a:spcPts val="799"/>
              </a:spcBef>
              <a:buClr>
                <a:srgbClr val="ffffff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Seventh Outline Level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45684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&lt;date/time&gt;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124080" y="6244920"/>
            <a:ext cx="289584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&lt;footer&gt;</a:t>
            </a:r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6552720" y="6244920"/>
            <a:ext cx="2133720" cy="476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Autofit/>
          </a:bodyPr>
          <a:lstStyle>
            <a:lvl1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  <a:def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defRPr>
            </a:lvl1pPr>
          </a:lstStyle>
          <a:p>
            <a:pPr indent="0" algn="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83A9A100-7895-4246-9C1A-FF65EF09B8BC}" type="slidenum">
              <a:rPr b="0" lang="en-US" sz="1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&lt;number&gt;</a:t>
            </a:fld>
            <a:endParaRPr b="0" lang="en-US" sz="1400" strike="noStrike" u="none">
              <a:solidFill>
                <a:srgbClr val="000000"/>
              </a:solidFill>
              <a:effectLst/>
              <a:uFillTx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1599840"/>
            <a:ext cx="7772400" cy="3048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7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ДЕРИВАТИВНИ НАСТАВКИ</a:t>
            </a:r>
            <a:endParaRPr b="0" lang="en-US" sz="72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/-Arİ/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прилози за место: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il+eri, dış+arı, iç+eri, и др.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80000"/>
              </a:lnSpc>
              <a:spcBef>
                <a:spcPts val="700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	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Sevginin son hududuna vardığımızı zannettiğimiz vakit, onu daha il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eri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götürmek mümkün olduğunu keşfediyoruz.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Kapının önünde bir aşağı bir yuk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gezindi.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Korsan utanarak, elleriyle özür dileyen hareketler yaparak köpeklerini dış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arı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çıkardı.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Az sanra koca burunlu umum müdür, ellerini ovalıyarak iç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eri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girdi.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Londra'ya giden heyet, olumlu hiçbir sonuç elde edemeden g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eri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döndü.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/-Ay/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релација: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gün+ey, kuz+ey.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Mahallenin gün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ey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kıyısındaki büyük yarın yakınında, güzel bir kulübede oturuyordu.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Kalın bir sis perdesi inmiş İstanbul'un üzerine, kuz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ey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güzlerini anımsatan.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/-Az/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релација: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ay+az, gen+ez (kolay).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 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Ay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az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buz, küçük kısa yorganlı, kirli bir han.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/-ç/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именки со интензивирано значење: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ata+ç, ana+ç, baba+ç.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Yeniden en ana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haliyle onu teselli etmeyi üstleniyor.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Ama bir kez şu baba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sakala bakın!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 fontScale="92500" lnSpcReduction="9999"/>
          </a:bodyPr>
          <a:p>
            <a:pPr marL="343080" indent="-343080">
              <a:spcBef>
                <a:spcPts val="774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1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/-CA/</a:t>
            </a:r>
            <a:br>
              <a:rPr sz="3100"/>
            </a:br>
            <a:r>
              <a:rPr b="0" lang="en-US" sz="3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Многу френквентна наставка. Служи за образување на имиња на јазици од имиња на народи:</a:t>
            </a:r>
            <a:br>
              <a:rPr sz="3100"/>
            </a:br>
            <a:r>
              <a:rPr b="0" lang="en-US" sz="31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Alman+ca, Fransız+ca, Arap+ça, Fars+ça и др.</a:t>
            </a:r>
            <a:br>
              <a:rPr sz="3100"/>
            </a:br>
            <a:r>
              <a:rPr b="0" lang="en-US" sz="3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100"/>
            </a:br>
            <a:r>
              <a:rPr b="0" lang="en-US" sz="3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Türk</a:t>
            </a:r>
            <a:r>
              <a:rPr b="0" lang="en-US" sz="3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çe</a:t>
            </a:r>
            <a:r>
              <a:rPr b="0" lang="en-US" sz="3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siyle değil, İtalyan</a:t>
            </a:r>
            <a:r>
              <a:rPr b="0" lang="en-US" sz="3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</a:t>
            </a:r>
            <a:r>
              <a:rPr b="0" lang="en-US" sz="3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Fransız</a:t>
            </a:r>
            <a:r>
              <a:rPr b="0" lang="en-US" sz="3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</a:t>
            </a:r>
            <a:r>
              <a:rPr b="0" lang="en-US" sz="3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Alman</a:t>
            </a:r>
            <a:r>
              <a:rPr b="0" lang="en-US" sz="3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</a:t>
            </a:r>
            <a:r>
              <a:rPr b="0" lang="en-US" sz="3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yla da meramını anlatabilirdi.</a:t>
            </a:r>
            <a:br>
              <a:rPr sz="3100"/>
            </a:br>
            <a:r>
              <a:rPr b="0" lang="en-US" sz="3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Bilhassa Mısır ve İngiltere ile iş yapan şirketin Arap</a:t>
            </a:r>
            <a:r>
              <a:rPr b="0" lang="en-US" sz="3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ça</a:t>
            </a:r>
            <a:r>
              <a:rPr b="0" lang="en-US" sz="3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İngiliz</a:t>
            </a:r>
            <a:r>
              <a:rPr b="0" lang="en-US" sz="3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ce</a:t>
            </a:r>
            <a:r>
              <a:rPr b="0" lang="en-US" sz="3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bilen bir memura ihtiyacı vardı.</a:t>
            </a:r>
            <a:endParaRPr b="0" lang="en-US" sz="3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/-cAğİz/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именки во деминутив, со значење на љубов, внимание и жал: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kadın+cağız, efendi+ceğiz, göz+ceğiz,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Adam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cağız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ilk zamanlarda, hiç şüphesiz bir parça sıkıntı çekmişti.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Çocuk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cağız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ateşler içinde yanıyordu.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Fakat kadın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cağız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artık ipin ucunu iyiden iyiye kaçırmıştı.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Kız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cağız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bu armağan karşısında öyle şaşırıp ürktü ki, soluğu işliğin dışında aldı.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/-CAk/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именки во деминутив, со значење на љубов, внимание и жал: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yavru+cak, büyü+cek (&lt;büyük+cek),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Само во еден пример образува средство: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oyun+cak.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Zavallı yavru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gömüldüğü toprağı görmek insana ne de güç geliyor...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 adam, her halde tevkifhanenin büyü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cek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memurlarından biri olacaktı.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Gelen kutularda hiçbir zaman oyun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cak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türünden bir şey olmadığı halde, çocuklar yine de bütün yıl sabırsızlıkla Aralık ayını beklerlerdi.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/-Cİ/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имиња на професии или некоја релација со именката на која доаѓа: </a:t>
            </a:r>
            <a:br>
              <a:rPr sz="2400"/>
            </a:br>
            <a:r>
              <a:rPr b="0" lang="en-US" sz="24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av+cı, ekmek+çi, teneke+ci, и др.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Damat Bey gelince doğru oraya alınıyor, kahve, çay, sokaktan dondurma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cı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geçtiği zaman dondurma ikram ediliyordu.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Bir prens mi, zengin bir yol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cu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mu?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Ne var ki, Casanova, yalnızca aşk oyununda doruk noktasına ulaşmış ve ancak bu alanda bir usta, bir büyü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cü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olduğunu kanıtlayabilmiştir.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Demek istiyorum ki tüccarlar, çift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ler, ekmek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ler, bedeneğitim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ler, hekimler, hepsi insanların çobanları dediğimiz devlet adamlarıyla boy ölçüşmeye kalkışacaklar...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/-cİğAz/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именки во деминутив, со значење на љубов, внимание и жал.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Не е многу френквентна наставка: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hanım+cığaz, bey+ciğez, yavru+cuğaz.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Hanım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cığaz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ım, ne dersen öyledir.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Yavru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cuğazı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mı çok, ama çok severim.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/-Cİn/</a:t>
            </a:r>
            <a:br>
              <a:rPr sz="2800"/>
            </a:b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 користела во минатото. </a:t>
            </a:r>
            <a:br>
              <a:rPr sz="2800"/>
            </a:b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Денес има многу малку примери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balık+çın, kaşık+çın, güver+cin, bayır+cın, bıldır+cın.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 ziyafeti gören, bir gün önce bizden ayrılan üç beyaz balık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çın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tekrar yuvaya döndüler, hala bizimle beraber seyahat ediyorlar.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Kaşık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çın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ördekgillerden, gagası kaşık biçiminde, tüyleri ak, kara, kahverengi, ayakları kırmızı bir kuştur.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Ak güver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cin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kanadı gibi bembeyaz yeni evin tamamlanışı, danslı bir partiyle kutlandı.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Çankaya köşküne keklik, bıldır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cın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av kuşu götürür.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60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/-Cİk/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</a:t>
            </a:r>
            <a:r>
              <a:rPr b="0" lang="ru-RU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именки кои изразуваат деминутивност и љубов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400"/>
            </a:br>
            <a:r>
              <a:rPr b="0" lang="en-US" sz="24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baba+cık, kula+cık (&lt;kulak+cık), yumuşa+cık (&lt;yumuşak+cık), anne+cik, yavru+cuk, и др.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Cici güzel baba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cık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diye boynuna sarılarak bir koltuğa oturtuyorlar, bisküviler, sandviçler getirip zorla ağzına sokmaya çalışıyorlardı.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Mesela, ellerine, evet, kadınlarınki gibi ince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cik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yumuşa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cık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sivri ve cilalı tırnaklı ellerine güzel denilebilirdi...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Köylü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cük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korkuyla, kasketini ellerinde evirip çeviriyor...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Şiirleri üzerinde özenle durulduğunda görülüyor ki, Yunus Emre, şiirlerinde gerçekten bir söz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cük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ustasıdır.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„Çubuk kestim ince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cik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Daha yaşım gence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cik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Hevesfendim yar sevdim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Yatmadım bir gece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cik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“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II. ДЕРИВАТИВНИ НАСТАВКИ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Деривативната морфологија (зборообразување) е најинтересниот дел од турската лингвистика.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Деривативните наставки служат за добивање на нови зборови (именки, зборови од именско потекло или глаголи) од постоечките зборови (именки, зборови од именско потекло или глаголи) 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 анализа, кратенката за овие наставки е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“</a:t>
            </a:r>
            <a:r>
              <a:rPr b="0" lang="en-US" sz="2400" strike="noStrike" u="none" baseline="-25000">
                <a:solidFill>
                  <a:srgbClr val="ffff00"/>
                </a:solidFill>
                <a:effectLst/>
                <a:uFillTx/>
                <a:latin typeface="Arial"/>
              </a:rPr>
              <a:t>ye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” (yapım eki)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турскиот јазик постојат </a:t>
            </a:r>
            <a:r>
              <a:rPr b="0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голем број 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 деривативни наставки.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601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Честопати еден збор во турскиот јазик може да се преведе како цела реченица во индоевропските јазици:</a:t>
            </a:r>
            <a:br>
              <a:rPr sz="24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Osmanlılaştıramadıklarımızdan mısınız?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(На македонски јазик: </a:t>
            </a:r>
            <a:r>
              <a:rPr b="0" i="1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Дали сте вие од оние што не можеме да ги направиме да бидат Османлии?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)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524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1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/-Cİl/</a:t>
            </a:r>
            <a:br>
              <a:rPr sz="2100"/>
            </a:b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именки со значење на блискост со именката на која доаѓа: </a:t>
            </a:r>
            <a:br>
              <a:rPr sz="2100"/>
            </a:br>
            <a:r>
              <a:rPr b="0" lang="en-US" sz="21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ev+cil, ben+cil, balık+çıl, и др.</a:t>
            </a:r>
            <a:br>
              <a:rPr sz="2100"/>
            </a:b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Може да образува и именки со значење на сличност: </a:t>
            </a:r>
            <a:br>
              <a:rPr sz="2100"/>
            </a:br>
            <a:r>
              <a:rPr b="0" lang="en-US" sz="21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ölüm+cül, kır+çıl, ak+çıl, и др.</a:t>
            </a:r>
            <a:br>
              <a:rPr sz="2100"/>
            </a:b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Böylece ev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cil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hayvanlar bir yana, sahip olabildiğimiz bütün malları bu yedi türde gösterdik.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Ünlü bir yazar, gazeteci de olsak, ben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cil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çıkarcı örnekleri sergileriz yaşamımızda.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Çıplak kafalı ve boyunlu bir balık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çıl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kuş olan ibisin kanatlarında mavi-siyah tüyler vardır.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İçinden bir ses, dünyanın öbür ucuna da gitse bu ölüm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cül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hastalığın peşini bırakmayacağını söylediği için, ablası onunla gitmedi.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Tıpkı iplikhanedeki gibi, kalın, kır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çıl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kaşlarını çatan ağa, hışımla bakıyordu.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Kilometrelerce fundalık, otsuz, kokusuz; düz, çatlak toprak ve sonra birdenbire bu ak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çıl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kötü resmin sağında çıkan kuşkonmaz, öylesine tuhaf ki arkasında gölgesi bile yoktu.</a:t>
            </a:r>
            <a:endParaRPr b="0" lang="en-US" sz="2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624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/-Daş/</a:t>
            </a:r>
            <a:br>
              <a:rPr sz="2500"/>
            </a:b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именки со значење на заедништво, партнерство, припадност, поврзаност:</a:t>
            </a:r>
            <a:br>
              <a:rPr sz="2500"/>
            </a:br>
            <a:r>
              <a:rPr b="0" lang="en-US" sz="25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arka+daş, yol+daş, soy+daş, yurt+taş, meslek+taş, и др.</a:t>
            </a:r>
            <a:br>
              <a:rPr sz="2500"/>
            </a:b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стандардниот турски јазик, оваа наставка има само една мека варијанта: </a:t>
            </a:r>
            <a:br>
              <a:rPr sz="2500"/>
            </a:br>
            <a:r>
              <a:rPr b="0" lang="en-US" sz="25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kardeş (&lt;kardaş&lt;karın-daş).</a:t>
            </a:r>
            <a:br>
              <a:rPr sz="2500"/>
            </a:b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500"/>
            </a:b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Hasibe yanına bir arka</a:t>
            </a:r>
            <a:r>
              <a:rPr b="0" lang="en-US" sz="25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daş</a:t>
            </a: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alıp Bakkal Eyüp'e koştu.</a:t>
            </a:r>
            <a:br>
              <a:rPr sz="2500"/>
            </a:b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"Bu yol</a:t>
            </a:r>
            <a:r>
              <a:rPr b="0" lang="en-US" sz="25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daş</a:t>
            </a: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sözcüğünü kullanmayın lütfen!" diye bağırdı. "Yol</a:t>
            </a:r>
            <a:r>
              <a:rPr b="0" lang="en-US" sz="25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daş</a:t>
            </a: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sözcüğü komünist sözcüğüdür. Onlar birbirine yol</a:t>
            </a:r>
            <a:r>
              <a:rPr b="0" lang="en-US" sz="25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daş</a:t>
            </a: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der...“</a:t>
            </a:r>
            <a:br>
              <a:rPr sz="2500"/>
            </a:b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Oralarda yaşayan soy</a:t>
            </a:r>
            <a:r>
              <a:rPr b="0" lang="en-US" sz="25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daş</a:t>
            </a: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lar, bizden yardım beklemektedir.</a:t>
            </a:r>
            <a:br>
              <a:rPr sz="2500"/>
            </a:b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Böyle bilgili bir kimse, ister kral olsun, isterse yalnızca bir yurt</a:t>
            </a:r>
            <a:r>
              <a:rPr b="0" lang="en-US" sz="25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taş</a:t>
            </a: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bu bilgisi bakımından kral sınıfından sayılmaz mı?</a:t>
            </a:r>
            <a:br>
              <a:rPr sz="2500"/>
            </a:b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Biz üç meslek</a:t>
            </a:r>
            <a:r>
              <a:rPr b="0" lang="en-US" sz="25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taş</a:t>
            </a: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ertesi gün yanlarına gittik.</a:t>
            </a:r>
            <a:endParaRPr b="0" lang="en-US" sz="2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/-dİrİk/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имиња на алати: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boyun+duruk, burun+duruk (burunluk), çiğin+dirik (omuzluk), eğin+dirik (sırt örtüsü, çul).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Tavanın kiriş kütüğüne kocaman bir boyun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duruk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asılmıştı.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Çiğin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dirik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iki ucuna su kabı, yoğurt tablası и др. taşınacak şeyler asılarak omza alınan ağaç, omuzluktur.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Burun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duruk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hayvanları nallarken ısırmaması için dudaklarını kıstırmaya yarayan kıskaçtır.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64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6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/-Gİl/</a:t>
            </a:r>
            <a:br>
              <a:rPr sz="2600"/>
            </a:b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Изразува некоја релација со именката на која доаѓа. Не е функционална наставка:</a:t>
            </a:r>
            <a:br>
              <a:rPr sz="2600"/>
            </a:br>
            <a:r>
              <a:rPr b="0" lang="en-US" sz="26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kır+kıl, iç+kil, dört+kül (dört köşeli). </a:t>
            </a:r>
            <a:br>
              <a:rPr sz="2600"/>
            </a:br>
            <a:r>
              <a:rPr b="0" lang="ru-RU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Пофреквентна употреба има при</a:t>
            </a: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изразување на фамилијарност и домаќинство од сите лични, роднински,</a:t>
            </a: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титуларни именки, кога се среќава како едноваријантна наставка</a:t>
            </a: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600"/>
            </a:br>
            <a:r>
              <a:rPr b="0" lang="en-US" sz="26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Ali+gil, Oğuz+gil, Paşa+gil, и др.</a:t>
            </a: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2600"/>
            </a:br>
            <a:r>
              <a:rPr b="0" lang="ru-RU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Притоа, по оваа наставка најчесто се</a:t>
            </a: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користи наставката за множина</a:t>
            </a: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br>
              <a:rPr sz="2600"/>
            </a:br>
            <a:r>
              <a:rPr b="0" lang="en-US" sz="26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600"/>
            </a:b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Kaynatam</a:t>
            </a:r>
            <a:r>
              <a:rPr b="0" lang="en-US" sz="26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gil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indi, biz malın başındayız daha...</a:t>
            </a:r>
            <a:br>
              <a:rPr sz="2600"/>
            </a:b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Nasıl Kamile abam</a:t>
            </a:r>
            <a:r>
              <a:rPr b="0" lang="en-US" sz="26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gil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ler, gelinler iyiler mi?</a:t>
            </a:r>
            <a:br>
              <a:rPr sz="2600"/>
            </a:b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 akşam Niyazi</a:t>
            </a:r>
            <a:r>
              <a:rPr b="0" lang="en-US" sz="26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gil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lere gideceğiz.</a:t>
            </a:r>
            <a:br>
              <a:rPr sz="2600"/>
            </a:b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Kapıyı açınca, babam</a:t>
            </a:r>
            <a:r>
              <a:rPr b="0" lang="en-US" sz="26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gil</a:t>
            </a:r>
            <a:r>
              <a:rPr b="0" lang="en-US" sz="26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leri karşımda gördüm.</a:t>
            </a:r>
            <a:endParaRPr b="0" lang="en-US" sz="26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/-gü/</a:t>
            </a:r>
            <a:br>
              <a:rPr sz="3200"/>
            </a:b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Оваа, всушност, е девербална наставка за номинализација </a:t>
            </a:r>
            <a:r>
              <a:rPr b="0" lang="ru-RU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/-Gİ/</a:t>
            </a: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но само во еден пример, кој, патем речено е од поново време (од XX.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век), е користена како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деноминативна наставка за номинализација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öz+gü.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Konuşmasının kendine öz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gü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nitelikleri belirsizleşti, yavaş yavaş anlamlarını toptan yitirmiş sözcükleri biçimler oldu.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Изразува сличност: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bala+k, bebe+k, kab+(u)k, kovu+k (&lt;kovı+k), top+(u)k,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Beynim sarsılmış topu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vurmaktan.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Çimento küvetin kireçten kabu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bağladığı kullanılmayan banyoyu yeniden açtı.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Küçük bir bebe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olduğunu, büyükler için sevimli küçük bir bebek olduğunu düşünüyordu.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/-ka/, /-ge/</a:t>
            </a:r>
            <a:br>
              <a:rPr sz="3200"/>
            </a:b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Има изразувачка функција вон коренот. Се среќава само во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следниве примери: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baş+ka, öz+ge.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Bundan baş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kitabı olmadığı gibi hayatının da bu kitaptan başka serüveni yoktur.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Ben için bakmasın öz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ge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diyara...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/-kan/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Денес се среќава само во следниов пример: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baş+kan.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Partinin baş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kan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vekillerinden hovardalık arkadaşları var.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/-kek/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 оваа наставка се среќава само во еден пример: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er+kek.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Erkek adamın işte böyle er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kek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kızı olur!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60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/-ki/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Оваа наставка беше дадена и под наставки за деклинација, но зборовите кои се добиваат во реченицата се користат како придавки и заменки. Поради тоа е дадена и тука: </a:t>
            </a:r>
            <a:br>
              <a:rPr sz="2400"/>
            </a:br>
            <a:r>
              <a:rPr b="0" lang="en-US" sz="24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şimdi+ki, demin+ki, yarın+ki, aşağıda+ki, benim+ki, onun+ki, и др.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2400"/>
            </a:br>
            <a:r>
              <a:rPr b="0" lang="ru-RU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поново време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 среќава и втора варијанта на оваа наставка, но само во 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неколку</a:t>
            </a:r>
            <a:r>
              <a:rPr b="0" lang="ru-RU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примери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 </a:t>
            </a:r>
            <a:br>
              <a:rPr sz="2400"/>
            </a:br>
            <a:r>
              <a:rPr b="0" lang="en-US" sz="24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dün+kü, bugün+kü, çün+kü, öbür+kü.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Kaşığını, önünde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tabağa değdirip çekiyor.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Sonunda, aralarında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tartışmaya dalmış, arkalarına bir göz bile atmadan oturuyorlardı.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Bundan sonra olup bitenleri, şimdi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işlerde yardımımı isteyen sizlere söylemeliyim.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Çevrelerinde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hayat biçimlenmeye, dün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kü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bugün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kü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yarınki monoton şeklini almaya başlamıştır.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именки со слично значење како и именката на која доаѓа: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doğa+l, kız+(ı)l, öz+(e)l, yeş+(i)l (&lt;yaş+(ı)l),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Güzel konuşması, kibar olması gerekliydi, halbuki o doğa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olmayı seviyordu.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Erguvani denilecek kadar kızı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aydınlık içinde, birtakım delice hülyalara dalmışım.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 öze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yıl için öze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logo çizildi, özel jüri oluşturuldu, özel etkinlikler planlandı...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Japon bilim adamları, yeşi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çaydaki bir maddenin kanser hücrelerine yapışarak tümörlerin büyümesini durdurduğunu belirledi.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4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II. ДЕРИВАТИВНИ НАСТАВКИ</a:t>
            </a:r>
            <a:endParaRPr b="0" lang="en-US" sz="44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Секако, овие примери ретко може да се сретнат во секојдневниот јазик.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Тие претежно служат за покажување на потенцијалот за зборообразување на турскиот јазик.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Деривативните наставки, го стеснуваат, прошируваат или менуваат значењето на зборот на кој доаѓаат, а понекогаш образуваат и сосема нови зборови.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Наставките за деривација се делат на две групи: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1. наставки за номинализација;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2. наставки за вербализација.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/-la/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имиња на места: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kış+la, yay+la.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İzmir Ekonomi Üniversitesi, Almanya'nın Goslar kentinde askeri kış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olarak kullanılan bir alanda üniversite kurulması için düğmeye bastı.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Amerikalılara, elçilere taşıdığım yay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la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ballarından yedireyim sana!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575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/-leyin/</a:t>
            </a:r>
            <a:br>
              <a:rPr sz="2300"/>
            </a:br>
            <a:r>
              <a:rPr b="0" lang="en-US" sz="2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Едноваријантна наставка, која само во неколку примери образува прилози за време: </a:t>
            </a:r>
            <a:br>
              <a:rPr sz="2300"/>
            </a:br>
            <a:r>
              <a:rPr b="0" lang="en-US" sz="23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akşam+leyin, gece+leyin, sabah+leyin. </a:t>
            </a:r>
            <a:br>
              <a:rPr sz="2300"/>
            </a:br>
            <a:r>
              <a:rPr b="0" lang="en-US" sz="2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Историскиот развој на оваа наставка: на деноминативната наставка за вербализација </a:t>
            </a:r>
            <a:r>
              <a:rPr b="0" lang="en-US" sz="2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/-lA/</a:t>
            </a:r>
            <a:r>
              <a:rPr b="0" lang="en-US" sz="2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е додадена наставката за глаголски-прилог </a:t>
            </a:r>
            <a:r>
              <a:rPr b="0" lang="en-US" sz="2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/-İ/</a:t>
            </a:r>
            <a:r>
              <a:rPr b="0" lang="en-US" sz="2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а потоа и старата наставка за инструментал </a:t>
            </a:r>
            <a:r>
              <a:rPr b="0" lang="en-US" sz="23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/-n/</a:t>
            </a:r>
            <a:r>
              <a:rPr b="0" lang="en-US" sz="2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која денес не се користи. Со тек на време овие наставки ги изгубиле своите основни функции, и почнале да се користат со нова функција како сложена наставка.</a:t>
            </a:r>
            <a:br>
              <a:rPr sz="2300"/>
            </a:br>
            <a:r>
              <a:rPr b="0" lang="en-US" sz="23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300"/>
            </a:br>
            <a:r>
              <a:rPr b="0" lang="en-US" sz="23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Yarından sonra sabah</a:t>
            </a:r>
            <a:r>
              <a:rPr b="0" lang="en-US" sz="23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leyin</a:t>
            </a:r>
            <a:r>
              <a:rPr b="0" lang="en-US" sz="23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saat on dedi mi Ankara'ya kavuşmalıyız!</a:t>
            </a:r>
            <a:br>
              <a:rPr sz="2300"/>
            </a:br>
            <a:r>
              <a:rPr b="0" lang="en-US" sz="23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Gece</a:t>
            </a:r>
            <a:r>
              <a:rPr b="0" lang="en-US" sz="23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leyin</a:t>
            </a:r>
            <a:r>
              <a:rPr b="0" lang="en-US" sz="23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Los Angeles sokaklarını yarış pistine döndüren zamane asi gençleri arasında geçen bir serüven "Hızlı ve Öfkeli".</a:t>
            </a:r>
            <a:br>
              <a:rPr sz="2300"/>
            </a:br>
            <a:r>
              <a:rPr b="0" lang="en-US" sz="23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Sabah evden öğrenci olarak çıktım, akşam</a:t>
            </a:r>
            <a:r>
              <a:rPr b="0" lang="en-US" sz="23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leyin</a:t>
            </a:r>
            <a:r>
              <a:rPr b="0" lang="en-US" sz="23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eve gazeteci olarak döndüm.</a:t>
            </a:r>
            <a:endParaRPr b="0" lang="en-US" sz="23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55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/-lİ/</a:t>
            </a:r>
            <a:br>
              <a:rPr sz="2200"/>
            </a:br>
            <a:r>
              <a:rPr b="0" lang="en-US" sz="2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качествени придавки. </a:t>
            </a:r>
            <a:br>
              <a:rPr sz="2200"/>
            </a:br>
            <a:r>
              <a:rPr b="0" lang="en-US" sz="2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Ако, пак, се користи по топоними, тогаш образува именки со значење на жител на тоа место:</a:t>
            </a:r>
            <a:br>
              <a:rPr sz="2200"/>
            </a:br>
            <a:r>
              <a:rPr b="0" lang="en-US" sz="2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baş+lı, düşünce+li, İstanbul+lu, Ohri+li, Osman+lı, Üsküp+lü, и др.</a:t>
            </a:r>
            <a:br>
              <a:rPr sz="2200"/>
            </a:br>
            <a:r>
              <a:rPr b="0" lang="en-US" sz="2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Ursula onu hep uğurladığı andaki haliyle, ağırbaş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serinkan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olarak hatırlayacaktı.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İskoçya'da yüksek tahsil hayatında durgun ve düşünce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li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kişiliği gelişen William, hayatın içinde olmanın güzel olduğunu, alışverişi tamamen kendisinin yaptığını söylüyor.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Başta Yunanistan olmak üzere Avrupa'nın birçok ülkesine göç eden İstanbul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lu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Rumlar, Hilton Oteli'nde tekrar bir araya geliyor.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Baba Yugoslavya'da Gostivar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Boşnak, eşi Priştine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li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Arnavut. Bir başkası; erkek Üsküp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lü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Türk, eşi ise Arnavut köken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li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güzel bir kız!</a:t>
            </a:r>
            <a:br>
              <a:rPr sz="2200"/>
            </a:b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Süper Amatör Lig’e düştükten sonra transfer yasağı kalkan Göztepe, Makedonya</a:t>
            </a:r>
            <a:r>
              <a:rPr b="0" lang="en-US" sz="2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</a:t>
            </a:r>
            <a:r>
              <a:rPr b="0" lang="en-US" sz="2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orta saha oyuncusu Faton Cecilja (24) ve geçen sezon ülkesinde 25 gol atan Kosovalı santrfor Fatih Karahoda’yla (21) anlaştı.</a:t>
            </a:r>
            <a:endParaRPr b="0" lang="en-US" sz="2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60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4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/-lİ/... /-lİ/</a:t>
            </a:r>
            <a:br>
              <a:rPr sz="2400"/>
            </a:br>
            <a:r>
              <a:rPr b="0" lang="ru-RU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Има функција на сврзник меѓу два предмета, две именки со кои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 користи</a:t>
            </a: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 </a:t>
            </a:r>
            <a:br>
              <a:rPr sz="2400"/>
            </a:br>
            <a:r>
              <a:rPr b="0" lang="en-US" sz="24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iri+li ufak+lı, ana+lı baba+lı, gece+li gündüz+lü, sağ+lı sol+lu, и др.</a:t>
            </a:r>
            <a:br>
              <a:rPr sz="2400"/>
            </a:br>
            <a:r>
              <a:rPr b="0" lang="en-US" sz="24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Birinden diğerine ara geçitlerle bağlanan iri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ufak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hücrelerden oluşmuştu.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Allah ana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baba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büyütsün!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İki yetişmiş evladın gece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gündüz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lü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ağladığını görmek dayanılır şey miydi?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Büyük kapıdaki iki savaş grubu, sağ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sol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lu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saflarda dizilmiş, dimdik duruyordu.</a:t>
            </a:r>
            <a:br>
              <a:rPr sz="2400"/>
            </a:b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 meyhaneler sokağa taşan masalarında kadın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erkek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li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hatta çoluk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lu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çocuk</a:t>
            </a:r>
            <a:r>
              <a:rPr b="0" lang="en-US" sz="24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lu</a:t>
            </a:r>
            <a:r>
              <a:rPr b="0" lang="en-US" sz="24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Bodrumseverlerin yiyip içtikleri, illa da alkol alma zorunluğu duymadan sohbet edip farkı yaşadıkları yerlerdi.</a:t>
            </a:r>
            <a:endParaRPr b="0" lang="en-US" sz="24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524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1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/-lİk/</a:t>
            </a:r>
            <a:br>
              <a:rPr sz="2100"/>
            </a:br>
            <a:r>
              <a:rPr b="0" lang="ru-RU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Една од најфреквентните наставки</a:t>
            </a: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од оваа група</a:t>
            </a:r>
            <a:r>
              <a:rPr b="0" lang="ru-RU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Формира </a:t>
            </a: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имиња на места</a:t>
            </a:r>
            <a:r>
              <a:rPr b="0" lang="ru-RU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имиња</a:t>
            </a: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 алати, заедници, </a:t>
            </a: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состојби, </a:t>
            </a:r>
            <a:r>
              <a:rPr b="0" lang="ru-RU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апстрактни именки и придавки</a:t>
            </a: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2100"/>
            </a:br>
            <a:r>
              <a:rPr b="0" lang="en-US" sz="21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çimen+lik, göz+lük, söz+lük, taş+lık, и др.</a:t>
            </a:r>
            <a:br>
              <a:rPr sz="2100"/>
            </a:b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Ama alışılagelmiş konuksever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lik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kavramında büyük değişiklikler vardı.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Beklenilenin tersine, Fernanda ona ne sitem etti, ne de en ufak bir kırgın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lık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belirtisi gösterdi...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 sırada Deveci Halil'in deve dizisi, caminin arkasındaki karan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lık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sokağa girmekteydi.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Aşağı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lık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duygusu, karşı konulmaz bir şekilde, tam bir gurur duygusuna dönüşmüştür...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İşte şimdi, aynı manzarayı Orta Anadolu'nun bu taş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lık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tepesinden görüyorum.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Göz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lük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alttan ve üstten görüş olanağı sağlayarak dış dünyayla bağlantıyı koparmıyor.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Bundan sonra da bu güzel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lik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sürmeli ve biz buna katkı yapmaya hazırız.</a:t>
            </a:r>
            <a:endParaRPr b="0" lang="en-US" sz="2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/-mАn/</a:t>
            </a:r>
            <a:br>
              <a:rPr sz="2800"/>
            </a:b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Обично изразува хипербола (преувеличување) и 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некоја </a:t>
            </a: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релација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со именката на која доаѓа: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koca+man, kara+man, ak+man, köle+men, küçü+men (&lt;küçük+men), şiş+man (&lt;şiş+men),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Sabah güneşlenme yeri olan iskelelerin üzerine atılmış renkli, koca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yastıklarda eğlencenin yerini rehavet almaya başlamıştı.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Çocukların hareketten uzaklaşıp daha durağan bir yaşama geçiş yapmaları, çevresel faktörlerin etkisiyle yanlış beslenme alışkanlıkları hızla ilerleyen bir şiş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man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nesil tehlikesi doğuruyor.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524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1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/-msİ/</a:t>
            </a:r>
            <a:br>
              <a:rPr sz="2100"/>
            </a:b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</a:t>
            </a:r>
            <a:r>
              <a:rPr b="0" lang="ru-RU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сличност, релација</a:t>
            </a: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со именката на која доаѓа (</a:t>
            </a:r>
            <a:r>
              <a:rPr b="0" lang="ru-RU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„како</a:t>
            </a: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…</a:t>
            </a:r>
            <a:r>
              <a:rPr b="0" lang="ru-RU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“</a:t>
            </a: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): </a:t>
            </a:r>
            <a:br>
              <a:rPr sz="2100"/>
            </a:br>
            <a:r>
              <a:rPr b="0" lang="en-US" sz="21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ağac+(ı)msı, ekşi+msi, yeşil+(i)msi, mavi+msi, и др.</a:t>
            </a:r>
            <a:br>
              <a:rPr sz="2100"/>
            </a:b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Yeşili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msi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aydınlığın düştüğü avluda beton zeminin bir kenarında bakır bir musluk parlıyordu.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İşte buralarda, karşılarına kimisi kızarmış pembe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msi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beyaz çilekler çıkıyordu.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Bir keresinde gemileri kazaya uğramış, Japon denizinde iki hafta sal üzerinde kalmışlar, güneş çarpmasından ölen ve güneşte pişen etleri biraz kekre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msi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biraz tatlımsı olan arkadaşlarını yiyerek sağ kalmışlardı.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Sanki bir ağız gibi koltuk altı aralandı ve Lulu, saça benzeyen kıvırcık tüyler altında, biraz kırışık, moru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msu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et gördü.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- 24 saat içinde sarıdan, mavi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msi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beyaza dönüşerek solup gider o çiçek...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Ocağın üzerinden sarkan kızılı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msı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kıllı cılız kol, soğuk ve sarımtıraktı.</a:t>
            </a:r>
            <a:endParaRPr b="0" lang="en-US" sz="2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624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5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/-mtırak/</a:t>
            </a:r>
            <a:br>
              <a:rPr sz="2500"/>
            </a:br>
            <a:r>
              <a:rPr b="0" lang="ru-RU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Слична е на претходната наставка (/-ms</a:t>
            </a: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İ</a:t>
            </a:r>
            <a:r>
              <a:rPr b="0" lang="ru-RU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/), со таа разлика што</a:t>
            </a: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оваа почесто се користи со имиња на бои, односно за изразување на</a:t>
            </a: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приближни бои. Една е од едноваријантните наставки</a:t>
            </a: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 Образува </a:t>
            </a:r>
            <a:r>
              <a:rPr b="0" lang="ru-RU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сличност, релација</a:t>
            </a: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со именката на која доаѓа (</a:t>
            </a:r>
            <a:r>
              <a:rPr b="0" lang="ru-RU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„како</a:t>
            </a: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…</a:t>
            </a:r>
            <a:r>
              <a:rPr b="0" lang="ru-RU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“</a:t>
            </a: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): :</a:t>
            </a:r>
            <a:br>
              <a:rPr sz="2500"/>
            </a:br>
            <a:r>
              <a:rPr b="0" lang="en-US" sz="25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acı+mtırak, sarı+mtırak, yeşil+(i)mtırak, и др.</a:t>
            </a:r>
            <a:br>
              <a:rPr sz="2500"/>
            </a:br>
            <a:r>
              <a:rPr b="0" lang="en-US" sz="25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500"/>
            </a:b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Sanki oraya ne kulaklarından, ne de kırmızı</a:t>
            </a:r>
            <a:r>
              <a:rPr b="0" lang="en-US" sz="25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mtırak</a:t>
            </a: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donuk küçük Çinli gözlerinden bir şey girebilirdi...</a:t>
            </a:r>
            <a:br>
              <a:rPr sz="2500"/>
            </a:b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Kuru ve sarı</a:t>
            </a:r>
            <a:r>
              <a:rPr b="0" lang="en-US" sz="25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mtırak</a:t>
            </a: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topağı oğlanın burnuna dayayarak; Neye benzettin bunu? diye sordu.</a:t>
            </a:r>
            <a:br>
              <a:rPr sz="2500"/>
            </a:b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En büyük acı</a:t>
            </a:r>
            <a:r>
              <a:rPr b="0" lang="en-US" sz="25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mtırak</a:t>
            </a:r>
            <a:r>
              <a:rPr b="0" lang="en-US" sz="25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şefkati de dudaklarını şişirten kadınlara duyuyorum niyeyse.</a:t>
            </a:r>
            <a:endParaRPr b="0" lang="en-US" sz="25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5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0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/-n/</a:t>
            </a:r>
            <a:br>
              <a:rPr sz="3000"/>
            </a:br>
            <a:r>
              <a:rPr b="0" lang="ru-RU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именки кои се во корелација со коренот, односно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покажува состојба или време</a:t>
            </a: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 </a:t>
            </a:r>
            <a:br>
              <a:rPr sz="3000"/>
            </a:br>
            <a:r>
              <a:rPr b="0" lang="en-US" sz="30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değin (&lt;dek+(i)n), ilişki+n, kış+(ı)n, </a:t>
            </a:r>
            <a:br>
              <a:rPr sz="3000"/>
            </a:br>
            <a:r>
              <a:rPr b="0" lang="en-US" sz="30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örneğin (&lt;örnek+(i)n), uz+(u)n, yaz+(ı)n, и др.</a:t>
            </a:r>
            <a:br>
              <a:rPr sz="3000"/>
            </a:br>
            <a:r>
              <a:rPr b="0" lang="en-US" sz="30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Ayaklarına kadar inen uzu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yeşil bir gömleği vardı...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Mahalle çocukları yazı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burada futbol oynar.</a:t>
            </a:r>
            <a:br>
              <a:rPr sz="3000"/>
            </a:b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Gene de onu yolculuğa kışı</a:t>
            </a:r>
            <a:r>
              <a:rPr b="0" lang="en-US" sz="30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</a:t>
            </a:r>
            <a:r>
              <a:rPr b="0" lang="en-US" sz="30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çıkmaması konusunda ikna edin.</a:t>
            </a:r>
            <a:endParaRPr b="0" lang="en-US" sz="30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/-ncİ/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редни броеви од кардинални броеви: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bir+(i)nci, altı+ncı, yüz+(ü)ncü,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Durum, yine biri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nci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savaştan önceki aylarda olduğu gibi gerginleşti.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Altı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ncı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pazar, genç adam elinde sarı bir gülle göründü.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Onu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ncu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sabundan sonra Güllü dışardan seslendi.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Çalışmalar sırasında ister istemez birkaç mezar bozuluyor ve bu vesileyle, dördü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ncü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sırada, 11 numarada bir mezar bulunuyor.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40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 НАСТАВКИ ЗА НОМИНАЛИЗАЦИЈА</a:t>
            </a:r>
            <a:endParaRPr b="0" lang="en-US" sz="40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Наставките за номинализација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, служат за образување на именки или зборови од именско потекло од постоечки именски или глаголски корени или основи.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зависност од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видот на зборот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 кој доаѓаат, наставките за номинализација се делат на две групи:</a:t>
            </a:r>
            <a:br>
              <a:rPr sz="2800"/>
            </a:b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a) деноминативни наставки за номинализација;</a:t>
            </a:r>
            <a:br>
              <a:rPr sz="2800"/>
            </a:br>
            <a:r>
              <a:rPr b="0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б) девербални наставки за номинализација.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/-rAk/</a:t>
            </a:r>
            <a:br>
              <a:rPr sz="3200"/>
            </a:b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минатото б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еше</a:t>
            </a: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наставка за споредување, со значење „по“,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„повеќе“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.</a:t>
            </a: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Денес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само во неколку примери: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ufa+rak (&lt;ufak+rak), küçü+rek (&lt;küçük+rek), aşağı+rak.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Gelgelelim, bizim ufa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rak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sarı oğlan, daha bir yüreklenmişti şimdi.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Ayşe ninenin tarifi üzerine Kerime'yle Raviye küçü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rek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sofra çıkarıp gül dibine yerleştirdiler.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524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1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/-sAl/</a:t>
            </a:r>
            <a:br>
              <a:rPr sz="2100"/>
            </a:b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некаков однос со именката на која доаѓа: </a:t>
            </a:r>
            <a:br>
              <a:rPr sz="2100"/>
            </a:br>
            <a:r>
              <a:rPr b="0" lang="en-US" sz="21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beden+sel, ruh+sal, yapı+sal, и др.</a:t>
            </a: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2100"/>
            </a:b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 една именка со значење на место: </a:t>
            </a:r>
            <a:br>
              <a:rPr sz="2100"/>
            </a:br>
            <a:r>
              <a:rPr b="0" lang="en-US" sz="21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kum+sal.</a:t>
            </a:r>
            <a:br>
              <a:rPr sz="2100"/>
            </a:br>
            <a:r>
              <a:rPr b="0" lang="en-US" sz="21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Şu yürüyüş vardı ya şu yürüyüş, çocukların gözünde öylesine önemli ve kut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sal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işti ki, dünyanın en aylak adamı gelse bozamazdı bu kutsallığı.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 toplum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sal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girişim ruhu, mıknatısların, gökbilim hesaplarının, cisimleri değiştirme düşlerinin ve dünyanın harikalarını keşfetme dürtüsünün karşısında çok geçmeden sönüverdi.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Bir yandan çocukluğu, akıl yetersizliğiyle bir tuttuğu, öte yandan da aklı hep kendi saçmasapan düş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sel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kurgularında olduğu için çocuklarla ilgilenmezdi.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Derin derin soluyarak dolaşıyor, eşyaların arasında gezindiği halde, içgüdü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sel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yön sezgisi varmış gibi hiçbir yere değmeden yürüyordu.</a:t>
            </a:r>
            <a:br>
              <a:rPr sz="2100"/>
            </a:b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Denizle gök arasındaki engin boşlukta, denize uzanan kum</a:t>
            </a:r>
            <a:r>
              <a:rPr b="0" lang="en-US" sz="21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sal</a:t>
            </a:r>
            <a:r>
              <a:rPr b="0" lang="en-US" sz="21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burunun eğimli kıyılarına birbiri arkasına tırmanan dalgaların neşeli şıpırtısı yayılıyordu.</a:t>
            </a:r>
            <a:endParaRPr b="0" lang="en-US" sz="21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/-sİl/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само еден пример, образува релација, сличност со именката на која доаѓа: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yok+sul,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Zavallı yok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sul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öğrenciye o kadar çirkin görünen Paris de, şimdi yavaş yavaş onun hoşuna gitmeye başlıyor; gerçekten de hayatı güzelleşiyor.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/-sİ/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именки со значење на сличност со именката на која доаѓа. Се среќава само во неколку примери. :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çocuk+su, gümüş+sü,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Adam kadını çirkin buldu; yargıcın bu saçları kabarık, esmer, zayıf ve çocuk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su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kadını karısına yeğlemesine şaşırarak biraz durakladı.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Güneş pencereye vurup da içeri giremeden odayı gümüş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sü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aydınlığa boğdu mu, hepsi birden gözlerini açar...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/-sİz/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Оваа наставка има опозитна функција од наставката /-lİ/. Образуваните зборови се, всушност, придавки: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ana+sız, baba+sız, dil+siz, görgü+süz, taş+sız,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Onu bir arabaya koyup göndermek istediler, ama ses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siz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gecede hiçbir tekerlek sesi duyulmuyordu.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Alışkanlıklardan kopmak için felaketleri bahane etmeyi yer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siz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bulurdu.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Kuşku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suz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neden, gizli bir amaçları olmalıydı.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Mezarın başında dikilirken siyah kostümünüzün ütü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süz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ayakkabılarınızın boya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sız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olmasına katlanabilir misiniz?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/-t/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именки со значење на еднаквост, рамнотежа со именката на која доаѓа: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eş+(i)t, yaş+(ı)t, и др.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Aslında çok önceden, yaşı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olduğu meslektaşı Ahmet Necdet Sezer'le birlikte emekli olmayı bekliyordu.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İki ortağın eşi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payla yer aldığı şirkete müdür olarak Aykut Gürel seçildi.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/-tİ/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 користи само со ономатопеи: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cıvıl+tı, gümbür+tü, parıl+tı, şangır+tı, şırıl+tı,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Hiçbir yere bir parça ışık sızmıyor, bir parıl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yansımıyor...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Bahçe musluğu şırıl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ile akmaya başladı.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Her sokakta başka bir cıvıl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var ama sanki bütün sesler pazarları Porta Portese'deki bitpazarında kesişiyor...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Derken, bir gümbür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tü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daha duydular: Gök gürlemişti.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Kadın kalkıp mutfağa geçmiş ve bir şangır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tı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kopmuş.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451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1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/-z/</a:t>
            </a:r>
            <a:br>
              <a:rPr sz="1800"/>
            </a:br>
            <a:r>
              <a:rPr b="0" lang="ru-RU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Од кардиналните броеви </a:t>
            </a:r>
            <a:r>
              <a:rPr b="0" lang="en-US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</a:t>
            </a:r>
            <a:r>
              <a:rPr b="0" lang="ru-RU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колективни броеви со</a:t>
            </a:r>
            <a:r>
              <a:rPr b="0" lang="en-US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значење блискост. Не се користи со бројот „bir“ (затоа што не изразува</a:t>
            </a:r>
            <a:r>
              <a:rPr b="0" lang="en-US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множина) и броевите кои завршуваат на „z“</a:t>
            </a:r>
            <a:r>
              <a:rPr b="0" lang="en-US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 </a:t>
            </a:r>
            <a:br>
              <a:rPr sz="1800"/>
            </a:br>
            <a:r>
              <a:rPr b="0" lang="en-US" sz="1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iki+z, üç+(ü)z, dörd+(ü)z, beş+(i)z, altı+z, yedi+z.</a:t>
            </a:r>
            <a:r>
              <a:rPr b="0" lang="en-US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br>
              <a:rPr sz="1800"/>
            </a:br>
            <a:r>
              <a:rPr b="0" lang="en-US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 претпоставува дека потекнува од примерот „ikiz“ (близнак).</a:t>
            </a:r>
            <a:br>
              <a:rPr sz="1800"/>
            </a:br>
            <a:r>
              <a:rPr b="0" lang="en-US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1800"/>
            </a:br>
            <a:r>
              <a:rPr b="0" lang="en-US" sz="1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Yine eskisi gibi iki</a:t>
            </a:r>
            <a:r>
              <a:rPr b="0" lang="en-US" sz="1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z</a:t>
            </a:r>
            <a:r>
              <a:rPr b="0" lang="en-US" sz="1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kardeşine benzemeye başladı.</a:t>
            </a:r>
            <a:br>
              <a:rPr sz="1800"/>
            </a:br>
            <a:r>
              <a:rPr b="0" lang="en-US" sz="1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Reidfort, 2006'nın sonlarına doğru ise ikinci kez doğum yaparak üçü</a:t>
            </a:r>
            <a:r>
              <a:rPr b="0" lang="en-US" sz="1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z</a:t>
            </a:r>
            <a:r>
              <a:rPr b="0" lang="en-US" sz="1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erkek bebeklerin sahibi oldu.</a:t>
            </a:r>
            <a:br>
              <a:rPr sz="1800"/>
            </a:br>
            <a:r>
              <a:rPr b="0" lang="en-US" sz="1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İkiz Festivali'nde, ABD ile birlikte Avustralya, İngiltere ve Japonya gibi çok sayıda ülkeden 3 bin 500 ikiz, üçü</a:t>
            </a:r>
            <a:r>
              <a:rPr b="0" lang="en-US" sz="1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z</a:t>
            </a:r>
            <a:r>
              <a:rPr b="0" lang="en-US" sz="1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ve dördü</a:t>
            </a:r>
            <a:r>
              <a:rPr b="0" lang="en-US" sz="1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z</a:t>
            </a:r>
            <a:r>
              <a:rPr b="0" lang="en-US" sz="1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bir araya geldi.</a:t>
            </a:r>
            <a:br>
              <a:rPr sz="1800"/>
            </a:br>
            <a:r>
              <a:rPr b="0" lang="en-US" sz="1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Аşılama yöntemiyle yedi</a:t>
            </a:r>
            <a:r>
              <a:rPr b="0" lang="en-US" sz="1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z</a:t>
            </a:r>
            <a:r>
              <a:rPr b="0" lang="en-US" sz="1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lere hamile kaldığında, doktorların tüm uyarılarına rağmen "hepsini birlikte doğurmaya" karar verdi.</a:t>
            </a:r>
            <a:br>
              <a:rPr sz="1800"/>
            </a:br>
            <a:r>
              <a:rPr b="0" lang="en-US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- П</a:t>
            </a:r>
            <a:r>
              <a:rPr b="0" lang="ru-RU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окрај ова, морфолошки истата наставка има и друга</a:t>
            </a:r>
            <a:r>
              <a:rPr b="0" lang="en-US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функција, односно </a:t>
            </a:r>
            <a:r>
              <a:rPr b="0" lang="en-US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именки со значење на</a:t>
            </a:r>
            <a:r>
              <a:rPr b="0" lang="ru-RU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релација, сличност</a:t>
            </a:r>
            <a:r>
              <a:rPr b="0" lang="en-US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со именката на која доаѓа: </a:t>
            </a:r>
            <a:br>
              <a:rPr sz="1800"/>
            </a:br>
            <a:r>
              <a:rPr b="0" lang="en-US" sz="1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boyn+(u)z (&lt;boyun+(u)z), top+(u)z. </a:t>
            </a:r>
            <a:br>
              <a:rPr sz="1800"/>
            </a:br>
            <a:r>
              <a:rPr b="0" lang="ru-RU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Всушност, овие две форми на наставката /-z/</a:t>
            </a:r>
            <a:r>
              <a:rPr b="0" lang="en-US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етимолошки се сосема различни и немаат врска една со друга. Со други</a:t>
            </a:r>
            <a:r>
              <a:rPr b="0" lang="en-US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зборови кажано, тие се различни наставки, но со иста </a:t>
            </a:r>
            <a:r>
              <a:rPr b="0" lang="en-US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фонетска </a:t>
            </a:r>
            <a:r>
              <a:rPr b="0" lang="ru-RU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структура.</a:t>
            </a:r>
            <a:br>
              <a:rPr sz="1800"/>
            </a:br>
            <a:r>
              <a:rPr b="0" lang="en-US" sz="1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1800"/>
            </a:br>
            <a:r>
              <a:rPr b="0" lang="en-US" sz="1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Tom topu</a:t>
            </a:r>
            <a:r>
              <a:rPr b="0" lang="en-US" sz="1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z</a:t>
            </a:r>
            <a:r>
              <a:rPr b="0" lang="en-US" sz="1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gibiydi, ama yağlıydı da.</a:t>
            </a:r>
            <a:br>
              <a:rPr sz="1800"/>
            </a:br>
            <a:r>
              <a:rPr b="0" lang="en-US" sz="1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Kulağı aşan boynu</a:t>
            </a:r>
            <a:r>
              <a:rPr b="0" lang="en-US" sz="1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z</a:t>
            </a:r>
            <a:r>
              <a:rPr b="0" lang="en-US" sz="1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da ortaya böyle bir görüntü çıkarttı.</a:t>
            </a:r>
            <a:endParaRPr b="0" lang="en-US" sz="1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0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/-şİn/ (без лабијалните варијанти)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блискост или сличност со именката на која доаѓа: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ak+şın, gök+şin, kara+şın, mavi+şin, sarı+şın,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 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Kuyunun dört bir tarafından, düz, uzun, küçük toprak kanallar, serin ve berrak suyu sarı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şın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marul tarlalarına doğru götürür.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Mavi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şin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olduğunu yeni gördüm.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 algn="ctr"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ЗА ДЕНЕС ТОЛКУ.</a:t>
            </a: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 algn="ctr">
              <a:lnSpc>
                <a:spcPct val="100000"/>
              </a:lnSpc>
              <a:spcBef>
                <a:spcPts val="1199"/>
              </a:spcBef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4800" strike="noStrike" u="none">
                <a:solidFill>
                  <a:srgbClr val="ffff00"/>
                </a:solidFill>
                <a:effectLst/>
                <a:uFillTx/>
                <a:latin typeface="Wingdings"/>
                <a:ea typeface="Wingdings"/>
              </a:rPr>
              <a:t></a:t>
            </a:r>
            <a:endParaRPr b="0" lang="en-US" sz="4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Овие наставки служат за образување на нови именки или зборови од именско потекло од постоечки именски корени или основи.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Кратенка за анализа: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İİ</a:t>
            </a:r>
            <a:r>
              <a:rPr b="0" lang="en-US" sz="3200" strike="noStrike" u="none" baseline="-25000">
                <a:solidFill>
                  <a:srgbClr val="ffffff"/>
                </a:solidFill>
                <a:effectLst/>
                <a:uFillTx/>
                <a:latin typeface="Arial"/>
              </a:rPr>
              <a:t>ye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Овие наставки ја сочинуваат најбројната група во турската деривативна морфологија.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  <a:p>
            <a:pPr marL="343080" indent="-343080">
              <a:lnSpc>
                <a:spcPct val="90000"/>
              </a:lnSpc>
              <a:spcBef>
                <a:spcPts val="799"/>
              </a:spcBef>
              <a:buClr>
                <a:srgbClr val="ffffff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Тоа се следните наставки: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/-Аç/</a:t>
            </a:r>
            <a:br>
              <a:rPr sz="2800"/>
            </a:br>
            <a:r>
              <a:rPr b="0" lang="ru-RU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Изразува сличност, имитација и релација</a:t>
            </a: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bakır+aç (&gt;bakraç), kır+aç, top+aç,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Bir çekirgenin ayaklarını koparmak çok daha eğlenceliydi, çünkü bir top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aç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gibi parmaklarınızın arasında titreşiyordu ve karnının üstüne ayakla basılınca ondan sarı bir krem çıkıyordu.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O kır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aç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sessizliğiyle güneşe komşu evlerin serin ayvanlarında oturup bütün ufkun yalnızca bir bozkır olduğu o taşkentte insanlar birbirlerinin masallarını dinliyor, birbirlerinin masallarına inanıyorlardı.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Gelinler tenekelerini bakr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aç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larını alıp su doldurmaya gelmemiş çeşmelere.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/-Аk/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Изразува сличност: 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baş+ak, ben+ek, sol+ak, top+ak,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Boynu bükük baş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lar, yerin dibinden gelen bir ıstırabı hikaye ediyor.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Benek ben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pas tutmuştu camlar.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Yanımda oturduğunda, sol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olduğunu gördüm.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İki top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ak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peynir, bir topak yağ getirmiş.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spcBef>
                <a:spcPts val="799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32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/-Аn/</a:t>
            </a:r>
            <a:br>
              <a:rPr sz="3200"/>
            </a:b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Во минатото оваа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</a:t>
            </a: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наставка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образуваше</a:t>
            </a: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 множина, но денес тие именки 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се користат во еднина. </a:t>
            </a:r>
            <a:br>
              <a:rPr sz="3200"/>
            </a:br>
            <a:r>
              <a:rPr b="0" lang="ru-RU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Формира основи кои се појаки по значење</a:t>
            </a: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:</a:t>
            </a:r>
            <a:br>
              <a:rPr sz="3200"/>
            </a:br>
            <a:r>
              <a:rPr b="0" lang="en-US" sz="32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oğl+an (&lt;oğul+an), kız+an, и др.</a:t>
            </a:r>
            <a:br>
              <a:rPr sz="3200"/>
            </a:br>
            <a:r>
              <a:rPr b="0" lang="en-US" sz="32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Ufaklık sarı oğl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dokunsanız ağlayacaktı öfkesinden.</a:t>
            </a:r>
            <a:br>
              <a:rPr sz="3200"/>
            </a:b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Çoluk çocuk, karı, kız</a:t>
            </a:r>
            <a:r>
              <a:rPr b="0" lang="en-US" sz="32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an</a:t>
            </a:r>
            <a:r>
              <a:rPr b="0" lang="en-US" sz="32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, hepsi geliyor.</a:t>
            </a:r>
            <a:endParaRPr b="0" lang="en-US" sz="32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indent="0" algn="ctr">
              <a:buNone/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en-US" sz="3600" strike="noStrike" u="none">
                <a:solidFill>
                  <a:srgbClr val="e3ebf1"/>
                </a:solidFill>
                <a:effectLst/>
                <a:uFillTx/>
                <a:latin typeface="Arial"/>
              </a:rPr>
              <a:t>1.a. ДЕНОМИНАТИВНИ НАСТАВКИ ЗА НОМИНАЛИЗАЦИЈА</a:t>
            </a:r>
            <a:endParaRPr b="0" lang="en-US" sz="3600" strike="noStrike" u="none">
              <a:solidFill>
                <a:srgbClr val="e3ebf1"/>
              </a:solidFill>
              <a:effectLst/>
              <a:uFillTx/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/>
          </p:nvPr>
        </p:nvSpPr>
        <p:spPr>
          <a:xfrm>
            <a:off x="0" y="1599840"/>
            <a:ext cx="9144000" cy="5257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t">
            <a:normAutofit/>
          </a:bodyPr>
          <a:p>
            <a:pPr marL="343080" indent="-343080">
              <a:lnSpc>
                <a:spcPct val="80000"/>
              </a:lnSpc>
              <a:spcBef>
                <a:spcPts val="700"/>
              </a:spcBef>
              <a:buClr>
                <a:srgbClr val="ffff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1" lang="en-US" sz="2800" strike="noStrike" u="none">
                <a:solidFill>
                  <a:srgbClr val="ffff00"/>
                </a:solidFill>
                <a:effectLst/>
                <a:uFillTx/>
                <a:latin typeface="Arial"/>
              </a:rPr>
              <a:t>/-Ar/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Образува делбени броеви: </a:t>
            </a:r>
            <a:br>
              <a:rPr sz="2800"/>
            </a:br>
            <a:r>
              <a:rPr b="0" lang="en-US" sz="2800" strike="noStrike" u="none">
                <a:solidFill>
                  <a:srgbClr val="ff00ff"/>
                </a:solidFill>
                <a:effectLst/>
                <a:uFillTx/>
                <a:latin typeface="Arial"/>
              </a:rPr>
              <a:t>bir+er, iki+(ş)er, üç+er, dörd+er (&lt;dört+er), beş+er, altı+(ş)ar, и др.</a:t>
            </a:r>
            <a:br>
              <a:rPr sz="2800"/>
            </a:br>
            <a:r>
              <a:rPr b="0" lang="en-US" sz="2800" strike="noStrike" u="none">
                <a:solidFill>
                  <a:srgbClr val="ffffff"/>
                </a:solidFill>
                <a:effectLst/>
                <a:uFillTx/>
                <a:latin typeface="Arial"/>
              </a:rPr>
              <a:t>Примери: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İki elinde, iki galon şarap doldurulmuş bir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testi vardı.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Bundan başka, kocaman avluyu çevreleyen yanyana odalar da bir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buçuk, ikiş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lira aylıkla fabrika işçilerine kiralanmıştı.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Avlu halkı kulak kabartmış, kapı önlerinde bakışıp gülüşmeler, üç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beş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kişi halinde toplanıp fiskoslar başlamıştı.</a:t>
            </a:r>
            <a:br>
              <a:rPr sz="2800"/>
            </a:b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- Kışın sekiz</a:t>
            </a:r>
            <a:r>
              <a:rPr b="0" lang="en-US" sz="2800" strike="noStrike" u="sng">
                <a:solidFill>
                  <a:srgbClr val="6699ff"/>
                </a:solidFill>
                <a:effectLst/>
                <a:uFillTx/>
                <a:latin typeface="Arial"/>
              </a:rPr>
              <a:t>er</a:t>
            </a:r>
            <a:r>
              <a:rPr b="0" lang="en-US" sz="2800" strike="noStrike" u="none">
                <a:solidFill>
                  <a:srgbClr val="6699ff"/>
                </a:solidFill>
                <a:effectLst/>
                <a:uFillTx/>
                <a:latin typeface="Arial"/>
              </a:rPr>
              <a:t> liradan ver kilosunu.</a:t>
            </a:r>
            <a:endParaRPr b="0" lang="en-US" sz="2800" strike="noStrike" u="none">
              <a:solidFill>
                <a:srgbClr val="ffffff"/>
              </a:solidFill>
              <a:effectLst/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Application>LibreOffice/25.2.3.2$Linux_X86_64 LibreOffice_project/520$Build-2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dc:description/>
  <dc:language>en-US</dc:language>
  <cp:lastModifiedBy>oktay</cp:lastModifiedBy>
  <dcterms:modified xsi:type="dcterms:W3CDTF">2016-12-01T23:01:23Z</dcterms:modified>
  <cp:revision>3</cp:revision>
  <dc:subject/>
  <dc:title>ДЕРИВАТИВНИ НАСТАВКИ</dc:title>
</cp:coreProperties>
</file>