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_rels/slide21.xml.rels" ContentType="application/vnd.openxmlformats-package.relationships+xml"/>
  <Override PartName="/ppt/slides/_rels/slide19.xml.rels" ContentType="application/vnd.openxmlformats-package.relationships+xml"/>
  <Override PartName="/ppt/slides/_rels/slide4.xml.rels" ContentType="application/vnd.openxmlformats-package.relationships+xml"/>
  <Override PartName="/ppt/slides/_rels/slide20.xml.rels" ContentType="application/vnd.openxmlformats-package.relationships+xml"/>
  <Override PartName="/ppt/slides/_rels/slide18.xml.rels" ContentType="application/vnd.openxmlformats-package.relationships+xml"/>
  <Override PartName="/ppt/slides/_rels/slide3.xml.rels" ContentType="application/vnd.openxmlformats-package.relationships+xml"/>
  <Override PartName="/ppt/slides/_rels/slide17.xml.rels" ContentType="application/vnd.openxmlformats-package.relationships+xml"/>
  <Override PartName="/ppt/slides/_rels/slide2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15.xml.rels" ContentType="application/vnd.openxmlformats-package.relationships+xml"/>
  <Override PartName="/ppt/slides/_rels/slide14.xml.rels" ContentType="application/vnd.openxmlformats-package.relationships+xml"/>
  <Override PartName="/ppt/slides/_rels/slide26.xml.rels" ContentType="application/vnd.openxmlformats-package.relationships+xml"/>
  <Override PartName="/ppt/slides/_rels/slide13.xml.rels" ContentType="application/vnd.openxmlformats-package.relationships+xml"/>
  <Override PartName="/ppt/slides/_rels/slide25.xml.rels" ContentType="application/vnd.openxmlformats-package.relationships+xml"/>
  <Override PartName="/ppt/slides/_rels/slide12.xml.rels" ContentType="application/vnd.openxmlformats-package.relationships+xml"/>
  <Override PartName="/ppt/slides/_rels/slide24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23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22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25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24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22.xml" ContentType="application/vnd.openxmlformats-officedocument.presentationml.slide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17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160" cy="1141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8160" cy="4524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47482C8-4010-40B4-AC58-CA5681FC963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160" cy="1141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8160" cy="45244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marL="343080" indent="-343080" algn="ctr">
              <a:spcBef>
                <a:spcPts val="799"/>
              </a:spcBef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F463C7E-B200-45BD-A4E7-9F5DB9E36E2E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8160" cy="1141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8160" cy="4524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343080" indent="-343080">
              <a:spcBef>
                <a:spcPts val="799"/>
              </a:spcBef>
              <a:buClr>
                <a:srgbClr val="000000"/>
              </a:buClr>
              <a:buFont typeface="Times New Roman"/>
              <a:buChar char="–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343080" indent="-343080">
              <a:spcBef>
                <a:spcPts val="799"/>
              </a:spcBef>
              <a:buClr>
                <a:srgbClr val="000000"/>
              </a:buClr>
              <a:buFont typeface="Times New Roman"/>
              <a:buChar char="•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343080" indent="-343080">
              <a:spcBef>
                <a:spcPts val="799"/>
              </a:spcBef>
              <a:buClr>
                <a:srgbClr val="000000"/>
              </a:buClr>
              <a:buFont typeface="Times New Roman"/>
              <a:buChar char="–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343080" indent="-343080">
              <a:spcBef>
                <a:spcPts val="799"/>
              </a:spcBef>
              <a:buClr>
                <a:srgbClr val="000000"/>
              </a:buClr>
              <a:buFont typeface="Times New Roman"/>
              <a:buChar char="»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343080" indent="-343080">
              <a:spcBef>
                <a:spcPts val="799"/>
              </a:spcBef>
              <a:buClr>
                <a:srgbClr val="000000"/>
              </a:buClr>
              <a:buFont typeface="Times New Roman"/>
              <a:buChar char="»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343080" indent="-343080">
              <a:spcBef>
                <a:spcPts val="799"/>
              </a:spcBef>
              <a:buClr>
                <a:srgbClr val="000000"/>
              </a:buClr>
              <a:buFont typeface="Times New Roman"/>
              <a:buChar char="»"/>
              <a:tabLst>
                <a:tab algn="l" pos="0"/>
                <a:tab algn="l" pos="457200"/>
                <a:tab algn="l" pos="914400"/>
                <a:tab algn="l" pos="1371600"/>
                <a:tab algn="l" pos="1828800"/>
                <a:tab algn="l" pos="2286000"/>
                <a:tab algn="l" pos="2743200"/>
                <a:tab algn="l" pos="3200400"/>
                <a:tab algn="l" pos="3657600"/>
                <a:tab algn="l" pos="4114800"/>
                <a:tab algn="l" pos="4572000"/>
                <a:tab algn="l" pos="5029200"/>
                <a:tab algn="l" pos="5486400"/>
                <a:tab algn="l" pos="5943600"/>
                <a:tab algn="l" pos="6400800"/>
                <a:tab algn="l" pos="6858000"/>
                <a:tab algn="l" pos="7315200"/>
                <a:tab algn="l" pos="7772400"/>
                <a:tab algn="l" pos="8229600"/>
                <a:tab algn="l" pos="8686800"/>
                <a:tab algn="l" pos="91440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7200" y="6245280"/>
            <a:ext cx="2131920" cy="474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3720" y="6245280"/>
            <a:ext cx="2894040" cy="474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5280"/>
            <a:ext cx="2132280" cy="474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fld id="{22C0E60C-C20B-4441-ABD2-D28C220518EB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130120"/>
            <a:ext cx="7772400" cy="146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1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ВИДОВИ МОРФЕМИ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ПОЛНОЗНАЧНИ МОРФЕМИ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турскиот јазик постојат и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хомонимни корени („двојни корени“)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Иако овие корени имаат иста фонетска структура, имаат различна семантика и функција.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Хомонимните корени може да бидат и именски и глаголски корени.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Хомонимните корени се делат на две групи: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ПОЛНОЗНАЧНИ МОРФЕМИ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1640"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Хомонимни корени со иста етимологија –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Иако овие корени имаат исто потекло, може да бидат и именски и глаголски корени. 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Блискоста на нивната семантика е очигледна: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acı / acı-, barış / barış-, boya / boya-, dik / dik-, don / don-, ekşi / ekşi-, eski / eski-, göç / göç-, güreş / güreş-, güven / güven-, kuru / kuru-,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savaş / savaş-, sık / sık-, sıva / sıva-, şiş / şiş-,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tat / tat-, toz / toz-, yama / yama-, yarış / yarış-, и др.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ПОЛНОЗНАЧНИ МОРФЕМИ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164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Хомонимни корени со различна етимологија –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Овие корени имаат иста фонетска структура, но тие се од различно потекло и семантиката им е многу различна:</a:t>
            </a:r>
            <a:br>
              <a:rPr sz="3200"/>
            </a:br>
            <a:br>
              <a:rPr sz="3200"/>
            </a:br>
            <a:r>
              <a:rPr b="0" lang="da-DK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al / al-, at / at-, büyü / büyü-, gül / gül-, </a:t>
            </a:r>
            <a:br>
              <a:rPr sz="3200"/>
            </a:br>
            <a:r>
              <a:rPr b="0" lang="da-DK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kan / kan-, kır / kır-, kaz / kaz-, taş / taş-, var / var-, yüz / yüz-, и др.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СЛУЖБЕНИ МОРФЕМИ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Еден дел од морфемите во турскиот јазик немаат свое самостојно значење.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Овие морфеми имаат само своја функција и затоа се нарекуваат функционални (службени) морфеми.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Службените морфеми во турскиот јазик се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наставките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споредба со корените, наставките се далеку помалку на број, меѓутоа со нивната флексибилност тие образуваат далеку повеќе зборови од самите корени.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СЛУЖБЕНИ МОРФЕМИ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Имајќи го тоа предвид, наставките имаат многу важна позиција во турскиот јазик.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Турскиот јазик е аглутинативен јазик и според тоа има многу развиен систем на наставки.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Еден изучувач на некој индоевропски јазик на почетокот може многу лесно да напредува, но потоа многу споро го усовршува јазикот.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Турскиот јазик, пак, за странските говорители е тежок за изучување на почетокот, но потоа е далеку полесен.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Зошто?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СЛУЖБЕНИ МОРФЕМИ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Пред да поминеме на подетална елаборација на сите наставки во турскиот јазик, најпрвин е потребно да ги видиме варијантите на наставките и нивните правила: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1640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Теорија на аломорфност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ТЕОРИЈА НА АЛОМОРФНОСТ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Полнозначните морфеми немаат свои варијанти, а да нема разлика во значењето. Според тоа, тука предмет на изучување ќе бидат само функционалните (службените) морфеми.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Спореди: 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фонема: алофон = морфема : аломорф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1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Дефиниција за аломорф: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Различната фонетска реализација на една службена морфема која не доведува до промена на функцијата на таа морфема, се нарекува аломорф.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ТЕОРИЈА НА АЛОМОРФНОСТ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Со други зборови кажано, различната варијанта на една наставка, се нарекува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аломорф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Теоријата на аломорфност ги систематизира варијантите на наставките и правилата при нивно користење.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во турскиот јазик, во зависност од вокалните хармонии (палатална и лабијална), консонантската хармонија, како и вокално-консонантската хармонија, имаат различни варијанти.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Овие варијанти не доведуваат до промена на функцијата на наставката: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adam+lar, gece+ler.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ТЕОРИЈА НА АЛОМОРФНОСТ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Вокално-консонантската хармонија се користи само во колоквијалниот јазик. За различните варијанти не постојат различни букви, бидејќи тоа не доведува до забуна, односно тие варијанти немаат свој дистинктивен признак.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Според тоа, тука ќе се опфатат само вокално базираните правила на аломорфите (варијантите на наставките).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Поради палаталната вокална хармонија (која е најважна), наставките имаат барем две варијанти.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ТЕОРИЈА НА АЛОМОРФНОСТ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Сепак, постојат ситуации кои образуваат исклучоци при изборот на варијантата на една една наставка: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Консонантот 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“l”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во сите странски зборови во кои се наоѓа во финалниот слог, се чита меко. Поради тоа, наставките кои следат имаат варијанти кои содржат мек вокал: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radikal+i, Alp+ler, Real’den, rol+ü, sual+i, vokal+ler, и др.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Исклучоци: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pedal (на пр. gaz pedalı), kral, и др.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Странските зборови кои во финалниот слог го содржат мекиот вокал 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“a” (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  <a:ea typeface="Tahoma"/>
              </a:rPr>
              <a:t>ǝ, æ)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  <a:ea typeface="Tahoma"/>
              </a:rPr>
              <a:t>, добиваат наставки кои имаат мек вокал: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Tahoma"/>
              </a:rPr>
              <a:t>harf+i, dikkat+ler, hakikat+i, saat+i, и др.</a:t>
            </a:r>
            <a:br>
              <a:rPr sz="2400"/>
            </a:br>
            <a:r>
              <a:rPr b="0" lang="en-US" sz="2400" strike="noStrike" u="none">
                <a:solidFill>
                  <a:srgbClr val="00ffff"/>
                </a:solidFill>
                <a:effectLst/>
                <a:uFillTx/>
                <a:latin typeface="Arial"/>
                <a:ea typeface="Tahoma"/>
              </a:rPr>
              <a:t>(Забелешка: Состојбата по промената на азбуката на 1 ноември 1928)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ВИДОВИ МОРФЕМИ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Да ги погледнеме следниве примери: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Boyacının elleri beyaz.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Öğrencilerde hefer olmalı.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ТЕОРИЈА НА АЛОМОРФНОСТ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5029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Пишувањето на наставките: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Се пишуваат меѓу две коси црти: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   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Гласовите кои се менуваат се пишуваат со голема, додека гласовите кои не се менуваат со мала буква: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Вокали кои се менуваат: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/-A/, /-An/, /-mİş/, /-DİkçA/, /-İncA/, и др.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Консонанти кои се менуваат: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/-Dİ/, /-Gİ/, /-Gİn/, и др.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ТЕОРИЈА НА АЛОМОРФНОСТ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-360" y="1599840"/>
            <a:ext cx="89154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608040" indent="-60804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Ова се особините на аломорфите: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8040" indent="-608040">
              <a:spcBef>
                <a:spcPts val="700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Едноваријантни наставки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Поради разноразни историски причини, денес некои наставки немаат свои алтернативни варијанти. Ова се исклучоци и овие наставки не подлежат на палаталната асимилација: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/-yor/: alıyor, geliyor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/-ken/: çekerken, bakarken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/-ki/: seninki, onunki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/-leyin/: geceleyin, sabahleyin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/-mtırak/: sarımtırak, yeşilimtırak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ТЕОРИЈА НА АЛОМОРФНОСТ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608040" indent="-60804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AutoNum type="arabicPeriod" startAt="2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Двоваријантни наставки –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Овие наставки содржат широк вокал. Од широките вокали, вокалите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“o”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и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“ö”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може да се сретнат само во првиот слог во зборовите од турско потекло и според тоа не може да се видат во наставките. Значи, од широките вокали може да се користат само вокалите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“a”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и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“e”.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 пример: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/-A/, /-lA/, /-sA/,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Двоваријантните наставки подлежат само на палаталната вокална асимилација.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ТЕОРИЈА НА АЛОМОРФНОСТ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608040" indent="-60804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"/>
              <a:buAutoNum type="arabicPeriod" startAt="3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Четири варијантни наставки –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Овие наставки може да се сретнат во следниве ситуации: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a) Наставката содржи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тесен вокал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/-İp/, /-mİş/, /-lİ/,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Овие наставки подлежат и на палаталната и на лабијалната вокална хармонија.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б) Наставката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во иницијална позиција содржи консонант кој има свој звучен и безвучен парник, по кој следи широк вокал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/-DA/, /-DAn/,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Овие наставки подлежат на палаталната вокална хармонија, како и на консонантската хармонија.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ТЕОРИЈА НА АЛОМОРФНОСТ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608040" indent="-608040">
              <a:spcBef>
                <a:spcPts val="700"/>
              </a:spcBef>
              <a:buClr>
                <a:srgbClr val="ffff00"/>
              </a:buClr>
              <a:buFont typeface="Arial"/>
              <a:buAutoNum type="arabicPeriod" startAt="4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Осум варијантни наставки –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Овие наставки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во иницијална позиција содржат консонант кој има свој звучен и безвучен парник, по кој следи тесен вокал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/-Gİn/, /-Dİ/, /-Dİk/, и др.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Овиа наставки подлежат и на палаталната и на лабијалната вокална хармонија, како и на консонантската хармонија.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ТЕОРИЈА НА АЛОМОРФНОСТ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Кај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сложените наставки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за да се одреди бројот на варијанти, потребно е да се погледне само на првите два гласа. На пример:</a:t>
            </a:r>
            <a:br>
              <a:rPr sz="2800"/>
            </a:br>
            <a:r>
              <a:rPr b="0" lang="en-US" sz="2800" strike="noStrike" u="none">
                <a:solidFill>
                  <a:srgbClr val="00ffff"/>
                </a:solidFill>
                <a:effectLst/>
                <a:uFillTx/>
                <a:latin typeface="Arial"/>
              </a:rPr>
              <a:t>/-DİkçA/: 2X4=8 варијанти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кои се образувани само од консонант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(“g”, “k”, “l”)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во колоквијалниот јазик имаат две варијанти, но во азбуката се дадени само со една графема. Поради вокално-консонантската хармонија, овие варијанти немаат дистинктивен признак и поради тоа нема потреба од втора графема во азбуката.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1640" algn="ctr">
              <a:spcBef>
                <a:spcPts val="165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1" lang="en-US" sz="6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БЛАГОДАРАМ</a:t>
            </a:r>
            <a:endParaRPr b="0" lang="en-US" sz="6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1640" algn="ctr">
              <a:spcBef>
                <a:spcPts val="165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endParaRPr b="0" lang="en-US" sz="6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1640" algn="ctr">
              <a:lnSpc>
                <a:spcPct val="100000"/>
              </a:lnSpc>
              <a:spcBef>
                <a:spcPts val="165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1" lang="en-US" sz="6600" strike="noStrike" u="none">
                <a:solidFill>
                  <a:srgbClr val="ffffff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6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ВИДОВИ МОРФЕМИ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Според ова, морфемите во турскиот јазик може да бидат: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Експресивни (полнозначни) морфеми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б) Функционални (службени) морфеми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ПОЛНОЗНАЧНИ МОРФЕМИ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Полнозначните морфеми имаат свое самостојно значење.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Ова значење може да биде апстрактно или конкретно: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Benim de düşlerim var.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 (конкретно), düş (апстрактно), var (конкретно).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Odaya şen çocuk girdi.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oda (конкретно), şen (апстрактно), çocuk (конкретно), gir- (конкретно).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Со оглед на тоа дека имаат самостојно значење, во реченицата може самостојно да се користат: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Aşk, herkesin hakkıdır.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Bize gel.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ПОЛНОЗНАЧНИ МОРФЕМИ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Полнозначните морфеми во турскиот јазик се </a:t>
            </a: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корените</a:t>
            </a:r>
            <a:r>
              <a:rPr b="1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Корените се доволни сами за себе. Во синтаксичкиот сообраќај може да влезат и без наставки.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Корените не може да се делат на помали единици, а да нема губење на значењето.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Според тоа, корените се најмали единици кои имаат свое сопствено значење.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ПОЛНОЗНАЧНИ МОРФЕМИ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5029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Може да се тврди дека сите корени кои денес се користат во турскиот јазик во минатото потекнуваат од едносложни корени.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Денешните двосложни, како и повеќесложни корени најверојатно потекнуваат од сложени, изведени или странски зборови.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Меѓутоа, со оглед на фактот што денес немаме толку стари пишани документи од тоа време за да со сигурност го поткрепиме ова тврдење, овие повеќесложни корени, едноставно, ќе ги прифатиме како корени.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ПОЛНОЗНАЧНИ МОРФЕМИ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6868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Полнозначните морфеми, во зависност од тоа на што реферираат, се делат на два дела: 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Именски корени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Тоа се корени кои реферираат на имињата на сите предмети и поими. Именските корени може да бидат: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едносложни именски корени: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göz, el, kız, yüz, yağ, su, saç, kör, diş, o, bir, yüz, и др.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двосложни именски корени: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ağaç, ayak, ana, balık, çiçek, çocuk, gece, demir, güzel, odun, kavun, kulak, yılan, и др.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тросложни именски корени: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araba, karınca, kelebek, yumurta, и др.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четворосложни именски корени: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kertenkele, kaplumbağa, и др.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ПОЛНОЗНАЧНИ МОРФЕМИ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51055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турскиот постојат и т.н. </a:t>
            </a: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„ономатопејски корени“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Тоа се, всушност, ономатопеи и се третираат како именски корени: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ağ+la-, cız+ır-tı, çat+ır-tı, çın+la-, fıs+ıl-tı, fokur+da-, gıc+ır-tı, hav+la-, hır+ıl-tı, hor+la-, kah+kah+a me+le-, pat+la-, piş+ir-, şan+gır-tı, şır+ıl-tı, tü+kür-, vız+ıl-tı, zıp+la-, и др.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ПОЛНОЗНАЧНИ МОРФЕМИ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1640">
              <a:lnSpc>
                <a:spcPct val="9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б) Глаголски корени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– Тоа се корени кои реферираат на некое движење, дејство или состојба. Глаголските корени во турскиот јазик се претежно едносложни. Двосложните корени се многу малку на број.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едносложни глаголски корени: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s-E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al-, bul-, çal-, çiz-, gel-, git-, kalk-, sat-, ver-, yaz-, и др.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двосложни глаголски корени: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büyü-, küçü-, oku-, öde-, yıka-, yürü-, и др.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1280" indent="-3412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  <a:tab algn="l" pos="105156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Сите глаголски корени кои се користат во турскиот јазик се од турско потекно, односно нема глаголски корени од странско потекло.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/>
  <dcterms:modified xsi:type="dcterms:W3CDTF">2021-10-19T15:58:02Z</dcterms:modified>
  <cp:revision>2</cp:revision>
  <dc:subject/>
  <dc:title/>
</cp:coreProperties>
</file>