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s/slide37.xml" ContentType="application/vnd.openxmlformats-officedocument.presentationml.slide+xml"/>
  <Override PartName="/ppt/slides/_rels/slide10.xml.rels" ContentType="application/vnd.openxmlformats-package.relationships+xml"/>
  <Override PartName="/ppt/slides/_rels/slide17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11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18.xml.rels" ContentType="application/vnd.openxmlformats-package.relationships+xml"/>
  <Override PartName="/ppt/slides/_rels/slide12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19.xml.rels" ContentType="application/vnd.openxmlformats-package.relationships+xml"/>
  <Override PartName="/ppt/slides/_rels/slide34.xml.rels" ContentType="application/vnd.openxmlformats-package.relationships+xml"/>
  <Override PartName="/ppt/slides/_rels/slide33.xml.rels" ContentType="application/vnd.openxmlformats-package.relationships+xml"/>
  <Override PartName="/ppt/slides/_rels/slide32.xml.rels" ContentType="application/vnd.openxmlformats-package.relationships+xml"/>
  <Override PartName="/ppt/slides/_rels/slide31.xml.rels" ContentType="application/vnd.openxmlformats-package.relationships+xml"/>
  <Override PartName="/ppt/slides/_rels/slide29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27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35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38.xml.rels" ContentType="application/vnd.openxmlformats-package.relationships+xml"/>
  <Override PartName="/ppt/slides/_rels/slide40.xml.rels" ContentType="application/vnd.openxmlformats-package.relationships+xml"/>
  <Override PartName="/ppt/slides/_rels/slide39.xml.rels" ContentType="application/vnd.openxmlformats-package.relationships+xml"/>
  <Override PartName="/ppt/slides/_rels/slide41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6.xml.rels" ContentType="application/vnd.openxmlformats-package.relationships+xml"/>
  <Override PartName="/ppt/slides/_rels/slide23.xml.rels" ContentType="application/vnd.openxmlformats-package.relationships+xml"/>
  <Override PartName="/ppt/slides/_rels/slide13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slide38.xml" ContentType="application/vnd.openxmlformats-officedocument.presentationml.slide+xml"/>
  <Override PartName="/ppt/slides/slide40.xml" ContentType="application/vnd.openxmlformats-officedocument.presentationml.slide+xml"/>
  <Override PartName="/ppt/slides/slide39.xml" ContentType="application/vnd.openxmlformats-officedocument.presentationml.slide+xml"/>
  <Override PartName="/ppt/slides/slide41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  <Override PartName="/ppt/slides/slide11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23147CB-1442-466A-ABB2-1295E9A88E5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8CB33A3-F7B9-49E6-BB9B-6D1696172FBF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A4EBAD4F-1A66-4265-92EF-285ACC1676E6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0" y="1143000"/>
            <a:ext cx="9144000" cy="40384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ДЕВЕРБАЛНИ НАСТАВКИ </a:t>
            </a:r>
            <a:br>
              <a:rPr sz="4800"/>
            </a:b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ЗА НОМИНАЛИЗАЦИЈА</a:t>
            </a:r>
            <a:endParaRPr b="0" lang="en-US" sz="48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/-AnAk/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Нефреквентна наставка: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gel-enek, gör-enek, kes-enek, ol-anak,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seç-enek, tut-anak.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Ailemizde böyle bir gel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enek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yok.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Gelenek, gör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enek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milli değerler farklı şeylerdir.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Emekli Sandığı'nda makam ve temsil gibi tazminatlar mevcut sistemde kes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enek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oranında hesaba katılmıyor.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/-Arİ/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само неколку именки: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göç-eri, uç-arı.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Mister Herbert, uç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balon işi yapıyordu.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/-bAç/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Нефункционална наставка: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dolan-baç&gt;dolambaç, saklan-baç&gt;saklambaç.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Giderek tüm olup bitenler bir saklam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baç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oyununa dönüştü.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/-ç/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минатото се користеше по наставката за пасив /-n/: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gülün-ç, iğren-ç, inan-ç, kılın-ç, kıskan-ç, korkun-ç, sevin-ç, usan-ç,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Денес, пак, може да се сретне и кај некои глаголи кои завршуваат на вокал: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bağla-ç, imle-ç, tümle-ç.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Yaratılışıma çok aykırı gelen o iğren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konuşmalara düşmektense bırakır kaçarım.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Многу фреквентна наставка:</a:t>
            </a:r>
            <a:br>
              <a:rPr sz="3200"/>
            </a:br>
            <a:r>
              <a:rPr b="0" lang="fr-F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dinlen-ce, düşün-ce, eğlen-ce, güven-ce, </a:t>
            </a:r>
            <a:br>
              <a:rPr sz="3200"/>
            </a:br>
            <a:r>
              <a:rPr b="0" lang="fr-F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sakın-ca, söylen-ce, и др.</a:t>
            </a:r>
            <a:br>
              <a:rPr sz="3200"/>
            </a:br>
            <a:r>
              <a:rPr b="0" lang="fr-F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Düşün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sanat adamları sözleri ve yazılarıyla dile değer kazandırırlar.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Kıyıya varınca ayağa kalkmakta bir sakın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görmediler.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Sen oradaki eğlen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yerlerini görmelisin.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/-ceme/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Евидентирана е само во еден пример: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sürün-ceme.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Ama öyle belli belirsiz, öyle sürün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ceme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li bir dirilişti ki bu, ilk duygularım yaşamadan çok daha fazla ölüme yakındı.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26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/-Cİk/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Оваа наставка, всушност е наставка за деминутив, но во многу мал број примери може да се сретне и како девербална наставка за номинализација. И во овие примери има значење на деминутивност:</a:t>
            </a:r>
            <a:br>
              <a:rPr sz="2900"/>
            </a:br>
            <a:r>
              <a:rPr b="0" lang="en-US" sz="29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kıvır-cık, öp-(ü)cük, gül-(ü)cük.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Octave onun saçlarına bir öpü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cük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kondurmak zorunda kaldı.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“Kambur oturma,” demek, aynı zamanda, “güler yüzlü, canlı ol; müşterilere gülü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cük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dağıt” demek.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Ова е наставка за минато определено време, но со тек на време, некои примери се стереотипизирани и денес се користат како именки: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ayakbas-tı, gecekon-du, imambayıl-dı,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külbas-tı, piş-ti, şıpsev-di,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Најчесто овие примери се образувани од именка и глагол, но постојат и примери кога се образувани само од глагол: </a:t>
            </a: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piş-ti.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Tütün Fabrikası'ndan kazandıklarıyla bir arsa alıp gecekon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du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yapıyorlar.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 е многу фреквентна наставка:</a:t>
            </a:r>
            <a:br>
              <a:rPr sz="3200"/>
            </a:br>
            <a:r>
              <a:rPr b="0" lang="sv-SE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bil-ge, böl-ge, dal-ga, diz-ge, göster-ge, öner-ge, sömür-ge, süpür-ge, yon-ga, и др.</a:t>
            </a:r>
            <a:br>
              <a:rPr sz="3200"/>
            </a:br>
            <a:r>
              <a:rPr b="0" lang="sv-SE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Kızlarla nasıl dal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geçebildiğimi, nasıl gezip tozabildiğimi sordum kendime.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Bunun üzerine Belediye Meclisi'ne bir öner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verilerek arazinin fonksiyonu ticari alandan çocuk bahçesi alanına çevrildi.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/-GAç/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имиња на лицата што го вршат глаголското дејство или имиња на алати кои се во корелација со глаголот: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il-geç, kıs-kaç, solun-gaç, süz-geç, utan-gaç, üşen-geç, yüz-geç,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Ancak bu tür ifadeleri 'süz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geç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'ten geçirmeden olduğu gibi yayımlamak, kimi hallerde farklı algılamalara yol açabilmektedir.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Elli yaşında adam utan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gaç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çocuk gibi önüne baktı.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/-GAn/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кои се во корелација со глаголот со значење на некоја навика, особина или хиперболирано значење: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alış-kan, çalış-kan, değiş-ken, sıkıl-gan,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üret-ken,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İçmiyorum işte, dedi sıkılgan bir sesle.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Değişken bir yaşam çizgisi ama değişmez disiplin kuralları vardı.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Девербалните наставки за номинализација, од постоечки глаголски корени или основи, образуваат нови именки или зборови од именско потекло.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Кратенка: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Fİ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Девербалните наставки за номинализација се следните: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Многу фреквентна наставка. Образува предмети, поими или имиња на алати кои се во корелација со глаголот на кој што доаѓа: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at-kı, bas-kı, bil-gi, bit-ki, çal-gı, der-gi, kes-ki, küs-kü, ör-gü, say-gı, ser-gi, vur-gu,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Elimde hep bir kitap ya da der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oluyor.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 hiçbir insanın hayatına, her bakımından, onunkine duyduğum kadar say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sev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duymamışımdır.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Ser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 Bodrum resimleri yer alıyor.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0" y="1600200"/>
            <a:ext cx="91440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/-gİç/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Нефреквентна наставка: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başlan-gıç, bil-giç, dal-gıç, sor-guç,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Genç bir adama başlangıç için bu kadarı yeterli.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Geri dönmeyen iki kişi, 6 dalgıç tarafından 13 saat sonra kurtarıldı.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/-Gİn/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имиња кои се користат како придавки со хиперболизирано значење: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az-gın, bil-gin, bit-kin, boz-gun, küs-kün, piş-kin, seç-kin, tut-kun, üz-gün, yor-gun,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En sonunda, alttan üstten karların kaynaştığı, az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gın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denizin ortasında buldular kendilerini.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Başkalarının bilgisiyle bil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olabilsek bile, ancak kendi aklımızla akıllı olabiliriz.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Како многу фреквентна наставка, образува именки со значење направено, тоа што се прави или тој што го прави дејството кое го содржи глаголот: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an-ı, başar-ı, beğen-i, diz-i, gez-i, kaz-ı, kork-u, öl-ü, sor-u, say-ı, yaz-ı,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Benden böyle bir sor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u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beklemiyordu.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 yaz öl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ü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sayısı, 27’e çıktı.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Son gönderdiğin ilet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beni derinden sarstı.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Roman, anı biçiminde yazılmıştır.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/-İcİ/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Како фреквентна наставка, образува имиња на занимања или на некоја особина: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al-ıcı, bak-ıcı, kurtar-ıcı, oku-(y)ucu, soğut-ucu, sür-ücü, tüket-ici, üret-ici, ver-ici,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Kızı da sür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ücü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kurslarına gidiyordu.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Ürünlerimiz, tüket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ici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lerin beklentilerine göre tasarlanır.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Dağ başındaki ver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ici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hizmet dışı kaldı.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/-İş/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Една од инфинитивните наставки. Многу е фреквентна. Освен имиња на глаголи, образува и трајни именки: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al-ış, anla-(y)ış, bak-ış, davran-ış, doğ-uş, gir-iş, gör-üş, sat-ış, söyle-(y)iş, sun-uş, ver-iş, yağ-ış, yaratıl-ış,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Belki de buranın, havaalanının al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ış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ver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iş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merkezidir.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Örnekteki söyley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iş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oldukça ilginç.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Многу фреквентна наставка. Образуваните именки најчесто се користат како придавки: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aç-(ı)k, birleş-(i)k, boz-(u)k, del-(i)k, dile-k,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don-(u)k, ez-(i)k, iste-k, kes-(i)k, kır-(ı)k, tara-k, uyuş-(u)k, yan-(ı)k, yerleş-(i)k,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Uyarılara, katkılara açı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olduğumuzu bir kez daha yineleyelim.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Sakala göre tara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vururum...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Нефреквентна наставка: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de-l &gt; dil, ışı-l, oku-l.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Yavaş yavaş bu di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şakaları el ve ayak şakalarına çevriliyor.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Sonra, yüzleri yangınlar gibi ışı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ışı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aydınlanıyordu.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İlkokula başlayacağım günü nasıl da bekledim; oku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günlerimde ise yaz tatillerini düşledim...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Како многу фреквентна наставка, образува трајни именки: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al-(ı)m, bak-(ı)m, bas-(ı)m, bil-(i)m, doğ-(u)m, eğit-(i)m, geç-(i)m, giy-(i)m, iç-(i)m, öl-(ü)m, sat-(ı)m, seç-(i)m, sun-(u)m, tak-(ı)m, tanı-m, tat-(ı)m &gt; tadım, tüket-(i)m, üret-(i)m, ver-(i)m, yut-(u)m &gt; yudum,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Yıllardır enerji üreti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 anla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ında ciddi anla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da yatırı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yapılmaması ve bu durum nedeniyle üreti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in tüketi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 ancak karşılayabilir hale gelmesi doğalgaz ve kömür gibi ithal kaynakların üreti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deki rolünü artırdı.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26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9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/-mA/</a:t>
            </a:r>
            <a:br>
              <a:rPr sz="2900"/>
            </a:br>
            <a:r>
              <a:rPr b="0" lang="en-US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Една од инфинитивните наставки. Образуваните привремени зборови се имиња на глаголски дејствија. Понекогаш образува и трајни именки:</a:t>
            </a:r>
            <a:br>
              <a:rPr sz="2900"/>
            </a:br>
            <a:r>
              <a:rPr b="0" lang="it-IT" sz="29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аs-ma, besle-me, bütünle-me, danış-ma, dik-me, doku-ma, dol-ma, dondur-ma, iç-me, kavur-ma, tamla-ma, yak-ma, yaz-ma, yokla-ma, sür-me, и др.</a:t>
            </a:r>
            <a:br>
              <a:rPr sz="2900"/>
            </a:br>
            <a:r>
              <a:rPr b="0" lang="it-IT" sz="29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2900"/>
            </a:b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Arkasındaki duvarda eskimiş kitaplar, elyaz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ları rulolarıyla dolu raflar ve hokkalarındaki mürekkep henüz kurumamış olan düzenli çalış</a:t>
            </a:r>
            <a:r>
              <a:rPr b="0" lang="en-US" sz="29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</a:t>
            </a:r>
            <a:r>
              <a:rPr b="0" lang="en-US" sz="29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masaları vardı.</a:t>
            </a:r>
            <a:endParaRPr b="0" lang="en-US" sz="29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5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/-A/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сретнува само во ограничен број примери:</a:t>
            </a:r>
            <a:br>
              <a:rPr sz="3000"/>
            </a:br>
            <a:r>
              <a:rPr b="0" lang="pt-BR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diz-e, doğ-a, oy-a, sap-a, sür-e, yar-a, и др.</a:t>
            </a:r>
            <a:br>
              <a:rPr sz="3000"/>
            </a:br>
            <a:r>
              <a:rPr b="0" lang="pt-BR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Bunlardan biri doğ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ötesi, biri de bağnazlıktır.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Kızım çeyizi için oy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yapıyor.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Kırlık bir yerden gelip Viyana'ya yerleşen bu aile, bu şehrin zengin kültürüne kısa bir sür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içerisinde uymayı başarmıştır.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 çarpışmada adamlarının önünde savaşa atıldığı halde, aldığı tek yar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yine kendi eliyle oldu.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/-mAç/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Од ден на ден ја губи способноста за образување на нови именки: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al-maç, böl-meç, bula-maç, çığırt-maç, de-meç, kar-maç, kurut-maç, sık-maç, yak-maç, yanılt-maç, yırt-maç,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Bazı bana bir bula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ediver, der.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Geçen hafta bakanımız, gazetemize de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verdi.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/-mAcA/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Сложена наставка која е добиена од наставките 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/-mA/ и /-CA/. Има ограничен број примери: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at-maca, bil-mece, bul-maca, çek-mece, düz-mece, kes-mece, koş-maca, seç-mece,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At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maca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kuşu gibi kavrayıp almış gözüyle alçak!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Hiç o günlerdeki kadar şaşkınlık, koştur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maca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kargaşa olmamıştı.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Ortalık yatıştığı zaman, düz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mece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Bedeviler kasabadan çekip gitmişlerdi.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5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/-mAk/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Една од наставките за инфинитив. Многу фреквентна наставка. Може да се користи со сите глаголи. Образува привремени именки кои се имиња на глаголи:</a:t>
            </a:r>
            <a:br>
              <a:rPr sz="3000"/>
            </a:br>
            <a:r>
              <a:rPr b="0" lang="en-US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aç-mak, ağla-mak, al-mak, bak-mak, bil-mek, derle-mek, gül-mek, seç-mek, utan-mak, </a:t>
            </a:r>
            <a:br>
              <a:rPr sz="3000"/>
            </a:br>
            <a:r>
              <a:rPr b="0" lang="en-US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yalvar-mak, zorla-mak, и др.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мал број примери образува и трајни именки:</a:t>
            </a:r>
            <a:br>
              <a:rPr sz="3000"/>
            </a:br>
            <a:r>
              <a:rPr b="0" lang="nb-NO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çak-mak, ek-mek, kay-mak, tok-mak, ye-mek...</a:t>
            </a:r>
            <a:br>
              <a:rPr sz="3000"/>
            </a:br>
            <a:r>
              <a:rPr b="0" lang="nb-NO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 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Evlen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mek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benim gibi adamın nesineydi?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/-mAn/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Има мал број на примери. Образува имиња на лица, на занимања или на функции кои се во корелација со глаголот: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az-man, danış-man, okut-man, öğret-men,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say-man, seç-men, yaz-man, yönet-men,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Sonunda danış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sırrı açıklıyor.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Hayatımda hep öğret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olmak istedim.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Yönet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men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işçisinin yalan söylediğini hemen anladı.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5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/-mur/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среќава само во еден пример:</a:t>
            </a:r>
            <a:br>
              <a:rPr sz="3000"/>
            </a:br>
            <a:r>
              <a:rPr b="0" lang="en-US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yağ-mur.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Havada bir yağ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mur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kokusu var.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5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/-mİk/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само неколку именки</a:t>
            </a:r>
            <a:r>
              <a:rPr b="0" lang="en-US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:</a:t>
            </a:r>
            <a:br>
              <a:rPr sz="3000"/>
            </a:br>
            <a:r>
              <a:rPr b="0" lang="en-US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il-mik, kıy-mık, kus-muk, soy-muk.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Nigromanta, onu kus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muk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gözyaşından oluşmuş bir gölcükte boğulmak üzereyken kurtardı.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ограничен број на именки:</a:t>
            </a:r>
            <a:br>
              <a:rPr sz="3200"/>
            </a:br>
            <a:r>
              <a:rPr b="0" lang="pt-BR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ak-(ı)n, bas-(ı)n, diz-(i)n, gel-(i)n, say-(ı)n, tüt-(ü)n, yay-(ı)n, yığ-(ı)n, и др.</a:t>
            </a:r>
            <a:br>
              <a:rPr sz="3200"/>
            </a:br>
            <a:r>
              <a:rPr b="0" lang="pt-BR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Bası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mensupları beş dakika içinde oradaydı.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/-pak/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само една именка: </a:t>
            </a: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kay-pak.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daha böyle kay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pak 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işlere girmek istemiyordu.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Постои само еден пример: </a:t>
            </a: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tut-sak.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Tut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kızın özlemini anladım.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/-sAl/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Ова е, всушност, деноминативна наставка за номинализација, но почнувајќи од втората половина на 20. век, во неколку примери се користи и како девербална наставка за номинализација: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gör-sel, işit-sel, dokun-sal,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Öğrenme stilleri bakımından insanları gör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sel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işit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sel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dokun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sal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olarak üç grupta toplayan çok sayıda çalışma bulunmaktadır.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/-t/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Како нефреквентна наставка, најчесто образува имиња на предмети кои се во корелација со глаголот:</a:t>
            </a:r>
            <a:br>
              <a:rPr sz="2800"/>
            </a:br>
            <a:r>
              <a:rPr b="0" lang="de-DE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an-(ı)t, bin-(i)t, dik-(i)t, geç-(i)t, kes-(i)t, öğ-(ü)t, </a:t>
            </a:r>
            <a:br>
              <a:rPr sz="2800"/>
            </a:br>
            <a:r>
              <a:rPr b="0" lang="de-DE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kon-(u)t, taşı-t, um-(u)t, yak-(ı)t, yap-(ı)t, yaz-(ı)t, и др.</a:t>
            </a:r>
            <a:br>
              <a:rPr sz="2800"/>
            </a:br>
            <a:r>
              <a:rPr b="0" lang="de-DE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Herkesin konu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dokunulmazlığı var.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Tanrıdan umu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kesilmez.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 ay çok yakı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parası verdim.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 ay sonra kadının mezarının üzerinde taş bir anı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yükseldi.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/-tİ/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Најчесто се користи со глаголи од ономатопејско потекло, но постојат примери кога се користи и по наставката за рефлексив /-n/. Добиените именки се, на некој начин, имиња на глаголите: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alın-tı, belir-ti, çarpın-tı, çatır-tı, çıkın-tı, doğrul-tu, gıcır-tı, görün-tü, kaşın-tı, kızar-tı, öden-ti, sığın-tı, sıkın-tı, tiksin-ti, uzan-tı, ürper-ti,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Ağaçtan koparılan dalların çatır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sı geldi.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Kapı ağır ağır gıcır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yla açıldı.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Toplan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yapmışlar orada.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/-vAn/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Нефреквентна наставка: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yay-van.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Yaşlandıkça güzelliği donuklaşmış olan Fernanda'nın yay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van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sevgisine dönmek işten değildi.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/-Aç/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кои се во корелација со глаголот на кој што доаѓа: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büyüt-eç, gül-eç, kaldır-aç, sark-aç, say-aç,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sür-eç,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Ufacık tefecik, gül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adam...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İtalya'dan getirilen say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ların bir tanesi için 44 euro ödeme yapılıyor.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Sonuçta bu sür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te kazanan mizah okuyucuları olacak.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Решете ги долниве реченици според двостепената морфолошка анализа: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6868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Hiçbir sonuç elde etmedi.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Çocukcağız ateşler içinde yanıyor.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Yurttaşlarımıza rica ederiz.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Kritik dönemeç aşıldı ama zorlu süreç başladı.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00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Gizli tutanak defterimize geçirelim.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609480" indent="-609480">
              <a:spcBef>
                <a:spcPts val="799"/>
              </a:spcBef>
              <a:buClr>
                <a:srgbClr val="ffffff"/>
              </a:buClr>
              <a:buFont typeface="Arial"/>
              <a:buAutoNum type="arabicPeriod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Sen oradaki eğlence yerlerini görmelisin.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ЗА ДЕНЕС ТОЛКУ.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100000"/>
              </a:lnSpc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/-AGAn/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среќава само во неколку примери: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dur-ağan, gez-egen, ol-ağan, yat-ağan,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Issız adayı Saros Körfezi'nin sakin ve dur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ağan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hafta sonlarından birinde keşfettik.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Bu karantina öylesine etkili oldu ki, gün geldi, ol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ağan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üstü durum olağan sayıldı...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Aşk, her seferinde yeni bir gez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egen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demek değil mi zaten?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кои се во корелација со глаголот на кој што доаѓа: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barın-ak, bat-ak, bıç-ak, dön-ek, dur-ak, kaç-ak, kay-ak, kon-ak, sap-ak, tut-ak, yat-ak, sür-ek, ürk-ek,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Yıllardır kullandığımız barın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gecede göl oldu.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Niçin yalnız bana gelince bir av hayvanı gibi ürk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kaçak ve yabani oluyor?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Yetişkinler ve çocuklara kay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dersleri veriliyor.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Çadırdan çıkıp kon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yerlerine geldiler, öteye beriye dağılmış eşyalarını toplayıp ateş yaktılar.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/-AlAk/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користи само во неколку примери: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as-alak, çök-elek, yat-alak.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Rantın olduğu her yerde as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geçinen şehir eşkıyaları olur.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Ben iyi kötü biraz çök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elek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bastım bahardan...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Kasabamız çök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elek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peyniriyle meşhur.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Babası da iyi adam, yat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alak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/-Am/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сретнува само во неколку примери: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bur-am, tut-am.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Yüzüne düşen bir tut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am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saçı başının sinirli hareketleriyle geriye atıyor, ama saç inat ediyordu.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/-AmAç/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Многу ретка наставка: </a:t>
            </a: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dön-emeç.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Kritik dön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emeç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aşıldı ama zorlu süreç başladı.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1.б. ДЕВЕРБАЛНИ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/-AmAk/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 многу фреквентна наставка: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bas-amak, kaç-amak, tut-amak.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Birkaç bas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amak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indikten sonra mimar genç adama döndü.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Gelecek vaadi olmayan heyecanlar, artık yalnızca kaç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amak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yapmanın tadına mahkum edilmişti.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Milliyetçilik, kaygan zeminde tut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amak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bulamayanlara ayağını basabileceği bir zemin ve iftiharla gösterebileceği bir kimlik sağlıyor.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oktay</cp:lastModifiedBy>
  <dcterms:modified xsi:type="dcterms:W3CDTF">2015-12-02T18:06:25Z</dcterms:modified>
  <cp:revision>4</cp:revision>
  <dc:subject/>
  <dc:title>ДЕВЕРБАЛНИ НАСТАВКИ ЗА НОМИНАЛИЗАЦИЈА</dc:title>
</cp:coreProperties>
</file>