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_rels/presentation.xml.rels" ContentType="application/vnd.openxmlformats-package.relationships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slideLayouts/_rels/slideLayout2.xml.rels" ContentType="application/vnd.openxmlformats-package.relationships+xml"/>
  <Override PartName="/ppt/slideLayouts/_rels/slideLayout1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_rels/slide4.xml.rels" ContentType="application/vnd.openxmlformats-package.relationships+xml"/>
  <Override PartName="/ppt/slides/_rels/slide20.xml.rels" ContentType="application/vnd.openxmlformats-package.relationships+xml"/>
  <Override PartName="/ppt/slides/_rels/slide18.xml.rels" ContentType="application/vnd.openxmlformats-package.relationships+xml"/>
  <Override PartName="/ppt/slides/_rels/slide3.xml.rels" ContentType="application/vnd.openxmlformats-package.relationships+xml"/>
  <Override PartName="/ppt/slides/_rels/slide17.xml.rels" ContentType="application/vnd.openxmlformats-package.relationships+xml"/>
  <Override PartName="/ppt/slides/_rels/slide2.xml.rels" ContentType="application/vnd.openxmlformats-package.relationships+xml"/>
  <Override PartName="/ppt/slides/_rels/slide14.xml.rels" ContentType="application/vnd.openxmlformats-package.relationships+xml"/>
  <Override PartName="/ppt/slides/_rels/slide26.xml.rels" ContentType="application/vnd.openxmlformats-package.relationships+xml"/>
  <Override PartName="/ppt/slides/_rels/slide15.xml.rels" ContentType="application/vnd.openxmlformats-package.relationships+xml"/>
  <Override PartName="/ppt/slides/_rels/slide27.xml.rels" ContentType="application/vnd.openxmlformats-package.relationships+xml"/>
  <Override PartName="/ppt/slides/_rels/slide16.xml.rels" ContentType="application/vnd.openxmlformats-package.relationships+xml"/>
  <Override PartName="/ppt/slides/_rels/slide1.xml.rels" ContentType="application/vnd.openxmlformats-package.relationships+xml"/>
  <Override PartName="/ppt/slides/_rels/slide28.xml.rels" ContentType="application/vnd.openxmlformats-package.relationships+xml"/>
  <Override PartName="/ppt/slides/_rels/slide21.xml.rels" ContentType="application/vnd.openxmlformats-package.relationships+xml"/>
  <Override PartName="/ppt/slides/_rels/slide19.xml.rels" ContentType="application/vnd.openxmlformats-package.relationships+xml"/>
  <Override PartName="/ppt/slides/_rels/slide13.xml.rels" ContentType="application/vnd.openxmlformats-package.relationships+xml"/>
  <Override PartName="/ppt/slides/_rels/slide25.xml.rels" ContentType="application/vnd.openxmlformats-package.relationships+xml"/>
  <Override PartName="/ppt/slides/_rels/slide12.xml.rels" ContentType="application/vnd.openxmlformats-package.relationships+xml"/>
  <Override PartName="/ppt/slides/_rels/slide24.xml.rels" ContentType="application/vnd.openxmlformats-package.relationships+xml"/>
  <Override PartName="/ppt/slides/_rels/slide9.xml.rels" ContentType="application/vnd.openxmlformats-package.relationships+xml"/>
  <Override PartName="/ppt/slides/_rels/slide11.xml.rels" ContentType="application/vnd.openxmlformats-package.relationships+xml"/>
  <Override PartName="/ppt/slides/_rels/slide23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22.xml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5.xml.rels" ContentType="application/vnd.openxmlformats-package.relationships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9.xml" ContentType="application/vnd.openxmlformats-officedocument.presentationml.slide+xml"/>
  <Override PartName="/ppt/slides/slide25.xml" ContentType="application/vnd.openxmlformats-officedocument.presentationml.slide+xml"/>
  <Override PartName="/ppt/slides/slide11.xml" ContentType="application/vnd.openxmlformats-officedocument.presentationml.slide+xml"/>
  <Override PartName="/ppt/slides/slide8.xml" ContentType="application/vnd.openxmlformats-officedocument.presentationml.slide+xml"/>
  <Override PartName="/ppt/slides/slide24.xml" ContentType="application/vnd.openxmlformats-officedocument.presentationml.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s/slide23.xml" ContentType="application/vnd.openxmlformats-officedocument.presentationml.slide+xml"/>
  <Override PartName="/ppt/slides/slide6.xml" ContentType="application/vnd.openxmlformats-officedocument.presentationml.slide+xml"/>
  <Override PartName="/ppt/slides/slide22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1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17.xml" ContentType="application/vnd.openxmlformats-officedocument.presentationml.slide+xml"/>
  <Override PartName="/ppt/slides/slide3.xml" ContentType="application/vnd.openxmlformats-officedocument.presentationml.slide+xml"/>
  <Override PartName="/ppt/slides/slide18.xml" ContentType="application/vnd.openxmlformats-officedocument.presentationml.slide+xml"/>
  <Override PartName="/ppt/slides/slide20.xml" ContentType="application/vnd.openxmlformats-officedocument.presentationml.slide+xml"/>
  <Override PartName="/ppt/slides/slide4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</p:sldIdLst>
  <p:sldSz cx="9144000" cy="6858000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30" Type="http://schemas.openxmlformats.org/officeDocument/2006/relationships/slide" Target="slides/slide28.xml"/><Relationship Id="rId31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sp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indent="0">
              <a:spcBef>
                <a:spcPts val="799"/>
              </a:spcBef>
              <a:buNone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37DCA302-88EF-4415-A0D3-88EC945745D6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sp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8AE8D60D-FD7F-425A-84EC-6C5F5D67E8D8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1" marL="743040" indent="-285840">
              <a:spcBef>
                <a:spcPts val="799"/>
              </a:spcBef>
              <a:buClr>
                <a:srgbClr val="ffffff"/>
              </a:buClr>
              <a:buFont typeface="Arial"/>
              <a:buChar char="–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2" marL="1143000" indent="-22860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3" marL="1600200" indent="-228600">
              <a:spcBef>
                <a:spcPts val="799"/>
              </a:spcBef>
              <a:buClr>
                <a:srgbClr val="ffffff"/>
              </a:buClr>
              <a:buFont typeface="Arial"/>
              <a:buChar char="–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4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5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6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456840" y="6244920"/>
            <a:ext cx="213372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3124080" y="6244920"/>
            <a:ext cx="289584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6552720" y="6244920"/>
            <a:ext cx="213372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 algn="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4D92D6F2-2177-4414-A605-BC5DE3EE8904}" type="slidenum"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&lt;number&gt;</a:t>
            </a:fld>
            <a:endParaRPr b="0" lang="en-U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0" y="1676160"/>
            <a:ext cx="9144000" cy="2819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4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ПРАШАЛНА ПАРТИКУЛА „mİ“</a:t>
            </a:r>
            <a:br>
              <a:rPr sz="4400"/>
            </a:br>
            <a:r>
              <a:rPr b="1" lang="en-US" sz="4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и</a:t>
            </a:r>
            <a:br>
              <a:rPr sz="4400"/>
            </a:br>
            <a:r>
              <a:rPr b="1" lang="en-US" sz="4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МОРФОЛОШКА АНАЛИЗА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ПОМОШНИ МОРФОЛОШКИ ЕЛЕМЕНТИ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Со користење на истава формула, со контрастирање може да се одредат помошните морфолошки елементи.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Помошните морфолошки елементи може да бидат од два вида: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a) вокали – помошни гласови (yardımcı sesler; Y);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б) консонанти – спојни гласови (kaynaştırma sesleri; K).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0">
              <a:spcBef>
                <a:spcPts val="799"/>
              </a:spcBef>
              <a:buNone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a) ПОМОШНИ ВОКАЛИ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 lnSpcReduction="9999"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Помошните вокали се помошни морфолошки елементи кои служат за раздвојување на два консонанти кои, инаку, би биле во контакт.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И помошните вокали се дела на два дела: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- широки помошни вокали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тоа се гласовите „a“ и „e“:</a:t>
            </a:r>
            <a:br>
              <a:rPr sz="3200"/>
            </a:br>
            <a:r>
              <a:rPr b="0" lang="en-US" sz="32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koş-(a)r, öz-(e)l, git-(e)r &gt; gider, и тн.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- тесни помошни вокали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тоа се гласовите „I“, „I“, „u“ и „ü“:</a:t>
            </a:r>
            <a:br>
              <a:rPr sz="3200"/>
            </a:br>
            <a:r>
              <a:rPr b="0" lang="en-US" sz="32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al-(ı)r, yeşil-(i)msi, diz-(i)n, tüt-(ü)n, giy-(i)n-, doğ-(u)m, söz+(ü)müz, kalem+(i)m, и тн.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б) СПОЈНИ КОНСОНАНТИ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Спојните консонанти се помошни морфолошки елементи кои се користат за избегнување на хијатата (судир на вокали), односно за раздвојување на вокалите кои, инаку, би биле во контакт.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Општо прифатено е дека во турскиот јазик спојните консонанти се следниве: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„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n“, „s“, „ş“ 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и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 „y“.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Како што беше прикажано во формите за оптатив во 1. лице множина, тука може да се додаде и уште еден споен консонант: „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l“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б) СПОЈНИ КОНСОНАНТИ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Спојниот консонант „l“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се користи само во една позиција, односно во оптативните форми пред наставката за лице во 1. лице множина:</a:t>
            </a:r>
            <a:br>
              <a:rPr sz="3200"/>
            </a:br>
            <a:r>
              <a:rPr b="0" lang="pt-BR" sz="32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al-a-(l)ım, ver-e-(l)im, yap-a-(l)ım, и др.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Спојниот консонант „n“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, почнало да се користи по аналогија на личните заменки „</a:t>
            </a:r>
            <a:r>
              <a:rPr b="0" lang="en-US" sz="32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ben“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и „</a:t>
            </a:r>
            <a:r>
              <a:rPr b="0" lang="en-US" sz="32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sen“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, а пред наставките за падеж:</a:t>
            </a:r>
            <a:br>
              <a:rPr sz="3200"/>
            </a:br>
            <a:r>
              <a:rPr b="0" lang="en-US" sz="32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ben+i, sen+i, o+(n)u;</a:t>
            </a:r>
            <a:br>
              <a:rPr sz="3200"/>
            </a:br>
            <a:r>
              <a:rPr b="0" lang="en-US" sz="32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ben+e &gt; bana, sen+e &gt; sana, o+(n)a;</a:t>
            </a:r>
            <a:br>
              <a:rPr sz="3200"/>
            </a:br>
            <a:r>
              <a:rPr b="0" lang="en-US" sz="32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ben+im, sen+in, o+(n)un.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б) СПОЈНИ КОНСОНАНТИ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Меѓутоа, покрај овие падежи, со тек на време спојниот консонант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„n”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почнало да се користи и пред другите падежни наставки:</a:t>
            </a:r>
            <a:br>
              <a:rPr sz="2800"/>
            </a:b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ben+de, sen+de, o+(n)da;</a:t>
            </a:r>
            <a:br>
              <a:rPr sz="2800"/>
            </a:b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ben+den, sen+den, o+(n)dan;</a:t>
            </a:r>
            <a:br>
              <a:rPr sz="2800"/>
            </a:b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ben+le, sen+le, o+(n)la;</a:t>
            </a:r>
            <a:br>
              <a:rPr sz="2800"/>
            </a:b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ben+ce, sen+ce, o+(n)ca.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Поради тоа, овој консонант се нарекува и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„заменско n“ (прономинално n)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„Заменското n“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се користи и по наставката за присвојност во 3. лице еднина, по показните заменки и по личната заменка во 3. лице еднина, а пред падежните наставки.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б) СПОЈНИ КОНСОНАНТИ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Спојниот консонант „s“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се користи само пред наставката за присвојност во 3. лице еднина:</a:t>
            </a:r>
            <a:br>
              <a:rPr sz="2800"/>
            </a:br>
            <a:r>
              <a:rPr b="0" lang="pl-PL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yapı+(s)ı, yedi+(s)i, pusu+(s)u, ütü+(s)ü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, и др.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Понекогаш, по аналогија на броевите кои завршуваат на вокал и на кои им се додава наставката за присвојност во 3. лице еднина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(</a:t>
            </a:r>
            <a:r>
              <a:rPr b="0" lang="pl-PL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iki+(s)i, altı+(s)ı, yedi+(s)i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))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, погрешно се користи уште еднаш истата наставка, а пред која доаѓа овој споен консонант:</a:t>
            </a:r>
            <a:br>
              <a:rPr sz="2800"/>
            </a:b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bir+i+(s)i, üç+ü+(s)ü, и др.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Оваа погрешна употреба е проширена и на некои други зборови: 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kim+i+(s)i, и др.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б) СПОЈНИ КОНСОНАНТИ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/>
          </p:nvPr>
        </p:nvSpPr>
        <p:spPr>
          <a:xfrm>
            <a:off x="0" y="1447920"/>
            <a:ext cx="9144000" cy="54100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624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5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Спојниот консонант „ş“</a:t>
            </a:r>
            <a:r>
              <a:rPr b="0" lang="en-US" sz="25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се користи кај броевите кои завршуваат на вокал, односно пред наставката /-Ar/ која служи за добивање на делбени броеви:</a:t>
            </a:r>
            <a:br>
              <a:rPr sz="2500"/>
            </a:br>
            <a:r>
              <a:rPr b="0" lang="en-US" sz="25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iki+(ş)er, altı+(ş)ar, yedi+(ş)er.</a:t>
            </a:r>
            <a:br>
              <a:rPr sz="2500"/>
            </a:br>
            <a:r>
              <a:rPr b="0" lang="en-US" sz="25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Овој глас почнал да се користи по аналогија на примерот: </a:t>
            </a:r>
            <a:r>
              <a:rPr b="0" lang="en-US" sz="25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beş+er.</a:t>
            </a:r>
            <a:endParaRPr b="0" lang="en-US" sz="25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624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5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Спојниот консонант “y”</a:t>
            </a:r>
            <a:r>
              <a:rPr b="0" lang="en-US" sz="25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се користи во следните ситуации:</a:t>
            </a:r>
            <a:br>
              <a:rPr sz="2500"/>
            </a:br>
            <a:r>
              <a:rPr b="0" lang="en-US" sz="25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кај некои именки кои ги добиваат падежните наставки за ACC</a:t>
            </a:r>
            <a:r>
              <a:rPr b="0" lang="en-US" sz="25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ade </a:t>
            </a:r>
            <a:r>
              <a:rPr b="0" lang="en-US" sz="25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ve DAT</a:t>
            </a:r>
            <a:r>
              <a:rPr b="0" lang="en-US" sz="25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ade </a:t>
            </a:r>
            <a:r>
              <a:rPr b="0" lang="en-US" sz="25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:</a:t>
            </a:r>
            <a:br>
              <a:rPr sz="2500"/>
            </a:br>
            <a:r>
              <a:rPr b="0" lang="es-ES" sz="25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oda+(y)ı, oda+(y)a, soba+(y)ı, soba+(y)a, и др.</a:t>
            </a:r>
            <a:br>
              <a:rPr sz="2500"/>
            </a:br>
            <a:r>
              <a:rPr b="0" lang="es-ES" sz="25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пред инфинитивната наставка /-İş/: </a:t>
            </a:r>
            <a:r>
              <a:rPr b="0" lang="en-US" sz="25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anla-(y)ış, söyle-(y)iş, и др.</a:t>
            </a:r>
            <a:br>
              <a:rPr sz="2500"/>
            </a:br>
            <a:r>
              <a:rPr b="0" lang="en-US" sz="25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пред падежната наставка за INS</a:t>
            </a:r>
            <a:r>
              <a:rPr b="0" lang="en-US" sz="25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ade </a:t>
            </a:r>
            <a:r>
              <a:rPr b="0" lang="en-US" sz="25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: </a:t>
            </a:r>
            <a:r>
              <a:rPr b="0" lang="en-US" sz="25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araba+(y)la, töre+(y)le, и др.</a:t>
            </a:r>
            <a:br>
              <a:rPr sz="2500"/>
            </a:br>
            <a:r>
              <a:rPr b="0" lang="en-US" sz="25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кога се изоставува копулативниот глагол „i-“: </a:t>
            </a:r>
            <a:br>
              <a:rPr sz="2500"/>
            </a:br>
            <a:r>
              <a:rPr b="0" lang="en-US" sz="25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geldi idi &gt; geldi-(y)di, aldı ise &gt; aldı-(y)sa, и др.</a:t>
            </a:r>
            <a:endParaRPr b="0" lang="en-US" sz="25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ВОВЕД ВО ДВОСТЕПЕНА МОРФОЛОШКА АНАЛИЗА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Зборовите може да се анализираат на повеќе нивоа, но за студентите од оваа Катедра, сосема доволни се две нивоа.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Наоѓањето на морфемите на еден збор и не е многу тешка работа, но побитно е да се одредат нивните функции во различен контекст.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Поради тоа, морфолошката анализа може да се нарече и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теорија на двостепена морфолошка анализа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Двете нивоа на анализата се следниве: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ВОВЕД ВО ДВОСТЕПЕНА МОРФОЛОШКА АНАЛИЗА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I. ниво или морфолошко ниво.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На ова ниво се наоѓаат морфемите на зборот. Овој процес се нарекува „парсирање“.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Семиологија на знаците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кои се користат на ова ниво: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Анализата на морфолошко ниво започнува со знакот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„&lt;“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 Значење: зборот од лева страна се состои од морфеми кои се наоѓаат од десна страна на знакот.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По глаголите се користи знакот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„-“ (минус)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По именките и зборовите од именско потекло се користи знакот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„+“ (плус)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ВОВЕД ВО ДВОСТЕПЕНА МОРФОЛОШКА АНАЛИЗА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II. ниво или морфосинтаксичко ниво.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По парсирањето, потребно е да се одредат функциите на морфемите на синтаксичко ниво. Поради тоа ова ниво се нарекува морфосинтаксичко ниво.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Семиологија на знаците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кои се користат на ова ниво: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Морфосинтаксичкото ниво започнува со знакот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„!“ (извичник)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Во продолжените, функциите на морфемите се даваат меѓу знаците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„{“ и „}“ (големи загради)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3. ПРАШАЛНА ПАРТИКУЛА „mİ“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Прашалната партикула 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„mİ“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беше дадена и под наставки за деклинација.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Потсетување: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Прашалната партикула 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„mİ“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, освен на почетокот на реченицата, може да се користи во било која друга позиција.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Иако е партикула, подлежи на вокалните хармонии и има варијанти.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Прашалната партикула „mİ“ има четири варијанти и подлежи и на палаталната и на лабијалната вокална хармонија.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Освен после именки и зборови од именско потекло, доаѓа и после глаголи и на тој начин образува нивни прашални форми.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ВОВЕД ВО ДВОСТЕПЕНА МОРФОЛОШКА АНАЛИЗА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726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9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Притоа, начелно, се користат турските кратенки за функциите. Различните ситуации се следниве:</a:t>
            </a:r>
            <a:br>
              <a:rPr sz="2900"/>
            </a:br>
            <a:r>
              <a:rPr b="0" lang="en-US" sz="29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Падежните наставки различно се именуваат од страна на различни лингвисти и затоа се користат </a:t>
            </a:r>
            <a:r>
              <a:rPr b="0" lang="en-US" sz="29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латинските кратенки</a:t>
            </a:r>
            <a:r>
              <a:rPr b="0" lang="en-US" sz="29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br>
              <a:rPr sz="2900"/>
            </a:br>
            <a:r>
              <a:rPr b="0" lang="en-US" sz="29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Наставките за лице, за да не се мешаат со наставките на глаголската парадигма (kip ekleri), наместо со </a:t>
            </a:r>
            <a:r>
              <a:rPr b="0" lang="en-US" sz="29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„</a:t>
            </a:r>
            <a:r>
              <a:rPr b="0" lang="en-US" sz="2900" strike="noStrike" u="none" baseline="-25000">
                <a:solidFill>
                  <a:srgbClr val="00ccff"/>
                </a:solidFill>
                <a:effectLst/>
                <a:uFillTx/>
                <a:latin typeface="Arial"/>
              </a:rPr>
              <a:t>ke</a:t>
            </a:r>
            <a:r>
              <a:rPr b="0" lang="en-US" sz="29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“ (kişi ekleri)</a:t>
            </a:r>
            <a:r>
              <a:rPr b="0" lang="en-US" sz="29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, се именуваат како </a:t>
            </a:r>
            <a:r>
              <a:rPr b="0" lang="en-US" sz="29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„şahıs ekleri“ (</a:t>
            </a:r>
            <a:r>
              <a:rPr b="0" lang="en-US" sz="29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şe</a:t>
            </a:r>
            <a:r>
              <a:rPr b="0" lang="en-US" sz="29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)</a:t>
            </a:r>
            <a:r>
              <a:rPr b="0" lang="en-US" sz="29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br>
              <a:rPr sz="2900"/>
            </a:br>
            <a:r>
              <a:rPr b="0" lang="en-US" sz="29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Наставките за залог имаат слични кратенки на турски јазик (edilgen, ettirgen, edingen) и затоа се користат </a:t>
            </a:r>
            <a:r>
              <a:rPr b="0" lang="en-US" sz="29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латинските кратенки</a:t>
            </a:r>
            <a:r>
              <a:rPr b="0" lang="en-US" sz="29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 Тргнувајќи од ова, и другите термини кои се користат со глаголи (işteşlik, mastar) се дадени со латински кратенки.</a:t>
            </a:r>
            <a:endParaRPr b="0" lang="en-US" sz="29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ВОВЕД ВО ДВОСТЕПЕНА МОРФОЛОШКА АНАЛИЗА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 lnSpcReduction="9999"/>
          </a:bodyPr>
          <a:p>
            <a:pPr marL="343080" indent="-343080">
              <a:lnSpc>
                <a:spcPct val="90000"/>
              </a:lnSpc>
              <a:spcBef>
                <a:spcPts val="751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И двете нивоа се пишуваат во продолжение во ист ред, но кај долгите зборови, секое ниво може да се напише во посебен ред.</a:t>
            </a:r>
            <a:endParaRPr b="0" lang="en-US" sz="3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51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0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Кратенки</a:t>
            </a:r>
            <a:r>
              <a:rPr b="0" lang="en-US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кои се користат во двостепената морфолошка анализа:</a:t>
            </a:r>
            <a:br>
              <a:rPr sz="3000"/>
            </a:br>
            <a:r>
              <a:rPr b="0" lang="en-US" sz="30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İ</a:t>
            </a:r>
            <a:r>
              <a:rPr b="0" lang="en-US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isim</a:t>
            </a:r>
            <a:br>
              <a:rPr sz="3000"/>
            </a:br>
            <a:r>
              <a:rPr b="0" lang="en-US" sz="30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İ</a:t>
            </a:r>
            <a:r>
              <a:rPr b="0" lang="en-US" sz="30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k </a:t>
            </a:r>
            <a:r>
              <a:rPr b="0" lang="en-US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– isim kökü</a:t>
            </a:r>
            <a:br>
              <a:rPr sz="3000"/>
            </a:br>
            <a:r>
              <a:rPr b="0" lang="en-US" sz="30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F</a:t>
            </a:r>
            <a:r>
              <a:rPr b="0" lang="en-US" sz="30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k</a:t>
            </a:r>
            <a:r>
              <a:rPr b="0" lang="en-US" sz="30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– fiil kökü</a:t>
            </a:r>
            <a:br>
              <a:rPr sz="3000"/>
            </a:br>
            <a:r>
              <a:rPr b="0" lang="en-US" sz="30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İİ</a:t>
            </a:r>
            <a:r>
              <a:rPr b="0" lang="en-US" sz="30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ye</a:t>
            </a:r>
            <a:r>
              <a:rPr b="0" lang="en-US" sz="30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– isimden isim yapan ek</a:t>
            </a:r>
            <a:br>
              <a:rPr sz="3000"/>
            </a:br>
            <a:r>
              <a:rPr b="0" lang="en-US" sz="30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İF</a:t>
            </a:r>
            <a:r>
              <a:rPr b="0" lang="en-US" sz="30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ye</a:t>
            </a:r>
            <a:r>
              <a:rPr b="0" lang="en-US" sz="30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– isimden fiil yapan ek</a:t>
            </a:r>
            <a:br>
              <a:rPr sz="3000"/>
            </a:br>
            <a:r>
              <a:rPr b="0" lang="en-US" sz="30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Fİ</a:t>
            </a:r>
            <a:r>
              <a:rPr b="0" lang="en-US" sz="30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ye</a:t>
            </a:r>
            <a:r>
              <a:rPr b="0" lang="en-US" sz="30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– fiilden isim yapan ek</a:t>
            </a:r>
            <a:br>
              <a:rPr sz="3000"/>
            </a:br>
            <a:r>
              <a:rPr b="0" lang="en-US" sz="30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FF</a:t>
            </a:r>
            <a:r>
              <a:rPr b="0" lang="en-US" sz="30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ye</a:t>
            </a:r>
            <a:r>
              <a:rPr b="0" lang="en-US" sz="30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– fiilden fiil yapan ek</a:t>
            </a:r>
            <a:endParaRPr b="0" lang="en-US" sz="3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ВОВЕД ВО ДВОСТЕПЕНА МОРФОЛОШКА АНАЛИЗА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 fontScale="92500" lnSpcReduction="9999"/>
          </a:bodyPr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1T, 2T, 3T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birinci/ikinci/üçüncü teklik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1Ç, 2Ç, 3Ç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birinci/ikinci/üçüncü çokluk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ie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– iyelik eki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şe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– şahıs eki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ke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– kip eki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Ø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boş morfem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[#]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birleşik kelime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recp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– reciprocive (işteşlik)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refl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– reflexive (edingen)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ВОВЕД ВО ДВОСТЕПЕНА МОРФОЛОШКА АНАЛИЗА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 fontScale="92500" lnSpcReduction="9999"/>
          </a:bodyPr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caus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– causative (ettirgen)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pssv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– passive (edilgen)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(Y)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yardımcı ses (ünlü)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(K)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kaynaştırma sesi (ünsüzü)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</a:t>
            </a:r>
            <a:r>
              <a:rPr b="0" lang="en-US" sz="3200" strike="noStrike" u="none" baseline="30000">
                <a:solidFill>
                  <a:srgbClr val="ffff00"/>
                </a:solidFill>
                <a:effectLst/>
                <a:uFillTx/>
                <a:latin typeface="Arial"/>
              </a:rPr>
              <a:t>siz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GZ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– belirsiz geçmiş zaman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</a:t>
            </a:r>
            <a:r>
              <a:rPr b="0" lang="en-US" sz="3200" strike="noStrike" u="none" baseline="30000">
                <a:solidFill>
                  <a:srgbClr val="ffff00"/>
                </a:solidFill>
                <a:effectLst/>
                <a:uFillTx/>
                <a:latin typeface="Arial"/>
              </a:rPr>
              <a:t>li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GZ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– belirli geçmiş zaman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ŞZ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şimdiki zaman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G</a:t>
            </a:r>
            <a:r>
              <a:rPr b="0" lang="en-US" sz="3200" strike="noStrike" u="none" baseline="30000">
                <a:solidFill>
                  <a:srgbClr val="ffff00"/>
                </a:solidFill>
                <a:effectLst/>
                <a:uFillTx/>
                <a:latin typeface="Arial"/>
              </a:rPr>
              <a:t>ş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Z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geniş zaman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G</a:t>
            </a:r>
            <a:r>
              <a:rPr b="0" lang="en-US" sz="3200" strike="noStrike" u="none" baseline="30000">
                <a:solidFill>
                  <a:srgbClr val="ffff00"/>
                </a:solidFill>
                <a:effectLst/>
                <a:uFillTx/>
                <a:latin typeface="Arial"/>
              </a:rPr>
              <a:t>k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Z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gelecek zaman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ВОВЕД ВО ДВОСТЕПЕНА МОРФОЛОШКА АНАЛИЗА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İ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istek (kipi)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E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emir (kipi)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G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gereklilik (kipi)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DŞ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dilek-şart (kipi)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H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hikaye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R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rivayet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Ş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şart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ade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– ad durum eki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ВОВЕД ВО ДВОСТЕПЕНА МОРФОЛОШКА АНАЛИЗА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/>
          </p:nvPr>
        </p:nvSpPr>
        <p:spPr>
          <a:xfrm>
            <a:off x="-360" y="1599840"/>
            <a:ext cx="929628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NOM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nominative (nominatif, yalın durumu)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ACC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accusative (akuzatif, belirtme durumu)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DAT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dative (datif, yönelme durumu)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GEN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genitive (genitif, tamlayan durum)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LOC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locative (lokatif, bulunma durumu)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ABL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ablative (ablatif, çıkma durumu)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INS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instrumental (enstrümental, vasıta durumu)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EQU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equative (ekfatif, eşitlik durumu)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ВОВЕД ВО ДВОСТЕПЕНА МОРФОЛОШКА АНАЛИЗА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86868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 fontScale="85000" lnSpcReduction="9999"/>
          </a:bodyPr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SF</a:t>
            </a:r>
            <a:r>
              <a:rPr b="0" lang="en-US" sz="32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e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– sıfat-fiil eki (partisip)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ZF</a:t>
            </a:r>
            <a:r>
              <a:rPr b="0" lang="en-US" sz="32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e 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– zarf-fiil eki (gerundiyum)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INF</a:t>
            </a:r>
            <a:r>
              <a:rPr b="0" lang="en-US" sz="32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e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– infinitive (infinitif, mastar eki)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O</a:t>
            </a:r>
            <a:r>
              <a:rPr b="0" lang="en-US" sz="32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e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– olumsuzluk eki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A</a:t>
            </a:r>
            <a:r>
              <a:rPr b="0" lang="en-US" sz="32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e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– aitlik eki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Ç</a:t>
            </a:r>
            <a:r>
              <a:rPr b="0" lang="en-US" sz="32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e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– çokluk eki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</a:t>
            </a:r>
            <a:r>
              <a:rPr b="0" lang="en-US" sz="32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e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– bildirme eki (koşaç)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( )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yardımcı morfolojik unsurlar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[ ]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düşen unsurlar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ПРИМЕРИ ЗА АНАЛИЗА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825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3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Evimizde bugün müzik çalıyor.</a:t>
            </a:r>
            <a:br>
              <a:rPr sz="3300"/>
            </a:br>
            <a:endParaRPr b="0" lang="en-US" sz="33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825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3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evimizde </a:t>
            </a:r>
            <a:r>
              <a:rPr b="0" lang="en-US" sz="33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&lt; ev+(i)miz+de</a:t>
            </a:r>
            <a:r>
              <a:rPr b="0" lang="en-US" sz="33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3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!{İ</a:t>
            </a:r>
            <a:r>
              <a:rPr b="0" lang="en-US" sz="3300" strike="noStrike" u="none" baseline="-25000">
                <a:solidFill>
                  <a:srgbClr val="00ccff"/>
                </a:solidFill>
                <a:effectLst/>
                <a:uFillTx/>
                <a:latin typeface="Arial"/>
              </a:rPr>
              <a:t>k</a:t>
            </a:r>
            <a:r>
              <a:rPr b="0" lang="en-US" sz="33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+(Y)1Ç</a:t>
            </a:r>
            <a:r>
              <a:rPr b="0" lang="en-US" sz="3300" strike="noStrike" u="none" baseline="-25000">
                <a:solidFill>
                  <a:srgbClr val="00ccff"/>
                </a:solidFill>
                <a:effectLst/>
                <a:uFillTx/>
                <a:latin typeface="Arial"/>
              </a:rPr>
              <a:t>ie</a:t>
            </a:r>
            <a:r>
              <a:rPr b="0" lang="en-US" sz="33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+LOC</a:t>
            </a:r>
            <a:r>
              <a:rPr b="0" lang="en-US" sz="3300" strike="noStrike" u="none" baseline="-25000">
                <a:solidFill>
                  <a:srgbClr val="00ccff"/>
                </a:solidFill>
                <a:effectLst/>
                <a:uFillTx/>
                <a:latin typeface="Arial"/>
              </a:rPr>
              <a:t>ade</a:t>
            </a:r>
            <a:r>
              <a:rPr b="0" lang="en-US" sz="33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}</a:t>
            </a:r>
            <a:br>
              <a:rPr sz="3300"/>
            </a:br>
            <a:endParaRPr b="0" lang="en-US" sz="33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825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3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bugün </a:t>
            </a:r>
            <a:r>
              <a:rPr b="0" lang="en-US" sz="33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&lt; bu[#]gün</a:t>
            </a:r>
            <a:r>
              <a:rPr b="0" lang="en-US" sz="33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3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!{İ</a:t>
            </a:r>
            <a:r>
              <a:rPr b="0" lang="en-US" sz="3300" strike="noStrike" u="none" baseline="-25000">
                <a:solidFill>
                  <a:srgbClr val="00ccff"/>
                </a:solidFill>
                <a:effectLst/>
                <a:uFillTx/>
                <a:latin typeface="Arial"/>
              </a:rPr>
              <a:t>k</a:t>
            </a:r>
            <a:r>
              <a:rPr b="0" lang="en-US" sz="33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[#]İ</a:t>
            </a:r>
            <a:r>
              <a:rPr b="0" lang="en-US" sz="3300" strike="noStrike" u="none" baseline="-25000">
                <a:solidFill>
                  <a:srgbClr val="00ccff"/>
                </a:solidFill>
                <a:effectLst/>
                <a:uFillTx/>
                <a:latin typeface="Arial"/>
              </a:rPr>
              <a:t>k</a:t>
            </a:r>
            <a:r>
              <a:rPr b="0" lang="en-US" sz="33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}</a:t>
            </a:r>
            <a:br>
              <a:rPr sz="3300"/>
            </a:br>
            <a:endParaRPr b="0" lang="en-US" sz="33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825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3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müzik </a:t>
            </a:r>
            <a:r>
              <a:rPr b="0" lang="en-US" sz="33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&lt; müzik</a:t>
            </a:r>
            <a:r>
              <a:rPr b="0" lang="en-US" sz="33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3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!{İ}</a:t>
            </a:r>
            <a:br>
              <a:rPr sz="3300"/>
            </a:br>
            <a:endParaRPr b="0" lang="en-US" sz="33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825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3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çalıyor </a:t>
            </a:r>
            <a:r>
              <a:rPr b="0" lang="en-US" sz="33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&lt; çal-(ı)yor[-Ø]</a:t>
            </a:r>
            <a:r>
              <a:rPr b="0" lang="en-US" sz="33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3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!{F</a:t>
            </a:r>
            <a:r>
              <a:rPr b="0" lang="en-US" sz="3300" strike="noStrike" u="none" baseline="-25000">
                <a:solidFill>
                  <a:srgbClr val="00ccff"/>
                </a:solidFill>
                <a:effectLst/>
                <a:uFillTx/>
                <a:latin typeface="Arial"/>
              </a:rPr>
              <a:t>k</a:t>
            </a:r>
            <a:r>
              <a:rPr b="0" lang="en-US" sz="33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-(Y)ŞZ</a:t>
            </a:r>
            <a:r>
              <a:rPr b="0" lang="en-US" sz="3300" strike="noStrike" u="none" baseline="-25000">
                <a:solidFill>
                  <a:srgbClr val="00ccff"/>
                </a:solidFill>
                <a:effectLst/>
                <a:uFillTx/>
                <a:latin typeface="Arial"/>
              </a:rPr>
              <a:t>ke</a:t>
            </a:r>
            <a:r>
              <a:rPr b="0" lang="en-US" sz="33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[-3T</a:t>
            </a:r>
            <a:r>
              <a:rPr b="0" lang="en-US" sz="3300" strike="noStrike" u="none" baseline="-25000">
                <a:solidFill>
                  <a:srgbClr val="00ccff"/>
                </a:solidFill>
                <a:effectLst/>
                <a:uFillTx/>
                <a:latin typeface="Arial"/>
              </a:rPr>
              <a:t>şe</a:t>
            </a:r>
            <a:r>
              <a:rPr b="0" lang="en-US" sz="33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]}</a:t>
            </a:r>
            <a:endParaRPr b="0" lang="en-US" sz="33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 algn="ctr">
              <a:spcBef>
                <a:spcPts val="15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60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ЗА ДЕНЕС ТОЛКУ.</a:t>
            </a:r>
            <a:endParaRPr b="0" lang="en-US" sz="6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 algn="ctr">
              <a:spcBef>
                <a:spcPts val="15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6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 algn="ctr">
              <a:lnSpc>
                <a:spcPct val="100000"/>
              </a:lnSpc>
              <a:spcBef>
                <a:spcPts val="15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6000" strike="noStrike" u="none">
                <a:solidFill>
                  <a:srgbClr val="ffff00"/>
                </a:solidFill>
                <a:effectLst/>
                <a:uFillTx/>
                <a:latin typeface="Wingdings"/>
                <a:ea typeface="Wingdings"/>
              </a:rPr>
              <a:t></a:t>
            </a:r>
            <a:endParaRPr b="0" lang="en-US" sz="6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3. ПРАШАЛНА ПАРТИКУЛА „mİ“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 конјугација, прашалната партикула „mİ“, во зависност од типот на наставките за лице, се користи во различни позиции: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a)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Наставките со „z-парадигма“ (I. тип) 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се користат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после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прашалната партикула „mİ”:</a:t>
            </a:r>
            <a:br>
              <a:rPr sz="2800"/>
            </a:b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Bu adamı önceden görmüş müsünüz?</a:t>
            </a:r>
            <a:br>
              <a:rPr sz="2800"/>
            </a:b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Söylediklerime katılıyor musun?</a:t>
            </a:r>
            <a:br>
              <a:rPr sz="2800"/>
            </a:b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Bilmem, anlatabilecek miyim?</a:t>
            </a:r>
            <a:br>
              <a:rPr sz="2800"/>
            </a:b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Bana tuzu uzatır mısın?</a:t>
            </a:r>
            <a:br>
              <a:rPr sz="2800"/>
            </a:b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Şunu da görmezden gelmeli miyiz?</a:t>
            </a:r>
            <a:br>
              <a:rPr sz="2800"/>
            </a:b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Исклучок: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Наставката за 3. лице множина, доаѓа пред прашалната партикула</a:t>
            </a:r>
            <a:r>
              <a:rPr b="0" lang="en-US" sz="28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 „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mİ“:</a:t>
            </a:r>
            <a:br>
              <a:rPr sz="2800"/>
            </a:b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Hesabı kapatmalılar mı?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3. ПРАШАЛНА ПАРТИКУЛА „mİ“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б)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Наставките за лице со „k-парадигма“ (II. тип)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, се користат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пред 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прашалната партикула „mİ”. 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Исто така, наставките за лице во императив, освен формите во 2. лице еднина и множина, се користат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пред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прашалната партикула „mİ“:</a:t>
            </a:r>
            <a:br>
              <a:rPr sz="3200"/>
            </a:br>
            <a:r>
              <a:rPr b="0" lang="en-US" sz="32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Size nefis yemekler yapalım mı?</a:t>
            </a:r>
            <a:br>
              <a:rPr sz="3200"/>
            </a:br>
            <a:r>
              <a:rPr b="0" lang="en-US" sz="32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Bunu sırf siz göresiniz mi yaptık?</a:t>
            </a:r>
            <a:br>
              <a:rPr sz="3200"/>
            </a:br>
            <a:r>
              <a:rPr b="0" lang="en-US" sz="32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Odayı gördü mü?</a:t>
            </a:r>
            <a:br>
              <a:rPr sz="3200"/>
            </a:b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ВОВЕД ВО МОРФОЛОШКА И МОРФОСИНТАКСИЧКА АНАЛИЗА</a:t>
            </a:r>
            <a:endParaRPr b="0" lang="en-US" sz="36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Морфолошката анализа е процедура при која се одредуваат морфемите на еден збор.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Пример:</a:t>
            </a:r>
            <a:br>
              <a:rPr sz="2800"/>
            </a:b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Yaz</a:t>
            </a:r>
            <a:r>
              <a:rPr b="1" lang="en-US" sz="2800" strike="noStrike" u="sng">
                <a:solidFill>
                  <a:srgbClr val="00ccff"/>
                </a:solidFill>
                <a:effectLst/>
                <a:uFillTx/>
                <a:latin typeface="Arial"/>
              </a:rPr>
              <a:t>ı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 severim.</a:t>
            </a:r>
            <a:br>
              <a:rPr sz="2800"/>
            </a:b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Yaz</a:t>
            </a:r>
            <a:r>
              <a:rPr b="1" lang="en-US" sz="2800" strike="noStrike" u="sng">
                <a:solidFill>
                  <a:srgbClr val="00ccff"/>
                </a:solidFill>
                <a:effectLst/>
                <a:uFillTx/>
                <a:latin typeface="Arial"/>
              </a:rPr>
              <a:t>ı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 yazarım.</a:t>
            </a:r>
            <a:br>
              <a:rPr sz="2800"/>
            </a:b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Ohri Yaz</a:t>
            </a:r>
            <a:r>
              <a:rPr b="1" lang="en-US" sz="2800" strike="noStrike" u="sng">
                <a:solidFill>
                  <a:srgbClr val="00ccff"/>
                </a:solidFill>
                <a:effectLst/>
                <a:uFillTx/>
                <a:latin typeface="Arial"/>
              </a:rPr>
              <a:t>ı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 festivaline henüz hiç gitmedim.</a:t>
            </a:r>
            <a:br>
              <a:rPr sz="2800"/>
            </a:b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Odaya bir bak</a:t>
            </a:r>
            <a:r>
              <a:rPr b="1" lang="en-US" sz="2800" strike="noStrike" u="sng">
                <a:solidFill>
                  <a:srgbClr val="00ccff"/>
                </a:solidFill>
                <a:effectLst/>
                <a:uFillTx/>
                <a:latin typeface="Arial"/>
              </a:rPr>
              <a:t>ı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ver.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Како што може да се види и од горните примери, понекогаш не е доволно само да се најдат морфемите.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Затоа, со морфосинтаксичка анализа, се одредуваат функциите на овие морфеми.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ПОМОШНИ МОРФОЛОШКИ ЕЛЕМЕНТИ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0" y="1752480"/>
            <a:ext cx="9144000" cy="5105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Помошните морфолошки елементи се различни гласови кои се користат меѓу морфемите.</a:t>
            </a:r>
            <a:br>
              <a:rPr sz="2800"/>
            </a:b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Masa</a:t>
            </a:r>
            <a:r>
              <a:rPr b="1" lang="en-US" sz="2800" strike="noStrike" u="sng">
                <a:solidFill>
                  <a:srgbClr val="00ccff"/>
                </a:solidFill>
                <a:effectLst/>
                <a:uFillTx/>
                <a:latin typeface="Arial"/>
              </a:rPr>
              <a:t>y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a oturdu.</a:t>
            </a:r>
            <a:br>
              <a:rPr sz="2800"/>
            </a:b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İki</a:t>
            </a:r>
            <a:r>
              <a:rPr b="1" lang="en-US" sz="2800" strike="noStrike" u="sng">
                <a:solidFill>
                  <a:srgbClr val="00ccff"/>
                </a:solidFill>
                <a:effectLst/>
                <a:uFillTx/>
                <a:latin typeface="Arial"/>
              </a:rPr>
              <a:t>ş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er kişi içeri girdiler.</a:t>
            </a:r>
            <a:br>
              <a:rPr sz="2800"/>
            </a:b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Su içerek doy</a:t>
            </a:r>
            <a:r>
              <a:rPr b="1" lang="en-US" sz="2800" strike="noStrike" u="sng">
                <a:solidFill>
                  <a:srgbClr val="00ccff"/>
                </a:solidFill>
                <a:effectLst/>
                <a:uFillTx/>
                <a:latin typeface="Arial"/>
              </a:rPr>
              <a:t>a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rdık.</a:t>
            </a:r>
            <a:br>
              <a:rPr sz="2800"/>
            </a:b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Uzun uzun bak</a:t>
            </a:r>
            <a:r>
              <a:rPr b="1" lang="en-US" sz="2800" strike="noStrike" u="sng">
                <a:solidFill>
                  <a:srgbClr val="00ccff"/>
                </a:solidFill>
                <a:effectLst/>
                <a:uFillTx/>
                <a:latin typeface="Arial"/>
              </a:rPr>
              <a:t>ı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yor.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Овие елементи ги раздвојуваат гласовите кои не може да дојдат во контакт еден со друг.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Помошните морфолошки елементи секогаш се користат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пред наставката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Само еден дел од наставките имаат потреба од помошни морфолошки елементи.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ПОМОШНИ МОРФОЛОШКИ ЕЛЕМЕНТИ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За да се одреди дали еден глас е помошен морфолошки елемент или е дел од наставката, се користи методата на споредување.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На пример, зборот „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koşuyor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“ содржи глаголски корен „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koş-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“ кој завршува на консонант, а потоа следи наставка за сегашно време. Меѓутоа, за да се одреди дали оваа наставка е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/-İyor/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или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/-yor/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, примерот ќе се контрастира со друг глагол, но кој завршува на вокал и кој ја добива исто наставката за сегашно време.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На овој начин се одредува вистинската наставка.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ПОМОШНИ МОРФОЛОШКИ ЕЛЕМЕНТИ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На пример: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     </a:t>
            </a:r>
            <a:r>
              <a:rPr b="1" lang="en-US" sz="2800" strike="noStrike" u="sng">
                <a:solidFill>
                  <a:srgbClr val="ffff00"/>
                </a:solidFill>
                <a:effectLst/>
                <a:uFillTx/>
                <a:latin typeface="Arial"/>
              </a:rPr>
              <a:t>Глаголи кои завршуваат на</a:t>
            </a:r>
            <a:br>
              <a:rPr sz="2800"/>
            </a:br>
            <a:r>
              <a:rPr b="1" lang="en-US" sz="2800" strike="noStrike" u="sng">
                <a:solidFill>
                  <a:srgbClr val="ffff00"/>
                </a:solidFill>
                <a:effectLst/>
                <a:uFillTx/>
                <a:latin typeface="Arial"/>
              </a:rPr>
              <a:t>консонант:</a:t>
            </a: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	</a:t>
            </a: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	</a:t>
            </a: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	</a:t>
            </a:r>
            <a:r>
              <a:rPr b="1" lang="en-US" sz="2800" strike="noStrike" u="sng">
                <a:solidFill>
                  <a:srgbClr val="ffff00"/>
                </a:solidFill>
                <a:effectLst/>
                <a:uFillTx/>
                <a:latin typeface="Arial"/>
              </a:rPr>
              <a:t>вокал: </a:t>
            </a:r>
            <a:br>
              <a:rPr sz="2800"/>
            </a:b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al-ıyor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oku-yor</a:t>
            </a:r>
            <a:br>
              <a:rPr sz="2800"/>
            </a:b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gel-iyor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başla-yor (&gt;başlıyor)</a:t>
            </a:r>
            <a:br>
              <a:rPr sz="2800"/>
            </a:b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bul-uyor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boya-yor (&gt;boyuyor) </a:t>
            </a:r>
            <a:br>
              <a:rPr sz="2800"/>
            </a:b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gül-üyor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çürü-yor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Значи, минималната (основна, вистинска) форма на наставката за сегашно време е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/-yor/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 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Притоа, ако глаголот во финална позиција содржи консонант, пред наставката се додава еден тесен помошен вокал.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ПОМОШНИ МОРФОЛОШКИ ЕЛЕМЕНТИ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601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Уште еден пример: За да се одреди дали во зборот </a:t>
            </a: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„ütüsü“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по именскиот корен </a:t>
            </a: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„ütü“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наставката за присвојност во 3. лице еднина е </a:t>
            </a: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/-sİ/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или </a:t>
            </a: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/-İ/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, примерот ќе треба да се контрастира со друга именка која завршува на консонант и која ја добива истата наставка:</a:t>
            </a:r>
            <a:br>
              <a:rPr sz="2400"/>
            </a:b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    </a:t>
            </a:r>
            <a:r>
              <a:rPr b="1" lang="en-US" sz="2400" strike="noStrike" u="sng">
                <a:solidFill>
                  <a:srgbClr val="ffff00"/>
                </a:solidFill>
                <a:effectLst/>
                <a:uFillTx/>
                <a:latin typeface="Arial"/>
              </a:rPr>
              <a:t>Именки кои завршуваат на </a:t>
            </a:r>
            <a:br>
              <a:rPr sz="2400"/>
            </a:br>
            <a:r>
              <a:rPr b="1" lang="en-US" sz="2400" strike="noStrike" u="sng">
                <a:solidFill>
                  <a:srgbClr val="ffff00"/>
                </a:solidFill>
                <a:effectLst/>
                <a:uFillTx/>
                <a:latin typeface="Arial"/>
              </a:rPr>
              <a:t>консонант:</a:t>
            </a:r>
            <a:r>
              <a:rPr b="1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	</a:t>
            </a:r>
            <a:r>
              <a:rPr b="1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	</a:t>
            </a:r>
            <a:r>
              <a:rPr b="1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	</a:t>
            </a:r>
            <a:r>
              <a:rPr b="1" lang="en-US" sz="2400" strike="noStrike" u="sng">
                <a:solidFill>
                  <a:srgbClr val="ffff00"/>
                </a:solidFill>
                <a:effectLst/>
                <a:uFillTx/>
                <a:latin typeface="Arial"/>
              </a:rPr>
              <a:t>вокал:</a:t>
            </a:r>
            <a:br>
              <a:rPr sz="2400"/>
            </a:br>
            <a:r>
              <a:rPr b="0" lang="en-US" sz="24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yaz+ı</a:t>
            </a:r>
            <a:r>
              <a:rPr b="0" lang="en-US" sz="24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4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4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4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4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yazı+sı</a:t>
            </a:r>
            <a:br>
              <a:rPr sz="2400"/>
            </a:br>
            <a:r>
              <a:rPr b="0" lang="en-US" sz="24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ses+i</a:t>
            </a:r>
            <a:r>
              <a:rPr b="0" lang="en-US" sz="24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4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4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4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4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veli+si</a:t>
            </a:r>
            <a:br>
              <a:rPr sz="2400"/>
            </a:br>
            <a:r>
              <a:rPr b="0" lang="en-US" sz="24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dost+u</a:t>
            </a:r>
            <a:r>
              <a:rPr b="0" lang="en-US" sz="24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4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4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4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4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boru+su</a:t>
            </a:r>
            <a:br>
              <a:rPr sz="2400"/>
            </a:br>
            <a:r>
              <a:rPr b="0" lang="en-US" sz="24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göz+ü</a:t>
            </a:r>
            <a:r>
              <a:rPr b="0" lang="en-US" sz="24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4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4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4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4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ütü+sü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0">
              <a:lnSpc>
                <a:spcPct val="80000"/>
              </a:lnSpc>
              <a:spcBef>
                <a:spcPts val="601"/>
              </a:spcBef>
              <a:buNone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601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По контрастирањето, очигледно е дека наставката за присвојност во 3. лице еднина е </a:t>
            </a: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/-İ/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 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601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Притоа, кога именката во финална позиција содржи вокал, тогаш пред наставката се додава гласот </a:t>
            </a: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„s“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</TotalTime>
  <Application>LibreOffice/25.2.3.2$Linux_X86_64 LibreOffice_project/520$Build-2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en-US</dc:language>
  <cp:lastModifiedBy>oktay</cp:lastModifiedBy>
  <dcterms:modified xsi:type="dcterms:W3CDTF">2016-11-22T20:36:04Z</dcterms:modified>
  <cp:revision>3</cp:revision>
  <dc:subject/>
  <dc:title>ПРАШАЛНА ПАРТИКУЛА „mİ“ и МОРФОЛОШКА АНАЛИЗА</dc:title>
</cp:coreProperties>
</file>