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presProps.xml" ContentType="application/vnd.openxmlformats-officedocument.presentationml.presProps+xml"/>
  <Override PartName="/ppt/theme/theme1.xml" ContentType="application/vnd.openxmlformats-officedocument.theme+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_rels/slide4.xml.rels" ContentType="application/vnd.openxmlformats-package.relationships+xml"/>
  <Override PartName="/ppt/slides/_rels/slide20.xml.rels" ContentType="application/vnd.openxmlformats-package.relationships+xml"/>
  <Override PartName="/ppt/slides/_rels/slide18.xml.rels" ContentType="application/vnd.openxmlformats-package.relationships+xml"/>
  <Override PartName="/ppt/slides/_rels/slide3.xml.rels" ContentType="application/vnd.openxmlformats-package.relationships+xml"/>
  <Override PartName="/ppt/slides/_rels/slide17.xml.rels" ContentType="application/vnd.openxmlformats-package.relationships+xml"/>
  <Override PartName="/ppt/slides/_rels/slide2.xml.rels" ContentType="application/vnd.openxmlformats-package.relationships+xml"/>
  <Override PartName="/ppt/slides/_rels/slide14.xml.rels" ContentType="application/vnd.openxmlformats-package.relationships+xml"/>
  <Override PartName="/ppt/slides/_rels/slide26.xml.rels" ContentType="application/vnd.openxmlformats-package.relationships+xml"/>
  <Override PartName="/ppt/slides/_rels/slide15.xml.rels" ContentType="application/vnd.openxmlformats-package.relationships+xml"/>
  <Override PartName="/ppt/slides/_rels/slide27.xml.rels" ContentType="application/vnd.openxmlformats-package.relationships+xml"/>
  <Override PartName="/ppt/slides/_rels/slide16.xml.rels" ContentType="application/vnd.openxmlformats-package.relationships+xml"/>
  <Override PartName="/ppt/slides/_rels/slide1.xml.rels" ContentType="application/vnd.openxmlformats-package.relationships+xml"/>
  <Override PartName="/ppt/slides/_rels/slide28.xml.rels" ContentType="application/vnd.openxmlformats-package.relationships+xml"/>
  <Override PartName="/ppt/slides/_rels/slide21.xml.rels" ContentType="application/vnd.openxmlformats-package.relationships+xml"/>
  <Override PartName="/ppt/slides/_rels/slide19.xml.rels" ContentType="application/vnd.openxmlformats-package.relationships+xml"/>
  <Override PartName="/ppt/slides/_rels/slide13.xml.rels" ContentType="application/vnd.openxmlformats-package.relationships+xml"/>
  <Override PartName="/ppt/slides/_rels/slide25.xml.rels" ContentType="application/vnd.openxmlformats-package.relationships+xml"/>
  <Override PartName="/ppt/slides/_rels/slide12.xml.rels" ContentType="application/vnd.openxmlformats-package.relationships+xml"/>
  <Override PartName="/ppt/slides/_rels/slide24.xml.rels" ContentType="application/vnd.openxmlformats-package.relationships+xml"/>
  <Override PartName="/ppt/slides/_rels/slide9.xml.rels" ContentType="application/vnd.openxmlformats-package.relationships+xml"/>
  <Override PartName="/ppt/slides/_rels/slide11.xml.rels" ContentType="application/vnd.openxmlformats-package.relationships+xml"/>
  <Override PartName="/ppt/slides/_rels/slide23.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25.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24.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23.xml" ContentType="application/vnd.openxmlformats-officedocument.presentationml.slide+xml"/>
  <Override PartName="/ppt/slides/slide6.xml" ContentType="application/vnd.openxmlformats-officedocument.presentationml.slide+xml"/>
  <Override PartName="/ppt/slides/slide2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3.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Types>
</file>

<file path=_rels/.rels><?xml version="1.0" encoding="UTF-8"?>
<Relationships xmlns="http://schemas.openxmlformats.org/package/2006/relationships"><Relationship Id="rId1" Type="http://schemas.openxmlformats.org/officedocument/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Lst>
  <p:sldSz cx="9144000" cy="6858000"/>
  <p:notesSz cx="6858000" cy="9144000"/>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30" Type="http://schemas.openxmlformats.org/officeDocument/2006/relationships/slide" Target="slides/slide28.xml"/><Relationship Id="rId31"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Default">
    <p:spTree>
      <p:nvGrpSpPr>
        <p:cNvPr id="1" name=""/>
        <p:cNvGrpSpPr/>
        <p:nvPr/>
      </p:nvGrpSpPr>
      <p:grpSpPr>
        <a:xfrm>
          <a:off x="0" y="0"/>
          <a:ext cx="0" cy="0"/>
          <a:chOff x="0" y="0"/>
          <a:chExt cx="0" cy="0"/>
        </a:xfrm>
      </p:grpSpPr>
      <p:sp>
        <p:nvSpPr>
          <p:cNvPr id="5"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6"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indent="0">
              <a:spcBef>
                <a:spcPts val="799"/>
              </a:spcBef>
              <a:buNone/>
              <a:tabLst>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FE4B183B-A6B0-4626-94ED-88AD58905443}" type="slidenum">
              <a:t>&lt;#&gt;</a:t>
            </a:fld>
          </a:p>
        </p:txBody>
      </p:sp>
      <p:sp>
        <p:nvSpPr>
          <p:cNvPr id="6" name="PlaceHolder 5"/>
          <p:cNvSpPr>
            <a:spLocks noGrp="1"/>
          </p:cNvSpPr>
          <p:nvPr>
            <p:ph type="dt" idx="1"/>
          </p:nvPr>
        </p:nvSpPr>
        <p:spPr/>
        <p:txBody>
          <a:bodyPr/>
          <a:p>
            <a:r>
              <a:rPr lang="en-U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 preserve="1">
  <p:cSld name="Default">
    <p:spTree>
      <p:nvGrpSpPr>
        <p:cNvPr id="1" name=""/>
        <p:cNvGrpSpPr/>
        <p:nvPr/>
      </p:nvGrpSpPr>
      <p:grpSpPr>
        <a:xfrm>
          <a:off x="0" y="0"/>
          <a:ext cx="0" cy="0"/>
          <a:chOff x="0" y="0"/>
          <a:chExt cx="0" cy="0"/>
        </a:xfrm>
      </p:grpSpPr>
      <p:sp>
        <p:nvSpPr>
          <p:cNvPr id="7"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sp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4400" strike="noStrike" u="none">
              <a:solidFill>
                <a:srgbClr val="e3ebf1"/>
              </a:solidFill>
              <a:effectLst/>
              <a:uFillTx/>
              <a:latin typeface="Arial"/>
            </a:endParaRPr>
          </a:p>
        </p:txBody>
      </p:sp>
      <p:sp>
        <p:nvSpPr>
          <p:cNvPr id="8" name="PlaceHolder 2"/>
          <p:cNvSpPr>
            <a:spLocks noGrp="1"/>
          </p:cNvSpPr>
          <p:nvPr>
            <p:ph type="subTitle"/>
          </p:nvPr>
        </p:nvSpPr>
        <p:spPr>
          <a:xfrm>
            <a:off x="457200" y="1600200"/>
            <a:ext cx="8229600" cy="4525920"/>
          </a:xfrm>
          <a:prstGeom prst="rect">
            <a:avLst/>
          </a:prstGeom>
          <a:noFill/>
          <a:ln w="0">
            <a:noFill/>
          </a:ln>
        </p:spPr>
        <p:txBody>
          <a:bodyPr lIns="0" rIns="0" tIns="0" bIns="0" anchor="ctr">
            <a:spAutoFit/>
          </a:bodyPr>
          <a:p>
            <a:pPr indent="0" algn="ctr">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endParaRPr b="0" lang="en-US" sz="3200" strike="noStrike" u="none">
              <a:solidFill>
                <a:srgbClr val="ffffff"/>
              </a:solidFill>
              <a:effectLst/>
              <a:uFillTx/>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4308CA2E-0222-4D92-A542-C054454D25CC}" type="slidenum">
              <a:t>&lt;#&gt;</a:t>
            </a:fld>
          </a:p>
        </p:txBody>
      </p:sp>
      <p:sp>
        <p:nvSpPr>
          <p:cNvPr id="6" name="PlaceHolder 5"/>
          <p:cNvSpPr>
            <a:spLocks noGrp="1"/>
          </p:cNvSpPr>
          <p:nvPr>
            <p:ph type="dt" idx="1"/>
          </p:nvPr>
        </p:nvSpPr>
        <p:spPr/>
        <p:txBody>
          <a:bodyPr/>
          <a:p>
            <a:r>
              <a:rPr lang="en-U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Click to edit the title text format</a:t>
            </a:r>
            <a:endParaRPr b="0" lang="en-US" sz="4400" strike="noStrike" u="none">
              <a:solidFill>
                <a:srgbClr val="e3ebf1"/>
              </a:solidFill>
              <a:effectLst/>
              <a:uFillTx/>
              <a:latin typeface="Arial"/>
            </a:endParaRPr>
          </a:p>
        </p:txBody>
      </p:sp>
      <p:sp>
        <p:nvSpPr>
          <p:cNvPr id="1" name="PlaceHolder 2"/>
          <p:cNvSpPr>
            <a:spLocks noGrp="1"/>
          </p:cNvSpPr>
          <p:nvPr>
            <p:ph type="body"/>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Click to edit the outline text format</a:t>
            </a:r>
            <a:endParaRPr b="0" lang="en-US" sz="3200" strike="noStrike" u="none">
              <a:solidFill>
                <a:srgbClr val="ffffff"/>
              </a:solidFill>
              <a:effectLst/>
              <a:uFillTx/>
              <a:latin typeface="Arial"/>
            </a:endParaRPr>
          </a:p>
          <a:p>
            <a:pPr lvl="1" marL="743040" indent="-28584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Second Outline Level</a:t>
            </a:r>
            <a:endParaRPr b="0" lang="en-US" sz="3200" strike="noStrike" u="none">
              <a:solidFill>
                <a:srgbClr val="ffffff"/>
              </a:solidFill>
              <a:effectLst/>
              <a:uFillTx/>
              <a:latin typeface="Arial"/>
            </a:endParaRPr>
          </a:p>
          <a:p>
            <a:pPr lvl="2" marL="11430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Third Outline Level</a:t>
            </a:r>
            <a:endParaRPr b="0" lang="en-US" sz="3200" strike="noStrike" u="none">
              <a:solidFill>
                <a:srgbClr val="ffffff"/>
              </a:solidFill>
              <a:effectLst/>
              <a:uFillTx/>
              <a:latin typeface="Arial"/>
            </a:endParaRPr>
          </a:p>
          <a:p>
            <a:pPr lvl="3" marL="16002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Fourth Outline Level</a:t>
            </a:r>
            <a:endParaRPr b="0" lang="en-US" sz="3200" strike="noStrike" u="none">
              <a:solidFill>
                <a:srgbClr val="ffffff"/>
              </a:solidFill>
              <a:effectLst/>
              <a:uFillTx/>
              <a:latin typeface="Arial"/>
            </a:endParaRPr>
          </a:p>
          <a:p>
            <a:pPr lvl="4"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Fifth Outline Level</a:t>
            </a:r>
            <a:endParaRPr b="0" lang="en-US" sz="3200" strike="noStrike" u="none">
              <a:solidFill>
                <a:srgbClr val="ffffff"/>
              </a:solidFill>
              <a:effectLst/>
              <a:uFillTx/>
              <a:latin typeface="Arial"/>
            </a:endParaRPr>
          </a:p>
          <a:p>
            <a:pPr lvl="5"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Sixth Outline Level</a:t>
            </a:r>
            <a:endParaRPr b="0" lang="en-US" sz="3200" strike="noStrike" u="none">
              <a:solidFill>
                <a:srgbClr val="ffffff"/>
              </a:solidFill>
              <a:effectLst/>
              <a:uFillTx/>
              <a:latin typeface="Arial"/>
            </a:endParaRPr>
          </a:p>
          <a:p>
            <a:pPr lvl="6" marL="2057400" indent="-22860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Seventh Outline Level</a:t>
            </a:r>
            <a:endParaRPr b="0" lang="en-US" sz="3200" strike="noStrike" u="none">
              <a:solidFill>
                <a:srgbClr val="ffffff"/>
              </a:solidFill>
              <a:effectLst/>
              <a:uFillTx/>
              <a:latin typeface="Arial"/>
            </a:endParaRPr>
          </a:p>
        </p:txBody>
      </p:sp>
      <p:sp>
        <p:nvSpPr>
          <p:cNvPr id="2" name="PlaceHolder 3"/>
          <p:cNvSpPr>
            <a:spLocks noGrp="1"/>
          </p:cNvSpPr>
          <p:nvPr>
            <p:ph type="dt" idx="1"/>
          </p:nvPr>
        </p:nvSpPr>
        <p:spPr>
          <a:xfrm>
            <a:off x="456840" y="6244920"/>
            <a:ext cx="2133720" cy="476280"/>
          </a:xfrm>
          <a:prstGeom prst="rect">
            <a:avLst/>
          </a:prstGeom>
          <a:noFill/>
          <a:ln w="0">
            <a:noFill/>
          </a:ln>
        </p:spPr>
        <p:txBody>
          <a:bodyPr lIns="90000" rIns="90000" tIns="46800" bIns="46800" anchor="t">
            <a:noAutofit/>
          </a:bodyPr>
          <a:lstStyle>
            <a:lvl1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&lt;date/time&gt;</a:t>
            </a:r>
            <a:endParaRPr b="0" lang="en-US" sz="1400" strike="noStrike" u="none">
              <a:solidFill>
                <a:srgbClr val="000000"/>
              </a:solidFill>
              <a:effectLst/>
              <a:uFillTx/>
              <a:latin typeface="Arial"/>
            </a:endParaRPr>
          </a:p>
        </p:txBody>
      </p:sp>
      <p:sp>
        <p:nvSpPr>
          <p:cNvPr id="3" name="PlaceHolder 4"/>
          <p:cNvSpPr>
            <a:spLocks noGrp="1"/>
          </p:cNvSpPr>
          <p:nvPr>
            <p:ph type="ftr" idx="2"/>
          </p:nvPr>
        </p:nvSpPr>
        <p:spPr>
          <a:xfrm>
            <a:off x="3124080" y="6244920"/>
            <a:ext cx="2895840" cy="476280"/>
          </a:xfrm>
          <a:prstGeom prst="rect">
            <a:avLst/>
          </a:prstGeom>
          <a:noFill/>
          <a:ln w="0">
            <a:noFill/>
          </a:ln>
        </p:spPr>
        <p:txBody>
          <a:bodyPr lIns="90000" rIns="90000" tIns="46800" bIns="46800" anchor="t">
            <a:noAutofit/>
          </a:bodyPr>
          <a:lstStyle>
            <a:lvl1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1400" strike="noStrike" u="none">
                <a:solidFill>
                  <a:srgbClr val="ffffff"/>
                </a:solidFill>
                <a:effectLst/>
                <a:uFillTx/>
                <a:latin typeface="Arial"/>
              </a:rPr>
              <a:t>&lt;footer&gt;</a:t>
            </a:r>
            <a:endParaRPr b="0" lang="en-US" sz="1400" strike="noStrike" u="none">
              <a:solidFill>
                <a:srgbClr val="000000"/>
              </a:solidFill>
              <a:effectLst/>
              <a:uFillTx/>
              <a:latin typeface="Arial"/>
            </a:endParaRPr>
          </a:p>
        </p:txBody>
      </p:sp>
      <p:sp>
        <p:nvSpPr>
          <p:cNvPr id="4" name="PlaceHolder 5"/>
          <p:cNvSpPr>
            <a:spLocks noGrp="1"/>
          </p:cNvSpPr>
          <p:nvPr>
            <p:ph type="sldNum" idx="3"/>
          </p:nvPr>
        </p:nvSpPr>
        <p:spPr>
          <a:xfrm>
            <a:off x="6552720" y="6244920"/>
            <a:ext cx="2133720" cy="476280"/>
          </a:xfrm>
          <a:prstGeom prst="rect">
            <a:avLst/>
          </a:prstGeom>
          <a:noFill/>
          <a:ln w="0">
            <a:noFill/>
          </a:ln>
        </p:spPr>
        <p:txBody>
          <a:bodyPr lIns="90000" rIns="90000" tIns="46800" bIns="46800" anchor="t">
            <a:noAutofit/>
          </a:bodyPr>
          <a:lstStyle>
            <a:lvl1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defRPr b="0" lang="en-US" sz="1400" strike="noStrike" u="none">
                <a:solidFill>
                  <a:srgbClr val="ffffff"/>
                </a:solidFill>
                <a:effectLst/>
                <a:uFillTx/>
                <a:latin typeface="Arial"/>
              </a:defRPr>
            </a:lvl1pPr>
          </a:lstStyle>
          <a:p>
            <a:pPr indent="0" algn="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fld id="{B0B034DC-59E6-4034-9230-108DDC42F5AE}" type="slidenum">
              <a:rPr b="0" lang="en-US" sz="1400" strike="noStrike" u="none">
                <a:solidFill>
                  <a:srgbClr val="ffffff"/>
                </a:solidFill>
                <a:effectLst/>
                <a:uFillTx/>
                <a:latin typeface="Arial"/>
              </a:rPr>
              <a:t>&lt;number&gt;</a:t>
            </a:fld>
            <a:endParaRPr b="0" lang="en-US" sz="1400" strike="noStrike" u="none">
              <a:solidFill>
                <a:srgbClr val="000000"/>
              </a:solidFill>
              <a:effectLst/>
              <a:uFillTx/>
              <a:latin typeface="Arial"/>
            </a:endParaRPr>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120"/>
            <a:ext cx="7772400" cy="146988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4400" strike="noStrike" u="none">
                <a:solidFill>
                  <a:srgbClr val="e3ebf1"/>
                </a:solidFill>
                <a:effectLst/>
                <a:uFillTx/>
                <a:latin typeface="Arial"/>
              </a:rPr>
              <a:t>НАСТАВКИ И ВИДОВИ НАСТАВКИ</a:t>
            </a:r>
            <a:endParaRPr b="0" lang="en-US" sz="4400" strike="noStrike" u="none">
              <a:solidFill>
                <a:srgbClr val="e3ebf1"/>
              </a:solidFill>
              <a:effectLst/>
              <a:uFillTx/>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AD DURUM EKLERİ</a:t>
            </a:r>
            <a:endParaRPr b="0" lang="en-US" sz="4400" strike="noStrike" u="none">
              <a:solidFill>
                <a:srgbClr val="e3ebf1"/>
              </a:solidFill>
              <a:effectLst/>
              <a:uFillTx/>
              <a:latin typeface="Arial"/>
            </a:endParaRPr>
          </a:p>
        </p:txBody>
      </p:sp>
      <p:sp>
        <p:nvSpPr>
          <p:cNvPr id="27"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8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Исклучок:</a:t>
            </a:r>
            <a:r>
              <a:rPr b="0" lang="en-US" sz="2800" strike="noStrike" u="none">
                <a:solidFill>
                  <a:srgbClr val="ffffff"/>
                </a:solidFill>
                <a:effectLst/>
                <a:uFillTx/>
                <a:latin typeface="Arial"/>
              </a:rPr>
              <a:t> Личната заменка во трето лице еднина:</a:t>
            </a:r>
            <a:br>
              <a:rPr sz="2800"/>
            </a:br>
            <a:r>
              <a:rPr b="0" lang="en-US" sz="2800" strike="noStrike" u="none">
                <a:solidFill>
                  <a:srgbClr val="00ffff"/>
                </a:solidFill>
                <a:effectLst/>
                <a:uFillTx/>
                <a:latin typeface="Arial"/>
              </a:rPr>
              <a:t>ben+i</a:t>
            </a:r>
            <a:br>
              <a:rPr sz="2800"/>
            </a:br>
            <a:r>
              <a:rPr b="0" lang="en-US" sz="2800" strike="noStrike" u="none">
                <a:solidFill>
                  <a:srgbClr val="00ffff"/>
                </a:solidFill>
                <a:effectLst/>
                <a:uFillTx/>
                <a:latin typeface="Arial"/>
              </a:rPr>
              <a:t>sen+i</a:t>
            </a:r>
            <a:br>
              <a:rPr sz="2800"/>
            </a:br>
            <a:r>
              <a:rPr b="0" lang="en-US" sz="2800" strike="noStrike" u="none">
                <a:solidFill>
                  <a:srgbClr val="00ffff"/>
                </a:solidFill>
                <a:effectLst/>
                <a:uFillTx/>
                <a:latin typeface="Arial"/>
              </a:rPr>
              <a:t>o+(n)u.</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Тука, по аналогија на првите две лични заменки, наместо </a:t>
            </a:r>
            <a:r>
              <a:rPr b="0" lang="en-US" sz="2800" strike="noStrike" u="none">
                <a:solidFill>
                  <a:srgbClr val="6699ff"/>
                </a:solidFill>
                <a:effectLst/>
                <a:uFillTx/>
                <a:latin typeface="Arial"/>
              </a:rPr>
              <a:t>“y”</a:t>
            </a:r>
            <a:r>
              <a:rPr b="0" lang="en-US" sz="2800" strike="noStrike" u="none">
                <a:solidFill>
                  <a:srgbClr val="ffffff"/>
                </a:solidFill>
                <a:effectLst/>
                <a:uFillTx/>
                <a:latin typeface="Arial"/>
              </a:rPr>
              <a:t>, се додава спојниот консонант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Поради тоа, овој споен консонант се нарекува и </a:t>
            </a:r>
            <a:r>
              <a:rPr b="0" lang="en-US" sz="2800" strike="noStrike" u="none">
                <a:solidFill>
                  <a:srgbClr val="6699ff"/>
                </a:solidFill>
                <a:effectLst/>
                <a:uFillTx/>
                <a:latin typeface="Arial"/>
              </a:rPr>
              <a:t>„заменско n“</a:t>
            </a:r>
            <a:r>
              <a:rPr b="0" lang="en-US" sz="2800" strike="noStrike" u="none">
                <a:solidFill>
                  <a:srgbClr val="ffffff"/>
                </a:solidFill>
                <a:effectLst/>
                <a:uFillTx/>
                <a:latin typeface="Arial"/>
              </a:rPr>
              <a:t> или </a:t>
            </a:r>
            <a:r>
              <a:rPr b="0" lang="en-US" sz="2800" strike="noStrike" u="none">
                <a:solidFill>
                  <a:srgbClr val="6699ff"/>
                </a:solidFill>
                <a:effectLst/>
                <a:uFillTx/>
                <a:latin typeface="Arial"/>
              </a:rPr>
              <a:t>“прономинално n”</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Прономиналното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 се користи и кога на показните заменки во еднина им се додава наставката за акузатив:</a:t>
            </a:r>
            <a:br>
              <a:rPr sz="2800"/>
            </a:br>
            <a:r>
              <a:rPr b="0" lang="en-US" sz="2800" strike="noStrike" u="none">
                <a:solidFill>
                  <a:srgbClr val="00ffff"/>
                </a:solidFill>
                <a:effectLst/>
                <a:uFillTx/>
                <a:latin typeface="Arial"/>
              </a:rPr>
              <a:t>bu+(n)u, şu+(n)u, o+(n)u.</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2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Кога наставката за акузатив се употребува по наставката за присвојност во еднина и множина, меѓу нив повторно се вметнува спојниот консонант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a:t>
            </a:r>
            <a:br>
              <a:rPr sz="2800"/>
            </a:br>
            <a:r>
              <a:rPr b="0" lang="en-US" sz="2800" strike="noStrike" u="none">
                <a:solidFill>
                  <a:srgbClr val="00ffff"/>
                </a:solidFill>
                <a:effectLst/>
                <a:uFillTx/>
                <a:latin typeface="Arial"/>
              </a:rPr>
              <a:t>masa+(s)ı+(n)ı</a:t>
            </a:r>
            <a:br>
              <a:rPr sz="2800"/>
            </a:br>
            <a:r>
              <a:rPr b="0" lang="en-US" sz="2800" strike="noStrike" u="none">
                <a:solidFill>
                  <a:srgbClr val="00ffff"/>
                </a:solidFill>
                <a:effectLst/>
                <a:uFillTx/>
                <a:latin typeface="Arial"/>
              </a:rPr>
              <a:t>kendi+(s)i+(n)i,</a:t>
            </a:r>
            <a:br>
              <a:rPr sz="2800"/>
            </a:br>
            <a:r>
              <a:rPr b="0" lang="en-US" sz="2800" strike="noStrike" u="none">
                <a:solidFill>
                  <a:srgbClr val="00ffff"/>
                </a:solidFill>
                <a:effectLst/>
                <a:uFillTx/>
                <a:latin typeface="Arial"/>
              </a:rPr>
              <a:t>rüya+(s)ı+(n)ı,  </a:t>
            </a:r>
            <a:br>
              <a:rPr sz="2800"/>
            </a:br>
            <a:r>
              <a:rPr b="0" lang="en-US" sz="2800" strike="noStrike" u="none">
                <a:solidFill>
                  <a:srgbClr val="00ffff"/>
                </a:solidFill>
                <a:effectLst/>
                <a:uFillTx/>
                <a:latin typeface="Arial"/>
              </a:rPr>
              <a:t>göz+ler+i+(n)i, </a:t>
            </a:r>
            <a:br>
              <a:rPr sz="2800"/>
            </a:br>
            <a:r>
              <a:rPr b="0" lang="en-US" sz="2800" strike="noStrike" u="none">
                <a:solidFill>
                  <a:srgbClr val="00ffff"/>
                </a:solidFill>
                <a:effectLst/>
                <a:uFillTx/>
                <a:latin typeface="Arial"/>
              </a:rPr>
              <a:t>sorun+ları+(n)ı, </a:t>
            </a:r>
            <a:br>
              <a:rPr sz="2800"/>
            </a:br>
            <a:r>
              <a:rPr b="0" lang="en-US" sz="2800" strike="noStrike" u="none">
                <a:solidFill>
                  <a:srgbClr val="00ffff"/>
                </a:solidFill>
                <a:effectLst/>
                <a:uFillTx/>
                <a:latin typeface="Arial"/>
              </a:rPr>
              <a:t>ev+leri+(n)i,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3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3.</a:t>
            </a:r>
            <a:r>
              <a:rPr b="0" lang="en-US" sz="2800" strike="noStrike" u="none">
                <a:solidFill>
                  <a:srgbClr val="ffffff"/>
                </a:solidFill>
                <a:effectLst/>
                <a:uFillTx/>
                <a:latin typeface="Arial"/>
              </a:rPr>
              <a:t> </a:t>
            </a:r>
            <a:r>
              <a:rPr b="0" lang="en-US" sz="2800" strike="noStrike" u="none">
                <a:solidFill>
                  <a:srgbClr val="ffff00"/>
                </a:solidFill>
                <a:effectLst/>
                <a:uFillTx/>
                <a:latin typeface="Arial"/>
              </a:rPr>
              <a:t>Датив (DAT, /-A/)</a:t>
            </a:r>
            <a:br>
              <a:rPr sz="2800"/>
            </a:br>
            <a:r>
              <a:rPr b="0" lang="en-US" sz="2800" strike="noStrike" u="none">
                <a:solidFill>
                  <a:srgbClr val="ffffff"/>
                </a:solidFill>
                <a:effectLst/>
                <a:uFillTx/>
                <a:latin typeface="Arial"/>
              </a:rPr>
              <a:t>- Го покажува односот на именката со некое движење или ја покажува насоката.</a:t>
            </a:r>
            <a:br>
              <a:rPr sz="2800"/>
            </a:br>
            <a:r>
              <a:rPr b="0" lang="en-US" sz="2800" strike="noStrike" u="none">
                <a:solidFill>
                  <a:srgbClr val="ffffff"/>
                </a:solidFill>
                <a:effectLst/>
                <a:uFillTx/>
                <a:latin typeface="Arial"/>
              </a:rPr>
              <a:t>- Подлежи на палаталната вокална хармонија.</a:t>
            </a:r>
            <a:br>
              <a:rPr sz="2800"/>
            </a:br>
            <a:r>
              <a:rPr b="0" lang="en-US" sz="2800" strike="noStrike" u="none">
                <a:solidFill>
                  <a:srgbClr val="ffffff"/>
                </a:solidFill>
                <a:effectLst/>
                <a:uFillTx/>
                <a:latin typeface="Arial"/>
              </a:rPr>
              <a:t>- Ако именката во финална позиција содржи консонант, тогаш наставката за датив доаѓа директно на именката:</a:t>
            </a:r>
            <a:br>
              <a:rPr sz="2800"/>
            </a:br>
            <a:r>
              <a:rPr b="0" lang="en-US" sz="2800" strike="noStrike" u="none">
                <a:solidFill>
                  <a:srgbClr val="00ffff"/>
                </a:solidFill>
                <a:effectLst/>
                <a:uFillTx/>
                <a:latin typeface="Arial"/>
              </a:rPr>
              <a:t>ağız+a, ayak+a &gt; ayağa, gül+e, saray+a, telefon+a, yüz+e, и др.</a:t>
            </a:r>
            <a:br>
              <a:rPr sz="2800"/>
            </a:br>
            <a:r>
              <a:rPr b="0" lang="en-US" sz="2800" strike="noStrike" u="none">
                <a:solidFill>
                  <a:srgbClr val="ffffff"/>
                </a:solidFill>
                <a:effectLst/>
                <a:uFillTx/>
                <a:latin typeface="Arial"/>
              </a:rPr>
              <a:t>- Кога, пак, доаѓа на личните заменки “ben” и “sen”, тогаш се менува и коренот:</a:t>
            </a:r>
            <a:br>
              <a:rPr sz="2800"/>
            </a:br>
            <a:r>
              <a:rPr b="0" lang="en-US" sz="2800" strike="noStrike" u="none">
                <a:solidFill>
                  <a:srgbClr val="6699ff"/>
                </a:solidFill>
                <a:effectLst/>
                <a:uFillTx/>
                <a:latin typeface="Arial"/>
              </a:rPr>
              <a:t>ben+e &gt; bana</a:t>
            </a:r>
            <a:br>
              <a:rPr sz="2800"/>
            </a:br>
            <a:r>
              <a:rPr b="0" lang="en-US" sz="2800" strike="noStrike" u="none">
                <a:solidFill>
                  <a:srgbClr val="6699ff"/>
                </a:solidFill>
                <a:effectLst/>
                <a:uFillTx/>
                <a:latin typeface="Arial"/>
              </a:rPr>
              <a:t>sen+e &gt; sana.</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3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601"/>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 Ако именката во финална позиција содржи вокал, тогаш пред наставката за датив се вметнува спојниот консонант </a:t>
            </a:r>
            <a:r>
              <a:rPr b="0" lang="en-US" sz="2400" strike="noStrike" u="none">
                <a:solidFill>
                  <a:srgbClr val="6699ff"/>
                </a:solidFill>
                <a:effectLst/>
                <a:uFillTx/>
                <a:latin typeface="Arial"/>
              </a:rPr>
              <a:t>“y”</a:t>
            </a:r>
            <a:r>
              <a:rPr b="0" lang="en-US" sz="2400" strike="noStrike" u="none">
                <a:solidFill>
                  <a:srgbClr val="ffffff"/>
                </a:solidFill>
                <a:effectLst/>
                <a:uFillTx/>
                <a:latin typeface="Arial"/>
              </a:rPr>
              <a:t>:</a:t>
            </a:r>
            <a:br>
              <a:rPr sz="2400"/>
            </a:br>
            <a:r>
              <a:rPr b="0" lang="es-ES" sz="2400" strike="noStrike" u="none">
                <a:solidFill>
                  <a:srgbClr val="00ffff"/>
                </a:solidFill>
                <a:effectLst/>
                <a:uFillTx/>
                <a:latin typeface="Arial"/>
              </a:rPr>
              <a:t>döşeme+(y)e, köşe+(y)e, oda+(y)a,  Kumanova+(y)a &gt; Kumanova’ya, и др.</a:t>
            </a:r>
            <a:endParaRPr b="0" lang="en-US" sz="2400" strike="noStrike" u="none">
              <a:solidFill>
                <a:srgbClr val="ffffff"/>
              </a:solidFill>
              <a:effectLst/>
              <a:uFillTx/>
              <a:latin typeface="Arial"/>
            </a:endParaRPr>
          </a:p>
          <a:p>
            <a:pPr marL="343080" indent="-343080">
              <a:lnSpc>
                <a:spcPct val="80000"/>
              </a:lnSpc>
              <a:spcBef>
                <a:spcPts val="601"/>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Исклучоци:</a:t>
            </a:r>
            <a:r>
              <a:rPr b="0" lang="en-US" sz="2400" strike="noStrike" u="none">
                <a:solidFill>
                  <a:srgbClr val="ffffff"/>
                </a:solidFill>
                <a:effectLst/>
                <a:uFillTx/>
                <a:latin typeface="Arial"/>
              </a:rPr>
              <a:t> </a:t>
            </a:r>
            <a:br>
              <a:rPr sz="2400"/>
            </a:br>
            <a:r>
              <a:rPr b="0" lang="en-US" sz="2400" strike="noStrike" u="none">
                <a:solidFill>
                  <a:srgbClr val="ffffff"/>
                </a:solidFill>
                <a:effectLst/>
                <a:uFillTx/>
                <a:latin typeface="Arial"/>
              </a:rPr>
              <a:t>- Лична заменка во трето лице еднина: </a:t>
            </a:r>
            <a:br>
              <a:rPr sz="2400"/>
            </a:br>
            <a:r>
              <a:rPr b="0" lang="en-US" sz="2400" strike="noStrike" u="none">
                <a:solidFill>
                  <a:srgbClr val="00ffff"/>
                </a:solidFill>
                <a:effectLst/>
                <a:uFillTx/>
                <a:latin typeface="Arial"/>
              </a:rPr>
              <a:t>ben+e (&lt;bana)</a:t>
            </a:r>
            <a:br>
              <a:rPr sz="2400"/>
            </a:br>
            <a:r>
              <a:rPr b="0" lang="en-US" sz="2400" strike="noStrike" u="none">
                <a:solidFill>
                  <a:srgbClr val="00ffff"/>
                </a:solidFill>
                <a:effectLst/>
                <a:uFillTx/>
                <a:latin typeface="Arial"/>
              </a:rPr>
              <a:t>sen+e (&lt;sana)</a:t>
            </a:r>
            <a:br>
              <a:rPr sz="2400"/>
            </a:br>
            <a:r>
              <a:rPr b="0" lang="en-US" sz="2400" strike="noStrike" u="none">
                <a:solidFill>
                  <a:srgbClr val="00ffff"/>
                </a:solidFill>
                <a:effectLst/>
                <a:uFillTx/>
                <a:latin typeface="Arial"/>
              </a:rPr>
              <a:t>o+(n)a.</a:t>
            </a:r>
            <a:br>
              <a:rPr sz="2400"/>
            </a:br>
            <a:r>
              <a:rPr b="0" lang="en-US" sz="2400" strike="noStrike" u="none">
                <a:solidFill>
                  <a:srgbClr val="ffffff"/>
                </a:solidFill>
                <a:effectLst/>
                <a:uFillTx/>
                <a:latin typeface="Arial"/>
              </a:rPr>
              <a:t>- Показните заменки во еднина: </a:t>
            </a:r>
            <a:br>
              <a:rPr sz="2400"/>
            </a:br>
            <a:r>
              <a:rPr b="0" lang="pt-BR" sz="2400" strike="noStrike" u="none">
                <a:solidFill>
                  <a:srgbClr val="00ffff"/>
                </a:solidFill>
                <a:effectLst/>
                <a:uFillTx/>
                <a:latin typeface="Arial"/>
              </a:rPr>
              <a:t>bu+(n)a, şu+(n)a, o+(n)a.</a:t>
            </a:r>
            <a:br>
              <a:rPr sz="2400"/>
            </a:br>
            <a:r>
              <a:rPr b="0" lang="pt-BR" sz="2400" strike="noStrike" u="none">
                <a:solidFill>
                  <a:srgbClr val="ffffff"/>
                </a:solidFill>
                <a:effectLst/>
                <a:uFillTx/>
                <a:latin typeface="Arial"/>
              </a:rPr>
              <a:t>- По наставките за присвојност во трето лице еднина и множина:</a:t>
            </a:r>
            <a:br>
              <a:rPr sz="2400"/>
            </a:br>
            <a:r>
              <a:rPr b="0" lang="en-US" sz="2400" strike="noStrike" u="none">
                <a:solidFill>
                  <a:srgbClr val="00ffff"/>
                </a:solidFill>
                <a:effectLst/>
                <a:uFillTx/>
                <a:latin typeface="Arial"/>
              </a:rPr>
              <a:t>bardağına &lt;bardak+ı+(n)a, ellerine &lt;eller+i+(n)e, karnına &lt;karın+ı+(n)a, yanına &lt;yan+ı+(n)a, и др.</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3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601"/>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00"/>
                </a:solidFill>
                <a:effectLst/>
                <a:uFillTx/>
                <a:latin typeface="Arial"/>
              </a:rPr>
              <a:t>4. Генитив (GEN, /-İn/)</a:t>
            </a:r>
            <a:br>
              <a:rPr sz="2400"/>
            </a:br>
            <a:r>
              <a:rPr b="0" lang="en-US" sz="2400" strike="noStrike" u="none">
                <a:solidFill>
                  <a:srgbClr val="ffffff"/>
                </a:solidFill>
                <a:effectLst/>
                <a:uFillTx/>
                <a:latin typeface="Arial"/>
              </a:rPr>
              <a:t>- Определува кому му припаѓа една именка или збор од именско потекло.</a:t>
            </a:r>
            <a:br>
              <a:rPr sz="2400"/>
            </a:br>
            <a:r>
              <a:rPr b="0" lang="en-US" sz="2400" strike="noStrike" u="none">
                <a:solidFill>
                  <a:srgbClr val="ffffff"/>
                </a:solidFill>
                <a:effectLst/>
                <a:uFillTx/>
                <a:latin typeface="Arial"/>
              </a:rPr>
              <a:t>- Подлежи на палаталната и на лабијалната вокална хармонија.</a:t>
            </a:r>
            <a:br>
              <a:rPr sz="2400"/>
            </a:br>
            <a:r>
              <a:rPr b="0" lang="en-US" sz="2400" strike="noStrike" u="none">
                <a:solidFill>
                  <a:srgbClr val="ffffff"/>
                </a:solidFill>
                <a:effectLst/>
                <a:uFillTx/>
                <a:latin typeface="Arial"/>
              </a:rPr>
              <a:t>- Образува определена именска група:</a:t>
            </a:r>
            <a:br>
              <a:rPr sz="2400"/>
            </a:br>
            <a:r>
              <a:rPr b="0" lang="en-US" sz="2400" strike="noStrike" u="none">
                <a:solidFill>
                  <a:srgbClr val="00ffff"/>
                </a:solidFill>
                <a:effectLst/>
                <a:uFillTx/>
                <a:latin typeface="Arial"/>
              </a:rPr>
              <a:t>evin kapısı, Şenol’un eşi, komşunun sesi, и др.</a:t>
            </a:r>
            <a:r>
              <a:rPr b="0" lang="en-US" sz="2400" strike="noStrike" u="none">
                <a:solidFill>
                  <a:srgbClr val="ffffff"/>
                </a:solidFill>
                <a:effectLst/>
                <a:uFillTx/>
                <a:latin typeface="Arial"/>
              </a:rPr>
              <a:t> </a:t>
            </a:r>
            <a:br>
              <a:rPr sz="2400"/>
            </a:br>
            <a:r>
              <a:rPr b="0" lang="en-US" sz="2400" strike="noStrike" u="none">
                <a:solidFill>
                  <a:srgbClr val="ffffff"/>
                </a:solidFill>
                <a:effectLst/>
                <a:uFillTx/>
                <a:latin typeface="Arial"/>
              </a:rPr>
              <a:t>- Кога во финална позиција на именката се наоѓа консонант, тогаш наставката за генитив доаѓа директно на именката: </a:t>
            </a:r>
            <a:br>
              <a:rPr sz="2400"/>
            </a:br>
            <a:r>
              <a:rPr b="0" lang="en-US" sz="2400" strike="noStrike" u="none">
                <a:solidFill>
                  <a:srgbClr val="00ffff"/>
                </a:solidFill>
                <a:effectLst/>
                <a:uFillTx/>
                <a:latin typeface="Arial"/>
              </a:rPr>
              <a:t>at+ın, boyun+un &gt; boynun, el+in, göz+ün, </a:t>
            </a:r>
            <a:br>
              <a:rPr sz="2400"/>
            </a:br>
            <a:r>
              <a:rPr b="0" lang="en-US" sz="2400" strike="noStrike" u="none">
                <a:solidFill>
                  <a:srgbClr val="00ffff"/>
                </a:solidFill>
                <a:effectLst/>
                <a:uFillTx/>
                <a:latin typeface="Arial"/>
              </a:rPr>
              <a:t>koltuk+un &gt; koltuğun, küçük+ün &gt; küçüğün, и др.</a:t>
            </a:r>
            <a:br>
              <a:rPr sz="2400"/>
            </a:br>
            <a:r>
              <a:rPr b="0" lang="en-US" sz="2400" strike="noStrike" u="none">
                <a:solidFill>
                  <a:srgbClr val="ffffff"/>
                </a:solidFill>
                <a:effectLst/>
                <a:uFillTx/>
                <a:latin typeface="Arial"/>
              </a:rPr>
              <a:t>- Кога именката завршува на вокал, тогаш пред наставката за генитив се вметнува спојниот консонант “n”:</a:t>
            </a:r>
            <a:br>
              <a:rPr sz="2400"/>
            </a:br>
            <a:r>
              <a:rPr b="0" lang="pt-BR" sz="2400" strike="noStrike" u="none">
                <a:solidFill>
                  <a:srgbClr val="00ffff"/>
                </a:solidFill>
                <a:effectLst/>
                <a:uFillTx/>
                <a:latin typeface="Arial"/>
              </a:rPr>
              <a:t>abide+(n)in, koşu+(n)un, oda+(n)ın, örtü+(n)ün, soba+(n)ın, yara+(n)ın, и др.</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3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Кај личните заменки во прво лице еднина и множина, наместо </a:t>
            </a:r>
            <a:r>
              <a:rPr b="0" lang="en-US" sz="2800" strike="noStrike" u="none">
                <a:solidFill>
                  <a:srgbClr val="ffff00"/>
                </a:solidFill>
                <a:effectLst/>
                <a:uFillTx/>
                <a:latin typeface="Arial"/>
              </a:rPr>
              <a:t>/-İn/</a:t>
            </a:r>
            <a:r>
              <a:rPr b="0" lang="en-US" sz="2800" strike="noStrike" u="none">
                <a:solidFill>
                  <a:srgbClr val="ffffff"/>
                </a:solidFill>
                <a:effectLst/>
                <a:uFillTx/>
                <a:latin typeface="Arial"/>
              </a:rPr>
              <a:t>, наставката за генитив е </a:t>
            </a:r>
            <a:br>
              <a:rPr sz="2800"/>
            </a:br>
            <a:r>
              <a:rPr b="0" lang="en-US" sz="2800" strike="noStrike" u="none">
                <a:solidFill>
                  <a:srgbClr val="ffff00"/>
                </a:solidFill>
                <a:effectLst/>
                <a:uFillTx/>
                <a:latin typeface="Arial"/>
              </a:rPr>
              <a:t>/-im/</a:t>
            </a:r>
            <a:r>
              <a:rPr b="0" lang="en-US" sz="2800" strike="noStrike" u="none">
                <a:solidFill>
                  <a:srgbClr val="ffffff"/>
                </a:solidFill>
                <a:effectLst/>
                <a:uFillTx/>
                <a:latin typeface="Arial"/>
              </a:rPr>
              <a:t>:</a:t>
            </a:r>
            <a:br>
              <a:rPr sz="2800"/>
            </a:br>
            <a:r>
              <a:rPr b="0" lang="en-US" sz="2800" strike="noStrike" u="none">
                <a:solidFill>
                  <a:srgbClr val="00ffff"/>
                </a:solidFill>
                <a:effectLst/>
                <a:uFillTx/>
                <a:latin typeface="Arial"/>
              </a:rPr>
              <a:t>ben+im, biz+im.</a:t>
            </a:r>
            <a:br>
              <a:rPr sz="2800"/>
            </a:br>
            <a:r>
              <a:rPr b="0" lang="en-US" sz="2800" strike="noStrike" u="none">
                <a:solidFill>
                  <a:srgbClr val="6699ff"/>
                </a:solidFill>
                <a:effectLst/>
                <a:uFillTx/>
                <a:latin typeface="Arial"/>
              </a:rPr>
              <a:t>Benim oğlum geldi.</a:t>
            </a:r>
            <a:br>
              <a:rPr sz="2800"/>
            </a:br>
            <a:r>
              <a:rPr b="0" lang="en-US" sz="2800" strike="noStrike" u="none">
                <a:solidFill>
                  <a:srgbClr val="6699ff"/>
                </a:solidFill>
                <a:effectLst/>
                <a:uFillTx/>
                <a:latin typeface="Arial"/>
              </a:rPr>
              <a:t>Bizim odamız çok güzeldir.</a:t>
            </a:r>
            <a:endParaRPr b="0" lang="en-US" sz="2800" strike="noStrike" u="none">
              <a:solidFill>
                <a:srgbClr val="ffffff"/>
              </a:solidFill>
              <a:effectLst/>
              <a:uFillTx/>
              <a:latin typeface="Arial"/>
            </a:endParaRPr>
          </a:p>
          <a:p>
            <a:pPr marL="343080" indent="-343080">
              <a:lnSpc>
                <a:spcPct val="8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Внимание:</a:t>
            </a:r>
            <a:r>
              <a:rPr b="0" lang="en-US" sz="2800" strike="noStrike" u="none">
                <a:solidFill>
                  <a:srgbClr val="ffffff"/>
                </a:solidFill>
                <a:effectLst/>
                <a:uFillTx/>
                <a:latin typeface="Arial"/>
              </a:rPr>
              <a:t> Оваа наставка за генитив </a:t>
            </a:r>
            <a:r>
              <a:rPr b="0" lang="en-US" sz="2800" strike="noStrike" u="none">
                <a:solidFill>
                  <a:srgbClr val="ffff00"/>
                </a:solidFill>
                <a:effectLst/>
                <a:uFillTx/>
                <a:latin typeface="Arial"/>
              </a:rPr>
              <a:t>/-im/</a:t>
            </a:r>
            <a:r>
              <a:rPr b="0" lang="en-US" sz="2800" strike="noStrike" u="none">
                <a:solidFill>
                  <a:srgbClr val="ffffff"/>
                </a:solidFill>
                <a:effectLst/>
                <a:uFillTx/>
                <a:latin typeface="Arial"/>
              </a:rPr>
              <a:t> не треба да се меша со присвојните наставки!</a:t>
            </a:r>
            <a:endParaRPr b="0" lang="en-US" sz="2800" strike="noStrike" u="none">
              <a:solidFill>
                <a:srgbClr val="ffffff"/>
              </a:solidFill>
              <a:effectLst/>
              <a:uFillTx/>
              <a:latin typeface="Arial"/>
            </a:endParaRPr>
          </a:p>
          <a:p>
            <a:pPr marL="343080" indent="-343080">
              <a:lnSpc>
                <a:spcPct val="8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Иако наставките за падеж се користат на апсолутниот крај на именките, како исклучок, после наставката за генитив, може да дојде и релативната наставка </a:t>
            </a:r>
            <a:r>
              <a:rPr b="0" lang="en-US" sz="2800" strike="noStrike" u="none">
                <a:solidFill>
                  <a:srgbClr val="6699ff"/>
                </a:solidFill>
                <a:effectLst/>
                <a:uFillTx/>
                <a:latin typeface="Arial"/>
              </a:rPr>
              <a:t>/-ki/</a:t>
            </a:r>
            <a:r>
              <a:rPr b="0" lang="en-US" sz="2800" strike="noStrike" u="none">
                <a:solidFill>
                  <a:srgbClr val="ffffff"/>
                </a:solidFill>
                <a:effectLst/>
                <a:uFillTx/>
                <a:latin typeface="Arial"/>
              </a:rPr>
              <a:t>:</a:t>
            </a:r>
            <a:br>
              <a:rPr sz="2800"/>
            </a:br>
            <a:r>
              <a:rPr b="0" lang="en-US" sz="2800" strike="noStrike" u="none">
                <a:solidFill>
                  <a:srgbClr val="00ffff"/>
                </a:solidFill>
                <a:effectLst/>
                <a:uFillTx/>
                <a:latin typeface="Arial"/>
              </a:rPr>
              <a:t>benimki, seninki, onunki, bizimki, sizinki, onlarınki, odanınki, arabanınki, gözlüğünki,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3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3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5. Локатив (LOC, /-DA/)</a:t>
            </a:r>
            <a:br>
              <a:rPr sz="2800"/>
            </a:br>
            <a:r>
              <a:rPr b="0" lang="en-US" sz="2800" strike="noStrike" u="none">
                <a:solidFill>
                  <a:srgbClr val="ffffff"/>
                </a:solidFill>
                <a:effectLst/>
                <a:uFillTx/>
                <a:latin typeface="Arial"/>
              </a:rPr>
              <a:t>- Го покажува местото каде се случува глаголското дејство.</a:t>
            </a:r>
            <a:br>
              <a:rPr sz="2800"/>
            </a:br>
            <a:r>
              <a:rPr b="0" lang="en-US" sz="2800" strike="noStrike" u="none">
                <a:solidFill>
                  <a:srgbClr val="ffffff"/>
                </a:solidFill>
                <a:effectLst/>
                <a:uFillTx/>
                <a:latin typeface="Arial"/>
              </a:rPr>
              <a:t>- Не може да се користи кога има движење или кога се покажува насоката на глаголското дејство. Секогаш покажува фиксно место.</a:t>
            </a:r>
            <a:br>
              <a:rPr sz="2800"/>
            </a:br>
            <a:r>
              <a:rPr b="0" lang="en-US" sz="2800" strike="noStrike" u="none">
                <a:solidFill>
                  <a:srgbClr val="ffffff"/>
                </a:solidFill>
                <a:effectLst/>
                <a:uFillTx/>
                <a:latin typeface="Arial"/>
              </a:rPr>
              <a:t>- Подлежи на палаталната вокална хармонија и на консонантската хармонија.</a:t>
            </a:r>
            <a:br>
              <a:rPr sz="2800"/>
            </a:br>
            <a:r>
              <a:rPr b="0" lang="en-US" sz="2800" strike="noStrike" u="none">
                <a:solidFill>
                  <a:srgbClr val="ffffff"/>
                </a:solidFill>
                <a:effectLst/>
                <a:uFillTx/>
                <a:latin typeface="Arial"/>
              </a:rPr>
              <a:t>- Без разлика дали именката завршува на вокал или консонант, секогаш доаѓа директно на именката:</a:t>
            </a:r>
            <a:br>
              <a:rPr sz="2800"/>
            </a:br>
            <a:r>
              <a:rPr b="0" lang="en-US" sz="2800" strike="noStrike" u="none">
                <a:solidFill>
                  <a:srgbClr val="00ffff"/>
                </a:solidFill>
                <a:effectLst/>
                <a:uFillTx/>
                <a:latin typeface="Arial"/>
              </a:rPr>
              <a:t>baş+ta, ben+de, gişe+de, masa+da, и др.</a:t>
            </a:r>
            <a:br>
              <a:rPr sz="2800"/>
            </a:br>
            <a:r>
              <a:rPr b="0" lang="en-US" sz="2800" strike="noStrike" u="none">
                <a:solidFill>
                  <a:srgbClr val="ffffff"/>
                </a:solidFill>
                <a:effectLst/>
                <a:uFillTx/>
                <a:latin typeface="Arial"/>
              </a:rPr>
              <a:t>- Ако, пак, именката завршува на вокал, тогаш се користи звучната варијанта на наставката.</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4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Исклучоци:</a:t>
            </a:r>
            <a:br>
              <a:rPr sz="2800"/>
            </a:br>
            <a:r>
              <a:rPr b="0" lang="en-US" sz="2800" strike="noStrike" u="none">
                <a:solidFill>
                  <a:srgbClr val="ffffff"/>
                </a:solidFill>
                <a:effectLst/>
                <a:uFillTx/>
                <a:latin typeface="Arial"/>
              </a:rPr>
              <a:t>- После наставките за присвојност во трето лице еднина и множина, иако за тоа нема потреба, пред наставката за локатив се додава спојниот консонант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a:t>
            </a:r>
            <a:br>
              <a:rPr sz="2800"/>
            </a:br>
            <a:r>
              <a:rPr b="0" lang="pt-BR" sz="2800" strike="noStrike" u="none">
                <a:solidFill>
                  <a:srgbClr val="00ffff"/>
                </a:solidFill>
                <a:effectLst/>
                <a:uFillTx/>
                <a:latin typeface="Arial"/>
              </a:rPr>
              <a:t>etraf+ı+(n)da, cebinde &lt;cep+i+(n)de, yazılar+ı+(n)da, yüz+leri+(n)de, и др.</a:t>
            </a:r>
            <a:br>
              <a:rPr sz="2800"/>
            </a:br>
            <a:r>
              <a:rPr b="0" lang="pt-BR" sz="2800" strike="noStrike" u="none">
                <a:solidFill>
                  <a:srgbClr val="ffffff"/>
                </a:solidFill>
                <a:effectLst/>
                <a:uFillTx/>
                <a:latin typeface="Arial"/>
              </a:rPr>
              <a:t>- По личната заменка за трето лице еднина, се вметнува спојниот консонант </a:t>
            </a:r>
            <a:r>
              <a:rPr b="0" lang="pt-BR" sz="2800" strike="noStrike" u="none">
                <a:solidFill>
                  <a:srgbClr val="6699ff"/>
                </a:solidFill>
                <a:effectLst/>
                <a:uFillTx/>
                <a:latin typeface="Arial"/>
              </a:rPr>
              <a:t>“n”</a:t>
            </a:r>
            <a:r>
              <a:rPr b="0" lang="pt-BR" sz="2800" strike="noStrike" u="none">
                <a:solidFill>
                  <a:srgbClr val="ffffff"/>
                </a:solidFill>
                <a:effectLst/>
                <a:uFillTx/>
                <a:latin typeface="Arial"/>
              </a:rPr>
              <a:t>:</a:t>
            </a:r>
            <a:br>
              <a:rPr sz="2800"/>
            </a:br>
            <a:r>
              <a:rPr b="0" lang="pt-BR" sz="2800" strike="noStrike" u="none">
                <a:solidFill>
                  <a:srgbClr val="00ffff"/>
                </a:solidFill>
                <a:effectLst/>
                <a:uFillTx/>
                <a:latin typeface="Arial"/>
              </a:rPr>
              <a:t>ben+de, sen+de, o+(n)da.</a:t>
            </a:r>
            <a:br>
              <a:rPr sz="2800"/>
            </a:br>
            <a:r>
              <a:rPr b="0" lang="pt-BR" sz="2800" strike="noStrike" u="none">
                <a:solidFill>
                  <a:srgbClr val="ffffff"/>
                </a:solidFill>
                <a:effectLst/>
                <a:uFillTx/>
                <a:latin typeface="Arial"/>
              </a:rPr>
              <a:t>- Прономиналното </a:t>
            </a:r>
            <a:r>
              <a:rPr b="0" lang="pt-BR" sz="2800" strike="noStrike" u="none">
                <a:solidFill>
                  <a:srgbClr val="6699ff"/>
                </a:solidFill>
                <a:effectLst/>
                <a:uFillTx/>
                <a:latin typeface="Arial"/>
              </a:rPr>
              <a:t>“n”</a:t>
            </a:r>
            <a:r>
              <a:rPr b="0" lang="pt-BR" sz="2800" strike="noStrike" u="none">
                <a:solidFill>
                  <a:srgbClr val="ffffff"/>
                </a:solidFill>
                <a:effectLst/>
                <a:uFillTx/>
                <a:latin typeface="Arial"/>
              </a:rPr>
              <a:t> се додава и по показните заменки во еднина:</a:t>
            </a:r>
            <a:br>
              <a:rPr sz="2800"/>
            </a:br>
            <a:r>
              <a:rPr b="0" lang="pt-BR" sz="2800" strike="noStrike" u="none">
                <a:solidFill>
                  <a:srgbClr val="00ffff"/>
                </a:solidFill>
                <a:effectLst/>
                <a:uFillTx/>
                <a:latin typeface="Arial"/>
              </a:rPr>
              <a:t>bu+(n)da, şu+(n)da, o+(n)da.</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43"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за падеж доаѓаат на апсолутниот крај на именките, но, како и кај генитивот, по наставката за локатив може да дојде релативната наставка </a:t>
            </a:r>
            <a:r>
              <a:rPr b="0" lang="en-US" sz="2800" strike="noStrike" u="none">
                <a:solidFill>
                  <a:srgbClr val="6699ff"/>
                </a:solidFill>
                <a:effectLst/>
                <a:uFillTx/>
                <a:latin typeface="Arial"/>
              </a:rPr>
              <a:t>/-ki/</a:t>
            </a:r>
            <a:r>
              <a:rPr b="0" lang="en-US" sz="2800" strike="noStrike" u="none">
                <a:solidFill>
                  <a:srgbClr val="ffffff"/>
                </a:solidFill>
                <a:effectLst/>
                <a:uFillTx/>
                <a:latin typeface="Arial"/>
              </a:rPr>
              <a:t>:</a:t>
            </a:r>
            <a:br>
              <a:rPr sz="2800"/>
            </a:br>
            <a:br>
              <a:rPr sz="2800"/>
            </a:br>
            <a:r>
              <a:rPr b="0" lang="en-US" sz="2800" strike="noStrike" u="none">
                <a:solidFill>
                  <a:srgbClr val="00ffff"/>
                </a:solidFill>
                <a:effectLst/>
                <a:uFillTx/>
                <a:latin typeface="Arial"/>
              </a:rPr>
              <a:t>ben+de+ki, </a:t>
            </a:r>
            <a:br>
              <a:rPr sz="2800"/>
            </a:br>
            <a:r>
              <a:rPr b="0" lang="en-US" sz="2800" strike="noStrike" u="none">
                <a:solidFill>
                  <a:srgbClr val="00ffff"/>
                </a:solidFill>
                <a:effectLst/>
                <a:uFillTx/>
                <a:latin typeface="Arial"/>
              </a:rPr>
              <a:t>oda+da+ki, </a:t>
            </a:r>
            <a:br>
              <a:rPr sz="2800"/>
            </a:br>
            <a:r>
              <a:rPr b="0" lang="en-US" sz="2800" strike="noStrike" u="none">
                <a:solidFill>
                  <a:srgbClr val="00ffff"/>
                </a:solidFill>
                <a:effectLst/>
                <a:uFillTx/>
                <a:latin typeface="Arial"/>
              </a:rPr>
              <a:t>ülke+de+ki, </a:t>
            </a:r>
            <a:br>
              <a:rPr sz="2800"/>
            </a:br>
            <a:r>
              <a:rPr b="0" lang="en-US" sz="2800" strike="noStrike" u="none">
                <a:solidFill>
                  <a:srgbClr val="00ffff"/>
                </a:solidFill>
                <a:effectLst/>
                <a:uFillTx/>
                <a:latin typeface="Arial"/>
              </a:rPr>
              <a:t>güney+de+ki, </a:t>
            </a:r>
            <a:br>
              <a:rPr sz="2800"/>
            </a:br>
            <a:r>
              <a:rPr b="0" lang="en-US" sz="2800" strike="noStrike" u="none">
                <a:solidFill>
                  <a:srgbClr val="00ffff"/>
                </a:solidFill>
                <a:effectLst/>
                <a:uFillTx/>
                <a:latin typeface="Arial"/>
              </a:rPr>
              <a:t>soğuk+ta+ki, </a:t>
            </a:r>
            <a:br>
              <a:rPr sz="2800"/>
            </a:br>
            <a:r>
              <a:rPr b="0" lang="en-US" sz="2800" strike="noStrike" u="none">
                <a:solidFill>
                  <a:srgbClr val="00ffff"/>
                </a:solidFill>
                <a:effectLst/>
                <a:uFillTx/>
                <a:latin typeface="Arial"/>
              </a:rPr>
              <a:t>çorap+ta+ki,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45"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6. Аблатив (ABL, /-DAn/)</a:t>
            </a:r>
            <a:br>
              <a:rPr sz="2800"/>
            </a:br>
            <a:r>
              <a:rPr b="0" lang="en-US" sz="2800" strike="noStrike" u="none">
                <a:solidFill>
                  <a:srgbClr val="ffffff"/>
                </a:solidFill>
                <a:effectLst/>
                <a:uFillTx/>
                <a:latin typeface="Arial"/>
              </a:rPr>
              <a:t>- Го покажува местото од кое излегувајќи, напуштајќи или оддалечувајќи се, се врши глаголското дејство. </a:t>
            </a:r>
            <a:br>
              <a:rPr sz="2800"/>
            </a:br>
            <a:r>
              <a:rPr b="0" lang="en-US" sz="2800" strike="noStrike" u="none">
                <a:solidFill>
                  <a:srgbClr val="ffffff"/>
                </a:solidFill>
                <a:effectLst/>
                <a:uFillTx/>
                <a:latin typeface="Arial"/>
              </a:rPr>
              <a:t>- Оваа наставка подлежи и на палаталната вокална хармонија и на консонантската хармонија.</a:t>
            </a:r>
            <a:br>
              <a:rPr sz="2800"/>
            </a:br>
            <a:r>
              <a:rPr b="0" lang="en-US" sz="2800" strike="noStrike" u="none">
                <a:solidFill>
                  <a:srgbClr val="ffffff"/>
                </a:solidFill>
                <a:effectLst/>
                <a:uFillTx/>
                <a:latin typeface="Arial"/>
              </a:rPr>
              <a:t>- Независно дали именката завршува на вокал или консонант, секогаш директно на именката доаѓа една од осумте варијанти на наставката:</a:t>
            </a:r>
            <a:br>
              <a:rPr sz="2800"/>
            </a:br>
            <a:r>
              <a:rPr b="0" lang="en-US" sz="2800" strike="noStrike" u="none">
                <a:solidFill>
                  <a:srgbClr val="00ffff"/>
                </a:solidFill>
                <a:effectLst/>
                <a:uFillTx/>
                <a:latin typeface="Arial"/>
              </a:rPr>
              <a:t>Üsküp+ten, kardeş+ten, zarar+dan, kolay+dan, şefkat+ten, harf+ten, bura+dan, oda+dan,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3600" strike="noStrike" u="none">
                <a:solidFill>
                  <a:srgbClr val="e3ebf1"/>
                </a:solidFill>
                <a:effectLst/>
                <a:uFillTx/>
                <a:latin typeface="Arial"/>
              </a:rPr>
              <a:t>НАСТАВКИ И ВИДОВИ НАСТАВКИ</a:t>
            </a:r>
            <a:endParaRPr b="0" lang="en-US" sz="3600" strike="noStrike" u="none">
              <a:solidFill>
                <a:srgbClr val="e3ebf1"/>
              </a:solidFill>
              <a:effectLst/>
              <a:uFillTx/>
              <a:latin typeface="Arial"/>
            </a:endParaRPr>
          </a:p>
        </p:txBody>
      </p:sp>
      <p:sp>
        <p:nvSpPr>
          <p:cNvPr id="11"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во турскиот јазик се функционани (службени) морфеми.</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Освен во неколку исклучоци, во турскиот јазик не постојат наставки од странско потекло. На пример:</a:t>
            </a:r>
            <a:br>
              <a:rPr sz="2800"/>
            </a:br>
            <a:r>
              <a:rPr b="0" lang="en-US" sz="2800" strike="noStrike" u="sng">
                <a:solidFill>
                  <a:srgbClr val="ffff00"/>
                </a:solidFill>
                <a:effectLst/>
                <a:uFillTx/>
                <a:latin typeface="Arial"/>
              </a:rPr>
              <a:t>bi</a:t>
            </a:r>
            <a:r>
              <a:rPr b="0" lang="en-US" sz="2800" strike="noStrike" u="none">
                <a:solidFill>
                  <a:srgbClr val="ffff00"/>
                </a:solidFill>
                <a:effectLst/>
                <a:uFillTx/>
                <a:latin typeface="Arial"/>
              </a:rPr>
              <a:t>çare (çaresiz), </a:t>
            </a:r>
            <a:br>
              <a:rPr sz="2800"/>
            </a:br>
            <a:r>
              <a:rPr b="0" lang="en-US" sz="2800" strike="noStrike" u="sng">
                <a:solidFill>
                  <a:srgbClr val="ffff00"/>
                </a:solidFill>
                <a:effectLst/>
                <a:uFillTx/>
                <a:latin typeface="Arial"/>
              </a:rPr>
              <a:t>bi</a:t>
            </a:r>
            <a:r>
              <a:rPr b="0" lang="en-US" sz="2800" strike="noStrike" u="none">
                <a:solidFill>
                  <a:srgbClr val="ffff00"/>
                </a:solidFill>
                <a:effectLst/>
                <a:uFillTx/>
                <a:latin typeface="Arial"/>
              </a:rPr>
              <a:t>haber (habersiz),</a:t>
            </a:r>
            <a:br>
              <a:rPr sz="2800"/>
            </a:br>
            <a:r>
              <a:rPr b="0" lang="en-US" sz="2800" strike="noStrike" u="sng">
                <a:solidFill>
                  <a:srgbClr val="ffff00"/>
                </a:solidFill>
                <a:effectLst/>
                <a:uFillTx/>
                <a:latin typeface="Arial"/>
              </a:rPr>
              <a:t>na</a:t>
            </a:r>
            <a:r>
              <a:rPr b="0" lang="en-US" sz="2800" strike="noStrike" u="none">
                <a:solidFill>
                  <a:srgbClr val="ffff00"/>
                </a:solidFill>
                <a:effectLst/>
                <a:uFillTx/>
                <a:latin typeface="Arial"/>
              </a:rPr>
              <a:t>mert (mert olmayan), и др.</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Со овие наставки не се образуваат нови зборови ниту се користат со нови зборови.</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Поради тоа, наставките во турскиот јазик не се класифицираат според своето </a:t>
            </a:r>
            <a:r>
              <a:rPr b="0" lang="en-US" sz="2800" strike="noStrike" u="none">
                <a:solidFill>
                  <a:srgbClr val="ffff00"/>
                </a:solidFill>
                <a:effectLst/>
                <a:uFillTx/>
                <a:latin typeface="Arial"/>
              </a:rPr>
              <a:t>потекло</a:t>
            </a:r>
            <a:r>
              <a:rPr b="0" lang="en-US" sz="2800" strike="noStrike" u="none">
                <a:solidFill>
                  <a:srgbClr val="ffffff"/>
                </a:solidFill>
                <a:effectLst/>
                <a:uFillTx/>
                <a:latin typeface="Arial"/>
              </a:rPr>
              <a:t>.</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4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Исклучоците се повторно истите ситуации наведени претходно:</a:t>
            </a:r>
            <a:br>
              <a:rPr sz="2800"/>
            </a:br>
            <a:r>
              <a:rPr b="0" lang="en-US" sz="2800" strike="noStrike" u="none">
                <a:solidFill>
                  <a:srgbClr val="ffffff"/>
                </a:solidFill>
                <a:effectLst/>
                <a:uFillTx/>
                <a:latin typeface="Arial"/>
              </a:rPr>
              <a:t>- По наставките за присвојност во трето лице еднина и множина, иако за тоа нема никаква потреба, пред наставката за аблатив се додава спојниот консонант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a:t>
            </a:r>
            <a:br>
              <a:rPr sz="2800"/>
            </a:br>
            <a:r>
              <a:rPr b="0" lang="pt-BR" sz="2800" strike="noStrike" u="none">
                <a:solidFill>
                  <a:srgbClr val="00ffff"/>
                </a:solidFill>
                <a:effectLst/>
                <a:uFillTx/>
                <a:latin typeface="Arial"/>
              </a:rPr>
              <a:t>bilgisayar+ı+(n)dan, ev+leri+(n)den, gelecek+i+(n)den, para+ları+(n)dan, и др.</a:t>
            </a:r>
            <a:br>
              <a:rPr sz="2800"/>
            </a:br>
            <a:r>
              <a:rPr b="0" lang="pt-BR" sz="2800" strike="noStrike" u="none">
                <a:solidFill>
                  <a:srgbClr val="ffffff"/>
                </a:solidFill>
                <a:effectLst/>
                <a:uFillTx/>
                <a:latin typeface="Arial"/>
              </a:rPr>
              <a:t>- По личната заменка во трето лице еднина, се вметнува спојниот консонант </a:t>
            </a:r>
            <a:r>
              <a:rPr b="0" lang="pt-BR" sz="2800" strike="noStrike" u="none">
                <a:solidFill>
                  <a:srgbClr val="6699ff"/>
                </a:solidFill>
                <a:effectLst/>
                <a:uFillTx/>
                <a:latin typeface="Arial"/>
              </a:rPr>
              <a:t>“n”</a:t>
            </a:r>
            <a:r>
              <a:rPr b="0" lang="pt-BR" sz="2800" strike="noStrike" u="none">
                <a:solidFill>
                  <a:srgbClr val="ffffff"/>
                </a:solidFill>
                <a:effectLst/>
                <a:uFillTx/>
                <a:latin typeface="Arial"/>
              </a:rPr>
              <a:t>:</a:t>
            </a:r>
            <a:br>
              <a:rPr sz="2800"/>
            </a:br>
            <a:r>
              <a:rPr b="0" lang="pt-BR" sz="2800" strike="noStrike" u="none">
                <a:solidFill>
                  <a:srgbClr val="00ffff"/>
                </a:solidFill>
                <a:effectLst/>
                <a:uFillTx/>
                <a:latin typeface="Arial"/>
              </a:rPr>
              <a:t>ben+den, sen+den, o+(n)dan.</a:t>
            </a:r>
            <a:br>
              <a:rPr sz="2800"/>
            </a:br>
            <a:r>
              <a:rPr b="0" lang="pt-BR" sz="2800" strike="noStrike" u="none">
                <a:solidFill>
                  <a:srgbClr val="ffffff"/>
                </a:solidFill>
                <a:effectLst/>
                <a:uFillTx/>
                <a:latin typeface="Arial"/>
              </a:rPr>
              <a:t>- Спојниот консонант </a:t>
            </a:r>
            <a:r>
              <a:rPr b="0" lang="pt-BR" sz="2800" strike="noStrike" u="none">
                <a:solidFill>
                  <a:srgbClr val="6699ff"/>
                </a:solidFill>
                <a:effectLst/>
                <a:uFillTx/>
                <a:latin typeface="Arial"/>
              </a:rPr>
              <a:t>“n”</a:t>
            </a:r>
            <a:r>
              <a:rPr b="0" lang="pt-BR" sz="2800" strike="noStrike" u="none">
                <a:solidFill>
                  <a:srgbClr val="ffffff"/>
                </a:solidFill>
                <a:effectLst/>
                <a:uFillTx/>
                <a:latin typeface="Arial"/>
              </a:rPr>
              <a:t> се додава и по показните заменки во еднина:</a:t>
            </a:r>
            <a:br>
              <a:rPr sz="2800"/>
            </a:br>
            <a:r>
              <a:rPr b="0" lang="pt-BR" sz="2800" strike="noStrike" u="none">
                <a:solidFill>
                  <a:srgbClr val="00ffff"/>
                </a:solidFill>
                <a:effectLst/>
                <a:uFillTx/>
                <a:latin typeface="Arial"/>
              </a:rPr>
              <a:t>bu+(n)dan, şu+(n)dan, o+(n)dan.</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4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4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Наставката за аблатив има широка употреба и при компарации:</a:t>
            </a:r>
            <a:br>
              <a:rPr sz="3200"/>
            </a:br>
            <a:br>
              <a:rPr sz="3200"/>
            </a:br>
            <a:r>
              <a:rPr b="0" lang="en-US" sz="3200" strike="noStrike" u="none">
                <a:solidFill>
                  <a:srgbClr val="00ffff"/>
                </a:solidFill>
                <a:effectLst/>
                <a:uFillTx/>
                <a:latin typeface="Arial"/>
              </a:rPr>
              <a:t>Orhan Erhan’dan daha büyüktür.</a:t>
            </a:r>
            <a:br>
              <a:rPr sz="3200"/>
            </a:br>
            <a:br>
              <a:rPr sz="3200"/>
            </a:br>
            <a:r>
              <a:rPr b="0" lang="en-US" sz="3200" strike="noStrike" u="none">
                <a:solidFill>
                  <a:srgbClr val="00ffff"/>
                </a:solidFill>
                <a:effectLst/>
                <a:uFillTx/>
                <a:latin typeface="Arial"/>
              </a:rPr>
              <a:t>Cep telefonu ev telefonundan daha kullanışlıdır.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5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7. Инструментал (INS, /-lA/)</a:t>
            </a:r>
            <a:br>
              <a:rPr sz="2800"/>
            </a:br>
            <a:r>
              <a:rPr b="0" lang="en-US" sz="2800" strike="noStrike" u="none">
                <a:solidFill>
                  <a:srgbClr val="ffffff"/>
                </a:solidFill>
                <a:effectLst/>
                <a:uFillTx/>
                <a:latin typeface="Arial"/>
              </a:rPr>
              <a:t>- Го определува предметот со кое се врши глаголското дејство.</a:t>
            </a:r>
            <a:br>
              <a:rPr sz="2800"/>
            </a:br>
            <a:r>
              <a:rPr b="0" lang="en-US" sz="2800" strike="noStrike" u="none">
                <a:solidFill>
                  <a:srgbClr val="ffffff"/>
                </a:solidFill>
                <a:effectLst/>
                <a:uFillTx/>
                <a:latin typeface="Arial"/>
              </a:rPr>
              <a:t>- Подлежи на палаталната вокална хармонија.</a:t>
            </a:r>
            <a:br>
              <a:rPr sz="2800"/>
            </a:br>
            <a:r>
              <a:rPr b="0" lang="en-US" sz="2800" strike="noStrike" u="none">
                <a:solidFill>
                  <a:srgbClr val="ffffff"/>
                </a:solidFill>
                <a:effectLst/>
                <a:uFillTx/>
                <a:latin typeface="Arial"/>
              </a:rPr>
              <a:t>- Кога именката завршува на консонант, наставката за инструментал доаѓа директно на именката:</a:t>
            </a:r>
            <a:br>
              <a:rPr sz="2800"/>
            </a:br>
            <a:r>
              <a:rPr b="0" lang="en-US" sz="2800" strike="noStrike" u="none">
                <a:solidFill>
                  <a:srgbClr val="00ffff"/>
                </a:solidFill>
                <a:effectLst/>
                <a:uFillTx/>
                <a:latin typeface="Arial"/>
              </a:rPr>
              <a:t>çekiç+le, göz+le, taş+la, konum+la, и др.</a:t>
            </a:r>
            <a:br>
              <a:rPr sz="2800"/>
            </a:br>
            <a:r>
              <a:rPr b="0" lang="en-US" sz="2800" strike="noStrike" u="none">
                <a:solidFill>
                  <a:srgbClr val="ffffff"/>
                </a:solidFill>
                <a:effectLst/>
                <a:uFillTx/>
                <a:latin typeface="Arial"/>
              </a:rPr>
              <a:t>- Оваа наставка е добиена од партикулата </a:t>
            </a:r>
            <a:r>
              <a:rPr b="0" lang="en-US" sz="2800" strike="noStrike" u="none">
                <a:solidFill>
                  <a:srgbClr val="6699ff"/>
                </a:solidFill>
                <a:effectLst/>
                <a:uFillTx/>
                <a:latin typeface="Arial"/>
              </a:rPr>
              <a:t>“ile”</a:t>
            </a:r>
            <a:r>
              <a:rPr b="0" lang="en-US" sz="2800" strike="noStrike" u="none">
                <a:solidFill>
                  <a:srgbClr val="ffffff"/>
                </a:solidFill>
                <a:effectLst/>
                <a:uFillTx/>
                <a:latin typeface="Arial"/>
              </a:rPr>
              <a:t> која со тек на време добила флексија. Според тоа, на именките кои завршуваат на вокал, им се додава консонантот </a:t>
            </a:r>
            <a:r>
              <a:rPr b="0" lang="en-US" sz="2800" strike="noStrike" u="none">
                <a:solidFill>
                  <a:srgbClr val="6699ff"/>
                </a:solidFill>
                <a:effectLst/>
                <a:uFillTx/>
                <a:latin typeface="Arial"/>
              </a:rPr>
              <a:t>“y”</a:t>
            </a:r>
            <a:r>
              <a:rPr b="0" lang="en-US" sz="2800" strike="noStrike" u="none">
                <a:solidFill>
                  <a:srgbClr val="ffffff"/>
                </a:solidFill>
                <a:effectLst/>
                <a:uFillTx/>
                <a:latin typeface="Arial"/>
              </a:rPr>
              <a:t>, кој, всушност, е само една варијанта на вокалот </a:t>
            </a:r>
            <a:r>
              <a:rPr b="0" lang="en-US" sz="2800" strike="noStrike" u="none">
                <a:solidFill>
                  <a:srgbClr val="6699ff"/>
                </a:solidFill>
                <a:effectLst/>
                <a:uFillTx/>
                <a:latin typeface="Arial"/>
              </a:rPr>
              <a:t>“i”</a:t>
            </a:r>
            <a:r>
              <a:rPr b="0" lang="en-US" sz="2800" strike="noStrike" u="none">
                <a:solidFill>
                  <a:srgbClr val="ffffff"/>
                </a:solidFill>
                <a:effectLst/>
                <a:uFillTx/>
                <a:latin typeface="Arial"/>
              </a:rPr>
              <a:t>:</a:t>
            </a:r>
            <a:br>
              <a:rPr sz="2800"/>
            </a:br>
            <a:r>
              <a:rPr b="0" lang="es-ES" sz="2800" strike="noStrike" u="none">
                <a:solidFill>
                  <a:srgbClr val="00ffff"/>
                </a:solidFill>
                <a:effectLst/>
                <a:uFillTx/>
                <a:latin typeface="Arial"/>
              </a:rPr>
              <a:t>anayla &lt;ana+(y)la, bölüyle &lt;böl-ü+(y)le, </a:t>
            </a:r>
            <a:br>
              <a:rPr sz="2800"/>
            </a:br>
            <a:r>
              <a:rPr b="0" lang="es-ES" sz="2800" strike="noStrike" u="none">
                <a:solidFill>
                  <a:srgbClr val="00ffff"/>
                </a:solidFill>
                <a:effectLst/>
                <a:uFillTx/>
                <a:latin typeface="Arial"/>
              </a:rPr>
              <a:t>kahveyle &lt;kahve+(y)le, orduyla &lt;ordu+(y)la, sırçayla &lt;sırça+(y)la,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5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Исклучоци:</a:t>
            </a:r>
            <a:br>
              <a:rPr sz="2800"/>
            </a:br>
            <a:r>
              <a:rPr b="0" lang="en-US" sz="2800" strike="noStrike" u="none">
                <a:solidFill>
                  <a:srgbClr val="ffffff"/>
                </a:solidFill>
                <a:effectLst/>
                <a:uFillTx/>
                <a:latin typeface="Arial"/>
              </a:rPr>
              <a:t>- По личната заменка во трето лице еднина и показните заменки во еднина, пред наставката за инструментал се додава консонантот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 иако за тоа нема никаква потреба: </a:t>
            </a:r>
            <a:br>
              <a:rPr sz="2800"/>
            </a:br>
            <a:r>
              <a:rPr b="0" lang="en-US" sz="2800" strike="noStrike" u="none">
                <a:solidFill>
                  <a:srgbClr val="00ffff"/>
                </a:solidFill>
                <a:effectLst/>
                <a:uFillTx/>
                <a:latin typeface="Arial"/>
              </a:rPr>
              <a:t>bu+(n)la, şu+(n)la, o+(n)la.</a:t>
            </a:r>
            <a:br>
              <a:rPr sz="2800"/>
            </a:br>
            <a:r>
              <a:rPr b="0" lang="en-US" sz="2800" strike="noStrike" u="none">
                <a:solidFill>
                  <a:srgbClr val="ffffff"/>
                </a:solidFill>
                <a:effectLst/>
                <a:uFillTx/>
                <a:latin typeface="Arial"/>
              </a:rPr>
              <a:t>- Во праксата многу често помеѓу личните заменки и наставката за инструментал се додава и наставката за генитив:</a:t>
            </a:r>
            <a:br>
              <a:rPr sz="2800"/>
            </a:br>
            <a:r>
              <a:rPr b="0" lang="it-IT" sz="2800" strike="noStrike" u="none">
                <a:solidFill>
                  <a:srgbClr val="00ffff"/>
                </a:solidFill>
                <a:effectLst/>
                <a:uFillTx/>
                <a:latin typeface="Arial"/>
              </a:rPr>
              <a:t>ben+im+le, sen+in+le, o+(n)un+la, biz+im+le, siz+in+le, onlar+ın+la.</a:t>
            </a:r>
            <a:br>
              <a:rPr sz="2800"/>
            </a:br>
            <a:r>
              <a:rPr b="0" lang="it-IT" sz="2800" strike="noStrike" u="none">
                <a:solidFill>
                  <a:srgbClr val="6699ff"/>
                </a:solidFill>
                <a:effectLst/>
                <a:uFillTx/>
                <a:latin typeface="Arial"/>
              </a:rPr>
              <a:t>(И двете форми се точни!)</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55"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Во минатото, кога на показните заменки им се додала наставката за инструментал, зборовите се слеале една во друга. Тука може да се види регресивната асимилација, според која последниот вокал влијаел и на првиот вокал (хармонија во обратна насока):</a:t>
            </a:r>
            <a:br>
              <a:rPr sz="2800"/>
            </a:br>
            <a:r>
              <a:rPr b="0" lang="en-US" sz="2800" strike="noStrike" u="none">
                <a:solidFill>
                  <a:srgbClr val="00ffff"/>
                </a:solidFill>
                <a:effectLst/>
                <a:uFillTx/>
                <a:latin typeface="Arial"/>
              </a:rPr>
              <a:t>bu + ile &gt; bu+(y)le &gt; böyle, </a:t>
            </a:r>
            <a:br>
              <a:rPr sz="2800"/>
            </a:br>
            <a:r>
              <a:rPr b="0" lang="en-US" sz="2800" strike="noStrike" u="none">
                <a:solidFill>
                  <a:srgbClr val="00ffff"/>
                </a:solidFill>
                <a:effectLst/>
                <a:uFillTx/>
                <a:latin typeface="Arial"/>
              </a:rPr>
              <a:t>şu + ile &gt; şu+(y)le &gt; şöyle, </a:t>
            </a:r>
            <a:br>
              <a:rPr sz="2800"/>
            </a:br>
            <a:r>
              <a:rPr b="0" lang="en-US" sz="2800" strike="noStrike" u="none">
                <a:solidFill>
                  <a:srgbClr val="00ffff"/>
                </a:solidFill>
                <a:effectLst/>
                <a:uFillTx/>
                <a:latin typeface="Arial"/>
              </a:rPr>
              <a:t>o + ile &gt; o+(y)le &gt; öyle.</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Денес, пак, кога на показните заменки се додава наставката за инструментал, меѓу нив се вметнува и наставката за генитив:</a:t>
            </a:r>
            <a:br>
              <a:rPr sz="2800"/>
            </a:br>
            <a:r>
              <a:rPr b="0" lang="en-US" sz="2800" strike="noStrike" u="none">
                <a:solidFill>
                  <a:srgbClr val="00ffff"/>
                </a:solidFill>
                <a:effectLst/>
                <a:uFillTx/>
                <a:latin typeface="Arial"/>
              </a:rPr>
              <a:t>bu+(n)un+la, şu+(n)un+la, o+(n)un+la.</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57"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8. Екватив (EQU, /-CA/)</a:t>
            </a:r>
            <a:br>
              <a:rPr sz="2800"/>
            </a:br>
            <a:r>
              <a:rPr b="0" lang="en-US" sz="2800" strike="noStrike" u="none">
                <a:solidFill>
                  <a:srgbClr val="ffffff"/>
                </a:solidFill>
                <a:effectLst/>
                <a:uFillTx/>
                <a:latin typeface="Arial"/>
              </a:rPr>
              <a:t>- Изразува еднаквост меѓу именката на која се додава и глаголското дејство. </a:t>
            </a:r>
            <a:br>
              <a:rPr sz="2800"/>
            </a:br>
            <a:r>
              <a:rPr b="0" lang="en-US" sz="2800" strike="noStrike" u="none">
                <a:solidFill>
                  <a:srgbClr val="ffffff"/>
                </a:solidFill>
                <a:effectLst/>
                <a:uFillTx/>
                <a:latin typeface="Arial"/>
              </a:rPr>
              <a:t>- Подлежи и на палаталната вокална хармонија и на консонантската хармонија:</a:t>
            </a:r>
            <a:br>
              <a:rPr sz="2800"/>
            </a:br>
            <a:r>
              <a:rPr b="0" lang="en-US" sz="2800" strike="noStrike" u="none">
                <a:solidFill>
                  <a:srgbClr val="00ffff"/>
                </a:solidFill>
                <a:effectLst/>
                <a:uFillTx/>
                <a:latin typeface="Arial"/>
              </a:rPr>
              <a:t>akıllıca &lt;akıl+lı+ca, bence &lt;ben+ce, </a:t>
            </a:r>
            <a:br>
              <a:rPr sz="2800"/>
            </a:br>
            <a:r>
              <a:rPr b="0" lang="en-US" sz="2800" strike="noStrike" u="none">
                <a:solidFill>
                  <a:srgbClr val="00ffff"/>
                </a:solidFill>
                <a:effectLst/>
                <a:uFillTx/>
                <a:latin typeface="Arial"/>
              </a:rPr>
              <a:t>sence &lt;sen+ce, onlarca &lt;on+lar+ca, </a:t>
            </a:r>
            <a:br>
              <a:rPr sz="2800"/>
            </a:br>
            <a:r>
              <a:rPr b="0" lang="en-US" sz="2800" strike="noStrike" u="none">
                <a:solidFill>
                  <a:srgbClr val="00ffff"/>
                </a:solidFill>
                <a:effectLst/>
                <a:uFillTx/>
                <a:latin typeface="Arial"/>
              </a:rPr>
              <a:t>yıllarca &lt;yıl+lar+ca, iyice &lt;iyi+ce, и др.</a:t>
            </a:r>
            <a:br>
              <a:rPr sz="2800"/>
            </a:br>
            <a:r>
              <a:rPr b="0" lang="en-US" sz="2800" strike="noStrike" u="none">
                <a:solidFill>
                  <a:srgbClr val="ffffff"/>
                </a:solidFill>
                <a:effectLst/>
                <a:uFillTx/>
                <a:latin typeface="Arial"/>
              </a:rPr>
              <a:t>- Ако пред наставката за екватив се користи наставката за присвојност во трето лице еднина, тогаш меѓу нив се додава прономиналното </a:t>
            </a:r>
            <a:r>
              <a:rPr b="0" lang="en-US" sz="2800" strike="noStrike" u="none">
                <a:solidFill>
                  <a:srgbClr val="6699ff"/>
                </a:solidFill>
                <a:effectLst/>
                <a:uFillTx/>
                <a:latin typeface="Arial"/>
              </a:rPr>
              <a:t>“n”</a:t>
            </a:r>
            <a:r>
              <a:rPr b="0" lang="en-US" sz="2800" strike="noStrike" u="none">
                <a:solidFill>
                  <a:srgbClr val="ffffff"/>
                </a:solidFill>
                <a:effectLst/>
                <a:uFillTx/>
                <a:latin typeface="Arial"/>
              </a:rPr>
              <a:t>:</a:t>
            </a:r>
            <a:br>
              <a:rPr sz="2800"/>
            </a:br>
            <a:r>
              <a:rPr b="0" lang="en-US" sz="2800" strike="noStrike" u="none">
                <a:solidFill>
                  <a:srgbClr val="00ffff"/>
                </a:solidFill>
                <a:effectLst/>
                <a:uFillTx/>
                <a:latin typeface="Arial"/>
              </a:rPr>
              <a:t>Daha sonra birbiri </a:t>
            </a:r>
            <a:r>
              <a:rPr b="0" lang="en-US" sz="2800" strike="noStrike" u="none">
                <a:solidFill>
                  <a:srgbClr val="6699ff"/>
                </a:solidFill>
                <a:effectLst/>
                <a:uFillTx/>
                <a:latin typeface="Arial"/>
              </a:rPr>
              <a:t>ardınca</a:t>
            </a:r>
            <a:r>
              <a:rPr b="0" lang="en-US" sz="2800" strike="noStrike" u="none">
                <a:solidFill>
                  <a:srgbClr val="00ffff"/>
                </a:solidFill>
                <a:effectLst/>
                <a:uFillTx/>
                <a:latin typeface="Arial"/>
              </a:rPr>
              <a:t> dilenciler yaklaşıyorlar.</a:t>
            </a:r>
            <a:br>
              <a:rPr sz="2800"/>
            </a:br>
            <a:r>
              <a:rPr b="0" lang="en-US" sz="2800" strike="noStrike" u="none">
                <a:solidFill>
                  <a:srgbClr val="00ffff"/>
                </a:solidFill>
                <a:effectLst/>
                <a:uFillTx/>
                <a:latin typeface="Arial"/>
              </a:rPr>
              <a:t>Altay’ın </a:t>
            </a:r>
            <a:r>
              <a:rPr b="0" lang="en-US" sz="2800" strike="noStrike" u="none">
                <a:solidFill>
                  <a:srgbClr val="6699ff"/>
                </a:solidFill>
                <a:effectLst/>
                <a:uFillTx/>
                <a:latin typeface="Arial"/>
              </a:rPr>
              <a:t>gelinince</a:t>
            </a:r>
            <a:r>
              <a:rPr b="0" lang="en-US" sz="2800" strike="noStrike" u="none">
                <a:solidFill>
                  <a:srgbClr val="00ffff"/>
                </a:solidFill>
                <a:effectLst/>
                <a:uFillTx/>
                <a:latin typeface="Arial"/>
              </a:rPr>
              <a:t>, dünya düz.</a:t>
            </a:r>
            <a:br>
              <a:rPr sz="2800"/>
            </a:br>
            <a:r>
              <a:rPr b="0" lang="en-US" sz="2800" strike="noStrike" u="none">
                <a:solidFill>
                  <a:srgbClr val="00ffff"/>
                </a:solidFill>
                <a:effectLst/>
                <a:uFillTx/>
                <a:latin typeface="Arial"/>
              </a:rPr>
              <a:t>Murat hayatı </a:t>
            </a:r>
            <a:r>
              <a:rPr b="0" lang="en-US" sz="2800" strike="noStrike" u="none">
                <a:solidFill>
                  <a:srgbClr val="6699ff"/>
                </a:solidFill>
                <a:effectLst/>
                <a:uFillTx/>
                <a:latin typeface="Arial"/>
              </a:rPr>
              <a:t>boyunca</a:t>
            </a:r>
            <a:r>
              <a:rPr b="0" lang="en-US" sz="2800" strike="noStrike" u="none">
                <a:solidFill>
                  <a:srgbClr val="00ffff"/>
                </a:solidFill>
                <a:effectLst/>
                <a:uFillTx/>
                <a:latin typeface="Arial"/>
              </a:rPr>
              <a:t> çok çalışmıştır.</a:t>
            </a:r>
            <a:br>
              <a:rPr sz="2800"/>
            </a:br>
            <a:r>
              <a:rPr b="0" lang="en-US" sz="2800" strike="noStrike" u="none">
                <a:solidFill>
                  <a:srgbClr val="00ffff"/>
                </a:solidFill>
                <a:effectLst/>
                <a:uFillTx/>
                <a:latin typeface="Arial"/>
              </a:rPr>
              <a:t>Onun </a:t>
            </a:r>
            <a:r>
              <a:rPr b="0" lang="en-US" sz="2800" strike="noStrike" u="none">
                <a:solidFill>
                  <a:srgbClr val="6699ff"/>
                </a:solidFill>
                <a:effectLst/>
                <a:uFillTx/>
                <a:latin typeface="Arial"/>
              </a:rPr>
              <a:t>köyünce</a:t>
            </a:r>
            <a:r>
              <a:rPr b="0" lang="en-US" sz="2800" strike="noStrike" u="none">
                <a:solidFill>
                  <a:srgbClr val="00ffff"/>
                </a:solidFill>
                <a:effectLst/>
                <a:uFillTx/>
                <a:latin typeface="Arial"/>
              </a:rPr>
              <a:t>, ötekiler kabahatli.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5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59"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spcBef>
                <a:spcPts val="799"/>
              </a:spcBef>
              <a:buClr>
                <a:srgbClr val="ffff00"/>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00"/>
                </a:solidFill>
                <a:effectLst/>
                <a:uFillTx/>
                <a:latin typeface="Arial"/>
              </a:rPr>
              <a:t>Исклучоци:</a:t>
            </a:r>
            <a:br>
              <a:rPr sz="3200"/>
            </a:br>
            <a:r>
              <a:rPr b="0" lang="en-US" sz="3200" strike="noStrike" u="none">
                <a:solidFill>
                  <a:srgbClr val="ffffff"/>
                </a:solidFill>
                <a:effectLst/>
                <a:uFillTx/>
                <a:latin typeface="Arial"/>
              </a:rPr>
              <a:t>- Кај личната заменка во трето лице еднина и кај показните заменки во еднина, пред наставката за екватив се вметнува прономиналното </a:t>
            </a:r>
            <a:r>
              <a:rPr b="0" lang="en-US" sz="3200" strike="noStrike" u="none">
                <a:solidFill>
                  <a:srgbClr val="6699ff"/>
                </a:solidFill>
                <a:effectLst/>
                <a:uFillTx/>
                <a:latin typeface="Arial"/>
              </a:rPr>
              <a:t>“n”</a:t>
            </a:r>
            <a:r>
              <a:rPr b="0" lang="en-US" sz="3200" strike="noStrike" u="none">
                <a:solidFill>
                  <a:srgbClr val="ffffff"/>
                </a:solidFill>
                <a:effectLst/>
                <a:uFillTx/>
                <a:latin typeface="Arial"/>
              </a:rPr>
              <a:t>:</a:t>
            </a:r>
            <a:br>
              <a:rPr sz="3200"/>
            </a:br>
            <a:r>
              <a:rPr b="0" lang="pt-BR" sz="3200" strike="noStrike" u="none">
                <a:solidFill>
                  <a:srgbClr val="00ffff"/>
                </a:solidFill>
                <a:effectLst/>
                <a:uFillTx/>
                <a:latin typeface="Arial"/>
              </a:rPr>
              <a:t>bu+(n)ca, </a:t>
            </a:r>
            <a:br>
              <a:rPr sz="3200"/>
            </a:br>
            <a:r>
              <a:rPr b="0" lang="pt-BR" sz="3200" strike="noStrike" u="none">
                <a:solidFill>
                  <a:srgbClr val="00ffff"/>
                </a:solidFill>
                <a:effectLst/>
                <a:uFillTx/>
                <a:latin typeface="Arial"/>
              </a:rPr>
              <a:t>şu+(n)ca, </a:t>
            </a:r>
            <a:br>
              <a:rPr sz="3200"/>
            </a:br>
            <a:r>
              <a:rPr b="0" lang="pt-BR" sz="3200" strike="noStrike" u="none">
                <a:solidFill>
                  <a:srgbClr val="00ffff"/>
                </a:solidFill>
                <a:effectLst/>
                <a:uFillTx/>
                <a:latin typeface="Arial"/>
              </a:rPr>
              <a:t>o+(n)ca.</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0" name="PlaceHolder 1"/>
          <p:cNvSpPr>
            <a:spLocks noGrp="1"/>
          </p:cNvSpPr>
          <p:nvPr>
            <p:ph type="title"/>
          </p:nvPr>
        </p:nvSpPr>
        <p:spPr>
          <a:xfrm>
            <a:off x="0" y="274320"/>
            <a:ext cx="91440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e3ebf1"/>
                </a:solidFill>
                <a:effectLst/>
                <a:uFillTx/>
                <a:latin typeface="Arial"/>
              </a:rPr>
              <a:t>Најдете ти наставките за падеж во следниов текст:</a:t>
            </a:r>
            <a:endParaRPr b="0" lang="en-US" sz="2800" strike="noStrike" u="none">
              <a:solidFill>
                <a:srgbClr val="e3ebf1"/>
              </a:solidFill>
              <a:effectLst/>
              <a:uFillTx/>
              <a:latin typeface="Arial"/>
            </a:endParaRPr>
          </a:p>
        </p:txBody>
      </p:sp>
      <p:sp>
        <p:nvSpPr>
          <p:cNvPr id="6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9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200" strike="noStrike" u="none">
                <a:solidFill>
                  <a:srgbClr val="ffffff"/>
                </a:solidFill>
                <a:effectLst/>
                <a:uFillTx/>
                <a:latin typeface="Arial"/>
              </a:rPr>
              <a:t>Nuran cevap vermedi. O da bunun güçlüğünü biliyordu. Benim kafamdaki ölülere gelince, onlar benim kadar sende de mevcut şeyler. Asıl hazini nedir bilir misin? Onların tek sahibi bizleriz. Onlara hayatımızda bir pay vermezsek tek yaşama haklarını kaybedecekler... Zavallı dedelerimiz, musıkişinaslarımız, şairlerimiz, adı bize kadar gelen herkes hayatımızı süslememizi o kadar iştiyakla bekliyorlar ki... en umulmadık yerde karşımıza çıkıyorlar.</a:t>
            </a:r>
            <a:br>
              <a:rPr sz="3200"/>
            </a:br>
            <a:r>
              <a:rPr b="0" lang="en-US" sz="3200" strike="noStrike" u="none">
                <a:solidFill>
                  <a:srgbClr val="ffff00"/>
                </a:solidFill>
                <a:effectLst/>
                <a:uFillTx/>
                <a:latin typeface="Arial"/>
              </a:rPr>
              <a:t>(Ahmed Hamdi Tanpınar, “Huzur”)</a:t>
            </a:r>
            <a:endParaRPr b="0" lang="en-US" sz="3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62" name="PlaceHolder 1"/>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gn="ctr">
              <a:spcBef>
                <a:spcPts val="1349"/>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1" lang="en-US" sz="5400" strike="noStrike" u="none">
                <a:solidFill>
                  <a:srgbClr val="ffffff"/>
                </a:solidFill>
                <a:effectLst/>
                <a:uFillTx/>
                <a:latin typeface="Arial"/>
              </a:rPr>
              <a:t>ЗА ДЕНЕС ТОЛКУ</a:t>
            </a:r>
            <a:br>
              <a:rPr sz="5400"/>
            </a:br>
            <a:br>
              <a:rPr sz="5400"/>
            </a:br>
            <a:r>
              <a:rPr b="1" lang="en-US" sz="5400" strike="noStrike" u="none">
                <a:solidFill>
                  <a:srgbClr val="ffffff"/>
                </a:solidFill>
                <a:effectLst/>
                <a:uFillTx/>
                <a:latin typeface="Wingdings"/>
                <a:ea typeface="Wingdings"/>
              </a:rPr>
              <a:t></a:t>
            </a:r>
            <a:endParaRPr b="0" lang="en-US" sz="5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КЛАСИФИКАЦИЈА НА НАСТАВКИТЕ</a:t>
            </a:r>
            <a:endParaRPr b="0" lang="en-US" sz="3600" strike="noStrike" u="none">
              <a:solidFill>
                <a:srgbClr val="e3ebf1"/>
              </a:solidFill>
              <a:effectLst/>
              <a:uFillTx/>
              <a:latin typeface="Arial"/>
            </a:endParaRPr>
          </a:p>
        </p:txBody>
      </p:sp>
      <p:sp>
        <p:nvSpPr>
          <p:cNvPr id="13"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601"/>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400" strike="noStrike" u="none">
                <a:solidFill>
                  <a:srgbClr val="ffffff"/>
                </a:solidFill>
                <a:effectLst/>
                <a:uFillTx/>
                <a:latin typeface="Arial"/>
              </a:rPr>
              <a:t>Наставките според својот </a:t>
            </a:r>
            <a:r>
              <a:rPr b="1" lang="en-US" sz="2400" strike="noStrike" u="none">
                <a:solidFill>
                  <a:srgbClr val="6699ff"/>
                </a:solidFill>
                <a:effectLst/>
                <a:uFillTx/>
                <a:latin typeface="Arial"/>
              </a:rPr>
              <a:t>состав</a:t>
            </a:r>
            <a:r>
              <a:rPr b="0" lang="en-US" sz="2400" strike="noStrike" u="none">
                <a:solidFill>
                  <a:srgbClr val="ffffff"/>
                </a:solidFill>
                <a:effectLst/>
                <a:uFillTx/>
                <a:latin typeface="Arial"/>
              </a:rPr>
              <a:t> се дела на:</a:t>
            </a:r>
            <a:br>
              <a:rPr sz="2400"/>
            </a:br>
            <a:r>
              <a:rPr b="0" lang="en-US" sz="2400" strike="noStrike" u="none">
                <a:solidFill>
                  <a:srgbClr val="ffff00"/>
                </a:solidFill>
                <a:effectLst/>
                <a:uFillTx/>
                <a:latin typeface="Arial"/>
              </a:rPr>
              <a:t>1. Прости наставки –</a:t>
            </a:r>
            <a:r>
              <a:rPr b="0" lang="en-US" sz="2400" strike="noStrike" u="none">
                <a:solidFill>
                  <a:srgbClr val="ffffff"/>
                </a:solidFill>
                <a:effectLst/>
                <a:uFillTx/>
                <a:latin typeface="Arial"/>
              </a:rPr>
              <a:t> Најголем дел од турските наставки се прости. Тие не можат да се делат на помали единици, а да нема промена во функцијата. На пример:</a:t>
            </a:r>
            <a:br>
              <a:rPr sz="2400"/>
            </a:br>
            <a:r>
              <a:rPr b="0" lang="en-US" sz="2400" strike="noStrike" u="none">
                <a:solidFill>
                  <a:srgbClr val="00ffff"/>
                </a:solidFill>
                <a:effectLst/>
                <a:uFillTx/>
                <a:latin typeface="Arial"/>
              </a:rPr>
              <a:t>/-Dİ/, /-mİş/, /-lAr/, /-İ/, /-A/, и др.</a:t>
            </a:r>
            <a:br>
              <a:rPr sz="2400"/>
            </a:br>
            <a:r>
              <a:rPr b="0" lang="en-US" sz="2400" strike="noStrike" u="none">
                <a:solidFill>
                  <a:srgbClr val="ffff00"/>
                </a:solidFill>
                <a:effectLst/>
                <a:uFillTx/>
                <a:latin typeface="Arial"/>
              </a:rPr>
              <a:t>2. Сложени наставки –</a:t>
            </a:r>
            <a:r>
              <a:rPr b="0" lang="en-US" sz="2400" strike="noStrike" u="none">
                <a:solidFill>
                  <a:srgbClr val="ffffff"/>
                </a:solidFill>
                <a:effectLst/>
                <a:uFillTx/>
                <a:latin typeface="Arial"/>
              </a:rPr>
              <a:t> Кога повеќе од една наставка ќе бидат во контакт и добиваат некоја нова, заедничка функција, тогаш тие се нарекуваат сложени наставки. Тие се пишуваат како една наставка, оти имаат нова, заедничка функција. На пример:</a:t>
            </a:r>
            <a:br>
              <a:rPr sz="2400"/>
            </a:br>
            <a:r>
              <a:rPr b="0" lang="en-US" sz="2400" strike="noStrike" u="none">
                <a:solidFill>
                  <a:srgbClr val="00ffff"/>
                </a:solidFill>
                <a:effectLst/>
                <a:uFillTx/>
                <a:latin typeface="Arial"/>
              </a:rPr>
              <a:t>/-mA/ + /-DAn/ &gt; /-mAdAn/, </a:t>
            </a:r>
            <a:br>
              <a:rPr sz="2400"/>
            </a:br>
            <a:r>
              <a:rPr b="0" lang="en-US" sz="2400" strike="noStrike" u="none">
                <a:solidFill>
                  <a:srgbClr val="00ffff"/>
                </a:solidFill>
                <a:effectLst/>
                <a:uFillTx/>
                <a:latin typeface="Arial"/>
              </a:rPr>
              <a:t>/-İn/ + /-CA/ &gt; /-İncA/, </a:t>
            </a:r>
            <a:br>
              <a:rPr sz="2400"/>
            </a:br>
            <a:r>
              <a:rPr b="0" lang="en-US" sz="2400" strike="noStrike" u="none">
                <a:solidFill>
                  <a:srgbClr val="00ffff"/>
                </a:solidFill>
                <a:effectLst/>
                <a:uFillTx/>
                <a:latin typeface="Arial"/>
              </a:rPr>
              <a:t>/-Dİ/ + /-k/ &gt; /-Dİk/, </a:t>
            </a:r>
            <a:br>
              <a:rPr sz="2400"/>
            </a:br>
            <a:r>
              <a:rPr b="0" lang="en-US" sz="2400" strike="noStrike" u="none">
                <a:solidFill>
                  <a:srgbClr val="00ffff"/>
                </a:solidFill>
                <a:effectLst/>
                <a:uFillTx/>
                <a:latin typeface="Arial"/>
              </a:rPr>
              <a:t>/-Dİk/ + /-CA/ &gt; /-DİkçA/, и др.</a:t>
            </a:r>
            <a:endParaRPr b="0" lang="en-US" sz="24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КЛАСИФИКАЦИЈА НА НАСТАВКИТЕ</a:t>
            </a:r>
            <a:endParaRPr b="0" lang="en-US" sz="3600" strike="noStrike" u="none">
              <a:solidFill>
                <a:srgbClr val="e3ebf1"/>
              </a:solidFill>
              <a:effectLst/>
              <a:uFillTx/>
              <a:latin typeface="Arial"/>
            </a:endParaRPr>
          </a:p>
        </p:txBody>
      </p:sp>
      <p:sp>
        <p:nvSpPr>
          <p:cNvPr id="15" name="PlaceHolder 2"/>
          <p:cNvSpPr>
            <a:spLocks noGrp="1"/>
          </p:cNvSpPr>
          <p:nvPr>
            <p:ph/>
          </p:nvPr>
        </p:nvSpPr>
        <p:spPr>
          <a:xfrm>
            <a:off x="457200" y="1600200"/>
            <a:ext cx="8229600" cy="452592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во зависност од тоа дали меѓу зборот или зборовната група на која доаѓа и некој друг збор или зборовна група образуваат привремени врски, или дали може да образуваат нови зборови, може да имаат различна функција.</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Тргнувајќи од тоа, според својата </a:t>
            </a:r>
            <a:r>
              <a:rPr b="1" lang="en-US" sz="2800" strike="noStrike" u="none">
                <a:solidFill>
                  <a:srgbClr val="6699ff"/>
                </a:solidFill>
                <a:effectLst/>
                <a:uFillTx/>
                <a:latin typeface="Arial"/>
              </a:rPr>
              <a:t>служба</a:t>
            </a:r>
            <a:r>
              <a:rPr b="0" lang="en-US" sz="2800" strike="noStrike" u="none">
                <a:solidFill>
                  <a:srgbClr val="ffffff"/>
                </a:solidFill>
                <a:effectLst/>
                <a:uFillTx/>
                <a:latin typeface="Arial"/>
              </a:rPr>
              <a:t> наставките во турскиот јазик се делат во две големи групи:</a:t>
            </a:r>
            <a:br>
              <a:rPr sz="2800"/>
            </a:br>
            <a:r>
              <a:rPr b="0" lang="en-US" sz="2800" strike="noStrike" u="none">
                <a:solidFill>
                  <a:srgbClr val="ffff00"/>
                </a:solidFill>
                <a:effectLst/>
                <a:uFillTx/>
                <a:latin typeface="Arial"/>
              </a:rPr>
              <a:t>I. Инфлексивни наставки;</a:t>
            </a:r>
            <a:br>
              <a:rPr sz="2800"/>
            </a:br>
            <a:r>
              <a:rPr b="0" lang="en-US" sz="2800" strike="noStrike" u="none">
                <a:solidFill>
                  <a:srgbClr val="ffff00"/>
                </a:solidFill>
                <a:effectLst/>
                <a:uFillTx/>
                <a:latin typeface="Arial"/>
              </a:rPr>
              <a:t>II. Деривативни наставки.</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6"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I. ИНФЛЕКСИВНИ НАСТАВКИ</a:t>
            </a:r>
            <a:endParaRPr b="0" lang="en-US" sz="4400" strike="noStrike" u="none">
              <a:solidFill>
                <a:srgbClr val="e3ebf1"/>
              </a:solidFill>
              <a:effectLst/>
              <a:uFillTx/>
              <a:latin typeface="Arial"/>
            </a:endParaRPr>
          </a:p>
        </p:txBody>
      </p:sp>
      <p:sp>
        <p:nvSpPr>
          <p:cNvPr id="17"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Инфлексивните наставки образуваат привремени врски меѓу зборовите на кои доаѓаат или зборовните групи и некој друг збор или зборовна група на синтаксичко ниво.</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Притоа, не образуваат нови значења.</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Тие единствено поблиску го определуваат значењето на зборот на кој доаѓаат или зборовната група, или, пак, нивниот однос со другите синтаксички елементи. </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Инфлексивните наставки се делат во две групи:</a:t>
            </a:r>
            <a:br>
              <a:rPr sz="2800"/>
            </a:br>
            <a:r>
              <a:rPr b="0" lang="en-US" sz="2800" strike="noStrike" u="none">
                <a:solidFill>
                  <a:srgbClr val="ffff00"/>
                </a:solidFill>
                <a:effectLst/>
                <a:uFillTx/>
                <a:latin typeface="Arial"/>
              </a:rPr>
              <a:t>a) Наставки за деклинација;</a:t>
            </a:r>
            <a:br>
              <a:rPr sz="2800"/>
            </a:br>
            <a:r>
              <a:rPr b="0" lang="en-US" sz="2800" strike="noStrike" u="none">
                <a:solidFill>
                  <a:srgbClr val="ffff00"/>
                </a:solidFill>
                <a:effectLst/>
                <a:uFillTx/>
                <a:latin typeface="Arial"/>
              </a:rPr>
              <a:t>б) Наставки за конјугација.</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18"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3600" strike="noStrike" u="none">
                <a:solidFill>
                  <a:srgbClr val="e3ebf1"/>
                </a:solidFill>
                <a:effectLst/>
                <a:uFillTx/>
                <a:latin typeface="Arial"/>
              </a:rPr>
              <a:t>A) НАСТАВКИ ЗА ДЕКЛИНАЦИЈА</a:t>
            </a:r>
            <a:endParaRPr b="0" lang="en-US" sz="3600" strike="noStrike" u="none">
              <a:solidFill>
                <a:srgbClr val="e3ebf1"/>
              </a:solidFill>
              <a:effectLst/>
              <a:uFillTx/>
              <a:latin typeface="Arial"/>
            </a:endParaRPr>
          </a:p>
        </p:txBody>
      </p:sp>
      <p:sp>
        <p:nvSpPr>
          <p:cNvPr id="19"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за деклинација се употребуваат со именките и служат за менување на именките и зборовите од именско потекло.</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Наставките за деклинација во турскиот јазик се следниве:</a:t>
            </a:r>
            <a:br>
              <a:rPr sz="2800"/>
            </a:br>
            <a:r>
              <a:rPr b="0" lang="en-US" sz="2800" strike="noStrike" u="none">
                <a:solidFill>
                  <a:srgbClr val="ffff00"/>
                </a:solidFill>
                <a:effectLst/>
                <a:uFillTx/>
                <a:latin typeface="Arial"/>
              </a:rPr>
              <a:t>a) наставки за падеж;</a:t>
            </a:r>
            <a:br>
              <a:rPr sz="2800"/>
            </a:br>
            <a:r>
              <a:rPr b="0" lang="en-US" sz="2800" strike="noStrike" u="none">
                <a:solidFill>
                  <a:srgbClr val="ffff00"/>
                </a:solidFill>
                <a:effectLst/>
                <a:uFillTx/>
                <a:latin typeface="Arial"/>
              </a:rPr>
              <a:t>б) наставки за присвојност; </a:t>
            </a:r>
            <a:br>
              <a:rPr sz="2800"/>
            </a:br>
            <a:r>
              <a:rPr b="0" lang="en-US" sz="2800" strike="noStrike" u="none">
                <a:solidFill>
                  <a:srgbClr val="ffff00"/>
                </a:solidFill>
                <a:effectLst/>
                <a:uFillTx/>
                <a:latin typeface="Arial"/>
              </a:rPr>
              <a:t>в) наставка за множина; </a:t>
            </a:r>
            <a:br>
              <a:rPr sz="2800"/>
            </a:br>
            <a:r>
              <a:rPr b="0" lang="en-US" sz="2800" strike="noStrike" u="none">
                <a:solidFill>
                  <a:srgbClr val="ffff00"/>
                </a:solidFill>
                <a:effectLst/>
                <a:uFillTx/>
                <a:latin typeface="Arial"/>
              </a:rPr>
              <a:t>г) релативната наставка /-ki/; </a:t>
            </a:r>
            <a:br>
              <a:rPr sz="2800"/>
            </a:br>
            <a:r>
              <a:rPr b="0" lang="en-US" sz="2800" strike="noStrike" u="none">
                <a:solidFill>
                  <a:srgbClr val="ffff00"/>
                </a:solidFill>
                <a:effectLst/>
                <a:uFillTx/>
                <a:latin typeface="Arial"/>
              </a:rPr>
              <a:t>д) прашалната партикула “mİ”.</a:t>
            </a:r>
            <a:endParaRPr b="0" lang="en-US" sz="2800" strike="noStrike" u="none">
              <a:solidFill>
                <a:srgbClr val="ffffff"/>
              </a:solidFill>
              <a:effectLst/>
              <a:uFillTx/>
              <a:latin typeface="Arial"/>
            </a:endParaRPr>
          </a:p>
          <a:p>
            <a:pPr marL="343080" indent="-343080">
              <a:lnSpc>
                <a:spcPct val="90000"/>
              </a:lnSpc>
              <a:spcBef>
                <a:spcPts val="70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ff"/>
                </a:solidFill>
                <a:effectLst/>
                <a:uFillTx/>
                <a:latin typeface="Arial"/>
              </a:rPr>
              <a:t>Пример:</a:t>
            </a:r>
            <a:br>
              <a:rPr sz="2800"/>
            </a:br>
            <a:r>
              <a:rPr b="0" lang="en-US" sz="2800" strike="noStrike" u="none">
                <a:solidFill>
                  <a:srgbClr val="ffff00"/>
                </a:solidFill>
                <a:effectLst/>
                <a:uFillTx/>
                <a:latin typeface="Arial"/>
              </a:rPr>
              <a:t>Erhan’ın annesine oradaki hediyeler mi verildi?</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21" name="PlaceHolder 2"/>
          <p:cNvSpPr>
            <a:spLocks noGrp="1"/>
          </p:cNvSpPr>
          <p:nvPr>
            <p:ph/>
          </p:nvPr>
        </p:nvSpPr>
        <p:spPr>
          <a:xfrm>
            <a:off x="0" y="1599840"/>
            <a:ext cx="9144000" cy="5257800"/>
          </a:xfrm>
          <a:prstGeom prst="rect">
            <a:avLst/>
          </a:prstGeom>
          <a:noFill/>
          <a:ln w="0">
            <a:noFill/>
          </a:ln>
        </p:spPr>
        <p:txBody>
          <a:bodyPr lIns="90000" rIns="90000" tIns="46800" bIns="46800" anchor="t">
            <a:normAutofit/>
          </a:bodyPr>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Наставките за падеж се наставки кои образуваат привремени врски (состојби) меѓу зборот на кој доаѓаат и некоја друга именка или збор од именско потекло.</a:t>
            </a:r>
            <a:endParaRPr b="0" lang="en-US" sz="2200" strike="noStrike" u="none">
              <a:solidFill>
                <a:srgbClr val="ffffff"/>
              </a:solidFill>
              <a:effectLst/>
              <a:uFillTx/>
              <a:latin typeface="Arial"/>
            </a:endParaRPr>
          </a:p>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На турски јазик буквално значат „наставки за состојбите на именките“ (ad durum ekleri).</a:t>
            </a:r>
            <a:endParaRPr b="0" lang="en-US" sz="2200" strike="noStrike" u="none">
              <a:solidFill>
                <a:srgbClr val="ffffff"/>
              </a:solidFill>
              <a:effectLst/>
              <a:uFillTx/>
              <a:latin typeface="Arial"/>
            </a:endParaRPr>
          </a:p>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Секогаш се користат во финална позиција, односно на апсолутниот крај на именката (исклучок: релативната наставка /-ki/).</a:t>
            </a:r>
            <a:endParaRPr b="0" lang="en-US" sz="2200" strike="noStrike" u="none">
              <a:solidFill>
                <a:srgbClr val="ffffff"/>
              </a:solidFill>
              <a:effectLst/>
              <a:uFillTx/>
              <a:latin typeface="Arial"/>
            </a:endParaRPr>
          </a:p>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Бројот на падежите во турскиот јазик се менува од лингвист до лингвист. Во рамките на ова предавање ќе се претстават </a:t>
            </a:r>
            <a:r>
              <a:rPr b="0" lang="en-US" sz="2200" strike="noStrike" u="none">
                <a:solidFill>
                  <a:srgbClr val="ffff00"/>
                </a:solidFill>
                <a:effectLst/>
                <a:uFillTx/>
                <a:latin typeface="Arial"/>
              </a:rPr>
              <a:t>осум</a:t>
            </a:r>
            <a:r>
              <a:rPr b="0" lang="en-US" sz="2200" strike="noStrike" u="none">
                <a:solidFill>
                  <a:srgbClr val="ffffff"/>
                </a:solidFill>
                <a:effectLst/>
                <a:uFillTx/>
                <a:latin typeface="Arial"/>
              </a:rPr>
              <a:t> падежи.</a:t>
            </a:r>
            <a:endParaRPr b="0" lang="en-US" sz="2200" strike="noStrike" u="none">
              <a:solidFill>
                <a:srgbClr val="ffffff"/>
              </a:solidFill>
              <a:effectLst/>
              <a:uFillTx/>
              <a:latin typeface="Arial"/>
            </a:endParaRPr>
          </a:p>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Според некои источни лингвисти, бројот на падежите е 15, дури и повеќе. </a:t>
            </a:r>
            <a:endParaRPr b="0" lang="en-US" sz="2200" strike="noStrike" u="none">
              <a:solidFill>
                <a:srgbClr val="ffffff"/>
              </a:solidFill>
              <a:effectLst/>
              <a:uFillTx/>
              <a:latin typeface="Arial"/>
            </a:endParaRPr>
          </a:p>
          <a:p>
            <a:pPr marL="343080" indent="-343080">
              <a:lnSpc>
                <a:spcPct val="80000"/>
              </a:lnSpc>
              <a:spcBef>
                <a:spcPts val="550"/>
              </a:spcBef>
              <a:buClr>
                <a:srgbClr val="ffffff"/>
              </a:buClr>
              <a:buFont typeface="Arial"/>
              <a:buChar char="•"/>
              <a:tabLst>
                <a:tab algn="l" pos="914400"/>
                <a:tab algn="l" pos="1828800"/>
                <a:tab algn="l" pos="2743200"/>
                <a:tab algn="l" pos="3657600"/>
                <a:tab algn="l" pos="4572000"/>
                <a:tab algn="l" pos="5486400"/>
                <a:tab algn="l" pos="6400800"/>
                <a:tab algn="l" pos="7315200"/>
                <a:tab algn="l" pos="8229600"/>
                <a:tab algn="l" pos="9144000"/>
                <a:tab algn="l" pos="10058400"/>
              </a:tabLst>
            </a:pPr>
            <a:r>
              <a:rPr b="0" lang="en-US" sz="2200" strike="noStrike" u="none">
                <a:solidFill>
                  <a:srgbClr val="ffffff"/>
                </a:solidFill>
                <a:effectLst/>
                <a:uFillTx/>
                <a:latin typeface="Arial"/>
              </a:rPr>
              <a:t>Според познатиот турски лингвист Мухаррем Ергин, бројот на падежи во турскиот јазик е девет (покрај тие кои ќе се претстават тука, тој наставките </a:t>
            </a:r>
            <a:r>
              <a:rPr b="0" lang="en-US" sz="2200" strike="noStrike" u="none">
                <a:solidFill>
                  <a:srgbClr val="6699ff"/>
                </a:solidFill>
                <a:effectLst/>
                <a:uFillTx/>
                <a:latin typeface="Arial"/>
              </a:rPr>
              <a:t>/-rA/</a:t>
            </a:r>
            <a:r>
              <a:rPr b="0" lang="en-US" sz="2200" strike="noStrike" u="none">
                <a:solidFill>
                  <a:srgbClr val="ffffff"/>
                </a:solidFill>
                <a:effectLst/>
                <a:uFillTx/>
                <a:latin typeface="Arial"/>
              </a:rPr>
              <a:t> и </a:t>
            </a:r>
            <a:r>
              <a:rPr b="0" lang="en-US" sz="2200" strike="noStrike" u="none">
                <a:solidFill>
                  <a:srgbClr val="6699ff"/>
                </a:solidFill>
                <a:effectLst/>
                <a:uFillTx/>
                <a:latin typeface="Arial"/>
              </a:rPr>
              <a:t>/-Arİ/</a:t>
            </a:r>
            <a:r>
              <a:rPr b="0" lang="en-US" sz="2200" strike="noStrike" u="none">
                <a:solidFill>
                  <a:srgbClr val="ffffff"/>
                </a:solidFill>
                <a:effectLst/>
                <a:uFillTx/>
                <a:latin typeface="Arial"/>
              </a:rPr>
              <a:t> ги смета како посебен падеж и го нарекува директив).</a:t>
            </a:r>
            <a:endParaRPr b="0" lang="en-US" sz="22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23" name="PlaceHolder 2"/>
          <p:cNvSpPr>
            <a:spLocks noGrp="1"/>
          </p:cNvSpPr>
          <p:nvPr>
            <p:ph/>
          </p:nvPr>
        </p:nvSpPr>
        <p:spPr>
          <a:xfrm>
            <a:off x="457200" y="1599840"/>
            <a:ext cx="82296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1. Номинатив (NOM, /-</a:t>
            </a:r>
            <a:r>
              <a:rPr b="0" lang="en-US" sz="2800" strike="noStrike" u="none">
                <a:solidFill>
                  <a:srgbClr val="ffff00"/>
                </a:solidFill>
                <a:effectLst/>
                <a:uFillTx/>
                <a:latin typeface="Arial"/>
                <a:ea typeface="Tahoma"/>
              </a:rPr>
              <a:t>Ø/)</a:t>
            </a:r>
            <a:br>
              <a:rPr sz="2800"/>
            </a:br>
            <a:r>
              <a:rPr b="0" lang="en-US" sz="2800" strike="noStrike" u="none">
                <a:solidFill>
                  <a:srgbClr val="ffffff"/>
                </a:solidFill>
                <a:effectLst/>
                <a:uFillTx/>
                <a:latin typeface="Arial"/>
                <a:ea typeface="Tahoma"/>
              </a:rPr>
              <a:t>- Тоа е основната форма на именките. </a:t>
            </a:r>
            <a:br>
              <a:rPr sz="2800"/>
            </a:br>
            <a:r>
              <a:rPr b="0" lang="en-US" sz="2800" strike="noStrike" u="none">
                <a:solidFill>
                  <a:srgbClr val="ffffff"/>
                </a:solidFill>
                <a:effectLst/>
                <a:uFillTx/>
                <a:latin typeface="Arial"/>
                <a:ea typeface="Tahoma"/>
              </a:rPr>
              <a:t>- Именките кои се користат без наставка се во номинатив. </a:t>
            </a:r>
            <a:br>
              <a:rPr sz="2800"/>
            </a:br>
            <a:r>
              <a:rPr b="0" lang="en-US" sz="2800" strike="noStrike" u="none">
                <a:solidFill>
                  <a:srgbClr val="ffffff"/>
                </a:solidFill>
                <a:effectLst/>
                <a:uFillTx/>
                <a:latin typeface="Arial"/>
                <a:ea typeface="Tahoma"/>
              </a:rPr>
              <a:t>- Изразуваат неопределеност. </a:t>
            </a:r>
            <a:br>
              <a:rPr sz="2800"/>
            </a:br>
            <a:r>
              <a:rPr b="0" lang="en-US" sz="2800" strike="noStrike" u="none">
                <a:solidFill>
                  <a:srgbClr val="ffffff"/>
                </a:solidFill>
                <a:effectLst/>
                <a:uFillTx/>
                <a:latin typeface="Arial"/>
                <a:ea typeface="Tahoma"/>
              </a:rPr>
              <a:t>- Како пример за номинатив, може да се дадат сите именски корени или основи:</a:t>
            </a:r>
            <a:br>
              <a:rPr sz="2800"/>
            </a:br>
            <a:r>
              <a:rPr b="0" lang="en-US" sz="2800" strike="noStrike" u="none">
                <a:solidFill>
                  <a:srgbClr val="00ffff"/>
                </a:solidFill>
                <a:effectLst/>
                <a:uFillTx/>
                <a:latin typeface="Arial"/>
                <a:ea typeface="Tahoma"/>
              </a:rPr>
              <a:t>el, göz, kaşık, bilgi, yazı, и др.</a:t>
            </a:r>
            <a:br>
              <a:rPr sz="2800"/>
            </a:br>
            <a:r>
              <a:rPr b="0" lang="en-US" sz="2800" strike="noStrike" u="none">
                <a:solidFill>
                  <a:srgbClr val="ffffff"/>
                </a:solidFill>
                <a:effectLst/>
                <a:uFillTx/>
                <a:latin typeface="Arial"/>
                <a:ea typeface="Tahoma"/>
              </a:rPr>
              <a:t>- Примери во реченица:</a:t>
            </a:r>
            <a:br>
              <a:rPr sz="2800"/>
            </a:br>
            <a:r>
              <a:rPr b="0" lang="en-US" sz="2800" strike="noStrike" u="none">
                <a:solidFill>
                  <a:srgbClr val="6699ff"/>
                </a:solidFill>
                <a:effectLst/>
                <a:uFillTx/>
                <a:latin typeface="Arial"/>
              </a:rPr>
              <a:t>Kırk iki yıl her sabah kahve içerdi.</a:t>
            </a:r>
            <a:br>
              <a:rPr sz="2800"/>
            </a:br>
            <a:r>
              <a:rPr b="0" lang="en-US" sz="2800" strike="noStrike" u="none">
                <a:solidFill>
                  <a:srgbClr val="6699ff"/>
                </a:solidFill>
                <a:effectLst/>
                <a:uFillTx/>
                <a:latin typeface="Arial"/>
              </a:rPr>
              <a:t>Kızın eline bir sepet verdi.</a:t>
            </a:r>
            <a:br>
              <a:rPr sz="2800"/>
            </a:br>
            <a:r>
              <a:rPr b="0" lang="en-US" sz="2800" strike="noStrike" u="none">
                <a:solidFill>
                  <a:srgbClr val="6699ff"/>
                </a:solidFill>
                <a:effectLst/>
                <a:uFillTx/>
                <a:latin typeface="Arial"/>
              </a:rPr>
              <a:t>Onun eli kalem tutmaz.</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000000"/>
        </a:solidFill>
      </p:bgPr>
    </p:bg>
    <p:spTree>
      <p:nvGrpSpPr>
        <p:cNvPr id="1" name=""/>
        <p:cNvGrpSpPr/>
        <p:nvPr/>
      </p:nvGrpSpPr>
      <p:grpSpPr>
        <a:xfrm>
          <a:off x="0" y="0"/>
          <a:ext cx="0" cy="0"/>
          <a:chOff x="0" y="0"/>
          <a:chExt cx="0" cy="0"/>
        </a:xfrm>
      </p:grpSpPr>
      <p:sp>
        <p:nvSpPr>
          <p:cNvPr id="24" name="PlaceHolder 1"/>
          <p:cNvSpPr>
            <a:spLocks noGrp="1"/>
          </p:cNvSpPr>
          <p:nvPr>
            <p:ph type="title"/>
          </p:nvPr>
        </p:nvSpPr>
        <p:spPr>
          <a:xfrm>
            <a:off x="457200" y="274320"/>
            <a:ext cx="8229600" cy="1143000"/>
          </a:xfrm>
          <a:prstGeom prst="rect">
            <a:avLst/>
          </a:prstGeom>
          <a:noFill/>
          <a:ln w="0">
            <a:noFill/>
          </a:ln>
        </p:spPr>
        <p:txBody>
          <a:bodyPr lIns="90000" rIns="90000" tIns="46800" bIns="46800" anchor="ctr">
            <a:noAutofit/>
          </a:bodyPr>
          <a:p>
            <a:pPr indent="0" algn="ctr">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4400" strike="noStrike" u="none">
                <a:solidFill>
                  <a:srgbClr val="e3ebf1"/>
                </a:solidFill>
                <a:effectLst/>
                <a:uFillTx/>
                <a:latin typeface="Arial"/>
              </a:rPr>
              <a:t>a) НАСТАВКИ ЗА ПАДЕЖ</a:t>
            </a:r>
            <a:endParaRPr b="0" lang="en-US" sz="4400" strike="noStrike" u="none">
              <a:solidFill>
                <a:srgbClr val="e3ebf1"/>
              </a:solidFill>
              <a:effectLst/>
              <a:uFillTx/>
              <a:latin typeface="Arial"/>
            </a:endParaRPr>
          </a:p>
        </p:txBody>
      </p:sp>
      <p:sp>
        <p:nvSpPr>
          <p:cNvPr id="25" name="PlaceHolder 2"/>
          <p:cNvSpPr>
            <a:spLocks noGrp="1"/>
          </p:cNvSpPr>
          <p:nvPr>
            <p:ph/>
          </p:nvPr>
        </p:nvSpPr>
        <p:spPr>
          <a:xfrm>
            <a:off x="457200" y="1599840"/>
            <a:ext cx="8686800" cy="5257800"/>
          </a:xfrm>
          <a:prstGeom prst="rect">
            <a:avLst/>
          </a:prstGeom>
          <a:noFill/>
          <a:ln w="0">
            <a:noFill/>
          </a:ln>
        </p:spPr>
        <p:txBody>
          <a:bodyPr lIns="90000" rIns="90000" tIns="46800" bIns="46800" anchor="t">
            <a:normAutofit/>
          </a:bodyPr>
          <a:p>
            <a:pPr marL="343080" indent="-343080">
              <a:spcBef>
                <a:spcPts val="700"/>
              </a:spcBef>
              <a:buNone/>
              <a:tabLst>
                <a:tab algn="l" pos="0"/>
                <a:tab algn="l" pos="914400"/>
                <a:tab algn="l" pos="1828800"/>
                <a:tab algn="l" pos="2743200"/>
                <a:tab algn="l" pos="3657600"/>
                <a:tab algn="l" pos="4572000"/>
                <a:tab algn="l" pos="5486400"/>
                <a:tab algn="l" pos="6400800"/>
                <a:tab algn="l" pos="7315200"/>
                <a:tab algn="l" pos="8229600"/>
                <a:tab algn="l" pos="9144000"/>
                <a:tab algn="l" pos="10058400"/>
              </a:tabLst>
            </a:pPr>
            <a:r>
              <a:rPr b="0" lang="en-US" sz="2800" strike="noStrike" u="none">
                <a:solidFill>
                  <a:srgbClr val="ffff00"/>
                </a:solidFill>
                <a:effectLst/>
                <a:uFillTx/>
                <a:latin typeface="Arial"/>
              </a:rPr>
              <a:t>2. Акузатив (ACC, /-İ/)</a:t>
            </a:r>
            <a:br>
              <a:rPr sz="2800"/>
            </a:br>
            <a:r>
              <a:rPr b="0" lang="en-US" sz="2800" strike="noStrike" u="none">
                <a:solidFill>
                  <a:srgbClr val="ffffff"/>
                </a:solidFill>
                <a:effectLst/>
                <a:uFillTx/>
                <a:latin typeface="Arial"/>
              </a:rPr>
              <a:t>- Ја определува именката на која доаѓа.</a:t>
            </a:r>
            <a:br>
              <a:rPr sz="2800"/>
            </a:br>
            <a:r>
              <a:rPr b="0" lang="en-US" sz="2800" strike="noStrike" u="none">
                <a:solidFill>
                  <a:srgbClr val="ffffff"/>
                </a:solidFill>
                <a:effectLst/>
                <a:uFillTx/>
                <a:latin typeface="Arial"/>
              </a:rPr>
              <a:t>- Подлежи на палаталната и на лабијалната вокална хармонија.</a:t>
            </a:r>
            <a:br>
              <a:rPr sz="2800"/>
            </a:br>
            <a:r>
              <a:rPr b="0" lang="en-US" sz="2800" strike="noStrike" u="none">
                <a:solidFill>
                  <a:srgbClr val="ffffff"/>
                </a:solidFill>
                <a:effectLst/>
                <a:uFillTx/>
                <a:latin typeface="Arial"/>
              </a:rPr>
              <a:t>- Кога именката завршува на консонант, тогаш наставката за акузатив доаѓа директно на именката со една од своите четири варијанти:</a:t>
            </a:r>
            <a:br>
              <a:rPr sz="2800"/>
            </a:br>
            <a:r>
              <a:rPr b="0" lang="en-US" sz="2800" strike="noStrike" u="none">
                <a:solidFill>
                  <a:srgbClr val="00ffff"/>
                </a:solidFill>
                <a:effectLst/>
                <a:uFillTx/>
                <a:latin typeface="Arial"/>
              </a:rPr>
              <a:t>hanım+ı, ders+i, okul+u, süt+ü, и др. </a:t>
            </a:r>
            <a:br>
              <a:rPr sz="2800"/>
            </a:br>
            <a:r>
              <a:rPr b="0" lang="en-US" sz="2800" strike="noStrike" u="none">
                <a:solidFill>
                  <a:srgbClr val="ffffff"/>
                </a:solidFill>
                <a:effectLst/>
                <a:uFillTx/>
                <a:latin typeface="Arial"/>
              </a:rPr>
              <a:t>- Ако, пак, именката завршува на вокал, пред наставката се додава спојниот консонант </a:t>
            </a:r>
            <a:r>
              <a:rPr b="0" lang="en-US" sz="2800" strike="noStrike" u="none">
                <a:solidFill>
                  <a:srgbClr val="6699ff"/>
                </a:solidFill>
                <a:effectLst/>
                <a:uFillTx/>
                <a:latin typeface="Arial"/>
              </a:rPr>
              <a:t>„y“</a:t>
            </a:r>
            <a:r>
              <a:rPr b="0" lang="en-US" sz="2800" strike="noStrike" u="none">
                <a:solidFill>
                  <a:srgbClr val="ffffff"/>
                </a:solidFill>
                <a:effectLst/>
                <a:uFillTx/>
                <a:latin typeface="Arial"/>
              </a:rPr>
              <a:t>: </a:t>
            </a:r>
            <a:br>
              <a:rPr sz="2800"/>
            </a:br>
            <a:r>
              <a:rPr b="0" lang="en-US" sz="2800" strike="noStrike" u="none">
                <a:solidFill>
                  <a:srgbClr val="00ffff"/>
                </a:solidFill>
                <a:effectLst/>
                <a:uFillTx/>
                <a:latin typeface="Arial"/>
              </a:rPr>
              <a:t>a</a:t>
            </a:r>
            <a:r>
              <a:rPr b="0" lang="es-ES" sz="2800" strike="noStrike" u="none">
                <a:solidFill>
                  <a:srgbClr val="00ffff"/>
                </a:solidFill>
                <a:effectLst/>
                <a:uFillTx/>
                <a:latin typeface="Arial"/>
              </a:rPr>
              <a:t>da+(y)ı, Ali+(y)i, kuru+(y)u, ütü+(y)ü, и др.</a:t>
            </a:r>
            <a:endParaRPr b="0" lang="en-US" sz="2800" strike="noStrike" u="none">
              <a:solidFill>
                <a:srgbClr val="ffffff"/>
              </a:solidFill>
              <a:effectLst/>
              <a:uFillTx/>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pitchFamily="0" charset="1"/>
        <a:ea typeface="DejaVu Sans" pitchFamily="0" charset="1"/>
        <a:cs typeface="DejaVu Sans" pitchFamily="0" charset="1"/>
      </a:majorFont>
      <a:minorFont>
        <a:latin typeface="Arial" pitchFamily="0" charset="1"/>
        <a:ea typeface="DejaVu Sans" pitchFamily="0" charset="1"/>
        <a:cs typeface="DejaVu Sans" pitchFamily="0" charset="1"/>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Properties xmlns="http://schemas.openxmlformats.org/officeDocument/2006/extended-properties" xmlns:vt="http://schemas.openxmlformats.org/officeDocument/2006/docPropsVTypes">
  <Template/>
  <TotalTime>14</TotalTime>
  <Application>LibreOffice/25.2.3.2$Linux_X86_64 LibreOffice_project/520$Build-2</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dc:description/>
  <dc:language>en-US</dc:language>
  <cp:lastModifiedBy>DEBIAN</cp:lastModifiedBy>
  <dcterms:modified xsi:type="dcterms:W3CDTF">2021-11-01T15:02:41Z</dcterms:modified>
  <cp:revision>3</cp:revision>
  <dc:subject/>
  <dc:title>НАСТАВКИ И ВИДОВИ НАСТАВКИ</dc:title>
</cp:coreProperties>
</file>