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s/_rels/slide16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35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36.xml.rels" ContentType="application/vnd.openxmlformats-package.relationships+xml"/>
  <Override PartName="/ppt/slides/_rels/slide1.xml.rels" ContentType="application/vnd.openxmlformats-package.relationships+xml"/>
  <Override PartName="/ppt/slides/_rels/slide13.xml.rels" ContentType="application/vnd.openxmlformats-package.relationships+xml"/>
  <Override PartName="/ppt/slides/_rels/slide37.xml.rels" ContentType="application/vnd.openxmlformats-package.relationships+xml"/>
  <Override PartName="/ppt/slides/_rels/slide2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19.xml.rels" ContentType="application/vnd.openxmlformats-package.relationships+xml"/>
  <Override PartName="/ppt/slides/_rels/slide12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22.xml" ContentType="application/vnd.openxmlformats-officedocument.presentationml.slide+xml"/>
  <Override PartName="/ppt/slides/slide34.xml" ContentType="application/vnd.openxmlformats-officedocument.presentationml.slide+xml"/>
  <Override PartName="/ppt/slides/slide23.xml" ContentType="application/vnd.openxmlformats-officedocument.presentationml.slide+xml"/>
  <Override PartName="/ppt/slides/slide35.xml" ContentType="application/vnd.openxmlformats-officedocument.presentationml.slide+xml"/>
  <Override PartName="/ppt/slides/slide24.xml" ContentType="application/vnd.openxmlformats-officedocument.presentationml.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37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16.xml" ContentType="application/vnd.openxmlformats-officedocument.presentationml.slide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AndObj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E9B58CB-9838-4850-B645-416733EC75B0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E97621A-F015-47C0-9D5A-4AC688903E6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29DB757-BAAA-41F0-B840-CF33C2186750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B187161B-B3F8-47A5-932B-BECEC2E79C45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1752120"/>
            <a:ext cx="7772400" cy="26672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6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 ЗА ВЕРБАЛИЗАЦИЈА</a:t>
            </a:r>
            <a:endParaRPr b="0" lang="en-US" sz="6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Без сомнение една од најфреквентните наставки од оваа група. Може да образува глаголи од секоја именка: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ateş+le-, av+la-, bağ+la-, baş+la-, demir+le-, diş+le-, giz+le-, gür+le-, hav+la-, kilit+le-, nokta+la-, suç+la-, ter+le-, ucuz+la-, ütü+le-, yaz+la, yok+la-, yol+la-,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seni şimdi tavşan gibi av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rım!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Eski hayatını artık nokta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сретнува во многу мал број примери: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anı+msa-, az+(ı)msa-, ben+(i)mse-, kötü+mse-, küçük+(ü)mse- &gt; küçü-mse-,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de kötü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 müşavirlerden, yardımcılardan uzak durulmalıdır.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Belki, bununla da kalmayıp içinden bana karşı bir küçü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 duyuyor.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Kadın hiçbir şey anı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mıyor gibi yanıtladı...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deli+r-.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Yeni bir yeni krizle artık bir daha geri dönemeyeceği bir noktaya kadar deli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mekten korkmuştu.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garip+se-, su+sa-, mühim+se-, önem+se-, umur+sa-,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Bazı insanları garip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Başkalarının kendisi hakkında ne düşündüklerini umur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mıyor...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Девербалните наставки за вербализација, од глаголски корени или основи образуваат нови глаголи.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Дел од овие наставки се наставки за залог и како такви се многу фреквентни.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Другите наставки, пак, се среќаваат во многу  мал број примери.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Кратенка: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Тоа се следните наставки: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Има многу ограничен број примери: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bul-a-, dol-a-, tık-a-.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Kendim kayıp düşmeyeyim diye, aşağıdan yukarıya doğru çıkarak basamakları sabun eriyiğine bul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Şimdi, Maud'un yanında, bir kolunu beline dol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mış, sessiz sessiz otururken, içinde sözcükler, cümle artıkları ses veriyordu...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Sırtı rüzgâra dönük, kızağa oturdu, çizmelerini çıkararak içindeki karı temizledi, sol çizmesindeki deliği bir tutam samanla güzelce tık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/-AlA/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наставка. Новообразуваниот глагол семантички не е многу поразличен од глаголот на кој доаѓа оваа наставка: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dur-ala-, eş-ele-, gez-ele-, it-ele-, kak-ala-, kov-ala-, ov-ala-, şaş-ala-, silk-ele-, tep-ele-,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Sesler birbirini kov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dı, herkes geliyordu, herkes gelmek istiyordu.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Sonra çoraplarını giydi, gözlerini ov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Devlet işleri çevresindeki gürültülü kalabalığı görünce şaş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Евидентирани се само неколку примери: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çık-ar-, kop-ar-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Arka sırada oturan, kendi üzüntüleri içinde, herhalde öğretmeni hiç dinlemiyordu ki, süklüm püklüm ayağa kalktı, sesini çık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Efendi, atınız ipini kop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/-Dİr/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една од наставките за залог е многу фреквентна. Образува глаголи во каузатив: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aç-tır-, bık-tır-, bil-dir-, çek-tir-, don-dur-, giy-dir-, gül-dür-, kay-dır-, koş-tur-, öp-tür-, sez-dir-, sin-dir-,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tüt-tür-, ver-dir-, ye-dir-, yüz-dür-, yaz-dır-, yıl-dır-,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Gelişen teknolojiye ayak uy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mak safi kan art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milleti taklit öl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dür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Zorla elini öp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tür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kaz-ı-, sür-ü-,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çakıyla iki kasketin de deri astarını kaz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Hastalıktan yeni kalkmış gibi ayaklarını sür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 geldi Hüsnü'nün karısı.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од наставките за залог. Многу фреквентна наставка. Образува глаголи во пасив: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an-ıl-, bas-ıl-, boğ-ul-, duy-ul-, gönder-il-,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kaz-ıl-, öv-ül-, sar-ıl-, sök-ül-, üz-ül-, ver-il-,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yaz-ıl-, yor-ul-,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Herkesin sev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meye ihtiyacı vardır.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Sizin üz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menizi istemediğim için dönmüştüm.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İki yıl sonra da İzmir idadisine gönder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 НАСТАВКИ ЗА ВЕРБАЛИЗАЦИЈА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вербализација, од еден постоечки глаголски корен или основа, образуваат нов глагол.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зависност од видот на зборот на кој доаѓаат, наставките за вербализација се делат на два: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деноминативни наставки за вербализација;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девербални наставки за вербализација.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среќава во мал број примери: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bur-k-, dol-(u)k-, kal-k-, kan-(ı)k-, sil-k-.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Telsizi eline alıp ayağa kal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Annesi omuzlarını sil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his her an yüreğimi bur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Bin yıldır gizemlere, tılsımlara, büyülere, efsanelere sarmaşıklar gibi dolaşarak yaşamış İstanbulluların, artık alıştığı, kanı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sadığı, sonunda zamansızlığa ulaşmış nice gündelik tansıktan biriydi bu...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Многу фреквентна наставка. Образува глаголи со одречно значење од глаголот на кој доаѓа:</a:t>
            </a:r>
            <a:br>
              <a:rPr sz="2800"/>
            </a:br>
            <a:r>
              <a:rPr b="0" lang="it-IT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al-ma-, bak-ma-, gez-me-, kalk-ma-, ver-me-, vur-ma-, ye- me-, zorla-ma-, и др.</a:t>
            </a:r>
            <a:br>
              <a:rPr sz="2800"/>
            </a:br>
            <a:r>
              <a:rPr b="0" lang="it-IT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it-IT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Gözüme bir damla uyku gir</a:t>
            </a:r>
            <a:r>
              <a:rPr b="0" lang="it-IT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</a:t>
            </a:r>
            <a:r>
              <a:rPr b="0" lang="it-IT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Yeter artık, konuş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dedi Boka.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Görür gör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 kimse çarpılmaz bunlara, ama baktıkça sevdalanırlar.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Hiçbir kimse zorluk karşısında gelişigüzel tavır al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malıdır.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/-msA/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 е, всушност, деноминативна наставка за вербализација, но само во еден пример од понов датум е користена како девербална наставка за вербализација: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gül-(ü)mse-.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En basit bir hizmetçi bile olsa, bir kadının karşısında olmaktan mutluluk duyan genç adam dudaklarında bir gülü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me, kadife tatlılığında bakışlarıyla onu okşuyordu.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Многу фреквентна наставка за залог. Образува глаголи со рефлексивно и пасивно значење:</a:t>
            </a:r>
            <a:br>
              <a:rPr sz="2800"/>
            </a:br>
            <a:r>
              <a:rPr b="0" lang="pt-BR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bak-(ı)n-, çek-(i)n-, giy-(i)n, kaşı-n-, sev-(i)n-, </a:t>
            </a:r>
            <a:br>
              <a:rPr sz="2800"/>
            </a:br>
            <a:r>
              <a:rPr b="0" lang="pt-BR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yet-(i)n-, и др.</a:t>
            </a:r>
            <a:br>
              <a:rPr sz="2800"/>
            </a:b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Fakat bunun anlaşılmasından çeki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iyor, gözleri ayaklarında susuyordu.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Giyi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di, kahvaltısını yapıp evden çıktı.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Şunu da söyleyeyim ki öğre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diklerimle hiç de yeti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miyorum.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/-p/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Има многу ограничена употреба: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kır-p-, ser-p-.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Dünyaya göz kır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p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ıyor Alice.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Gülüşmeler, şakalar, kahkahalar yükseliyor, arada birbirlerine sabunlu su ser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p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iyor, basıyorlardı çığlığı.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од наставките за залог. Образува глаголи во каузатив. Не се користи со консонантот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“r”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финална позиција, туку со консонантите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</a:t>
            </a:r>
            <a:r>
              <a:rPr b="0" lang="pt-BR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ç”, “ğ”, “p”, “ş”, “t”</a:t>
            </a: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и </a:t>
            </a:r>
            <a:r>
              <a:rPr b="0" lang="pt-BR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“y”</a:t>
            </a: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br>
              <a:rPr sz="2800"/>
            </a:br>
            <a:r>
              <a:rPr b="0" lang="pt-BR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aş-(ı)r-, bit-(i)r-, doğ-(u)r-, duy-(u)r-, geç-(i)r-, piş-(i)r-, и др.</a:t>
            </a:r>
            <a:br>
              <a:rPr sz="2800"/>
            </a:b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İkimiz bir olunca çabucak biti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Gül kardaş gül! dedi, anan seni gül ayında doğu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muş, belli!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Yemeğimi kendim pişi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eceğim.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/-ş/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една од наставките за залог е многу фреквентна. Образува глаголи во реципроцив: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at-(ı)ş-, bak-(ı)ş-, döv-(ü)ş-, gör-(ü)ş-, gül-(ü)ş-, kalk-(ı)ş-, kokla-ş-, sev-(i)ş-, sık-(ı)ş-,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Sokak ortasında serserilerle dövü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mek âdeti yoktu.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Sonra görü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ürüz, diye elini sallayıp dışarı çıktı.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Saçma bir tekerlemeye güler gibi, hep birlikte gülü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tüler.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Şevket bankada daktilolardan biriyle sevi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miş...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2.б. ДЕВЕРБАЛНИ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од наставките за залог. Многу е фреквентна. Образува глаголи во каузатив: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acı-t-, benze-t-, boya-t-, düzel-t-, kapa-t-,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kuru-t-, oku-t-, öde-t, sür-t-, uza-t-, yüksel-t-,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Bu, kağıttan yapılmış küçücük fişekler nasıl da insanın ensesini acı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Biraz daha dikkatli bakınca, önce büyük kara bir kuşa, sonra iriyarı bir adama benze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tim o karaltıyı.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Beni geber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mek için matematik okutuyorlar.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РЕДОСЛЕД НА МОРФЕМИТЕ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во турскиот јазик една по друга се редат според одредени правила.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Корените се полнозначни морфеми и како такви во реченицата може самостојно да се користат.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Наставките, пак, како службени морфеми, не можат самостојно да опстојуваат на синтаксичката оска.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кои имаат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поблиска корелација со коренот или основата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се користат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поблиску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до нив.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Наставките, пак, кои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немаат врска со коренот или основата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се користат на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крајот на зборот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Овие наставки формираат привремени врски со некој друг синтаксички елемент после нив.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РЕДОСЛЕД НА МОРФЕМИТЕ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0" y="1294920"/>
            <a:ext cx="9144000" cy="4830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Редоследот на наставките во турскиот јазик е:</a:t>
            </a:r>
            <a:br>
              <a:rPr sz="2800"/>
            </a:b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корен + деривативност + инфлексивност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видот на зборот на кој доаѓаат, инфлексивните наставки можат да бидат наставки за деклинација и наставки за конјугација.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Okula başladım.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graphicFrame>
        <p:nvGraphicFramePr>
          <p:cNvPr id="69" name=""/>
          <p:cNvGraphicFramePr/>
          <p:nvPr/>
        </p:nvGraphicFramePr>
        <p:xfrm>
          <a:off x="304920" y="4267080"/>
          <a:ext cx="8458200" cy="2589480"/>
        </p:xfrm>
        <a:graphic>
          <a:graphicData uri="http://schemas.openxmlformats.org/drawingml/2006/table">
            <a:tbl>
              <a:tblPr/>
              <a:tblGrid>
                <a:gridCol w="1692000"/>
                <a:gridCol w="1690920"/>
                <a:gridCol w="1692360"/>
                <a:gridCol w="1690560"/>
                <a:gridCol w="1692360"/>
              </a:tblGrid>
              <a:tr h="609840">
                <a:tc row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55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2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КОРЕН</a:t>
                      </a:r>
                      <a:endParaRPr b="0" lang="en-US" sz="22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row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55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2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ДЕРИВА-ТИВНОСТ</a:t>
                      </a:r>
                      <a:endParaRPr b="0" lang="en-US" sz="22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grid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55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2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ИНФЛЕКСИВНОСТ</a:t>
                      </a:r>
                      <a:endParaRPr b="0" lang="en-US" sz="22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h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rowSpan="2"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55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2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ДОБИЕН ЗБОР</a:t>
                      </a:r>
                      <a:endParaRPr b="0" lang="en-US" sz="22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1368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760320"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55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2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ДЕКЛИ-НАЦИЈА</a:t>
                      </a:r>
                      <a:endParaRPr b="0" lang="en-US" sz="22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55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1" lang="en-US" sz="22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КОНЈУГА-ЦИЈА</a:t>
                      </a:r>
                      <a:endParaRPr b="0" lang="en-US" sz="22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 vMerge="1">
                  <a:txBody>
                    <a:bodyPr lIns="90000" rIns="90000" tIns="45000" bIns="45000" anchor="t">
                      <a:noAutofit/>
                    </a:bodyPr>
                    <a:p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729fcf"/>
                    </a:solidFill>
                  </a:tcPr>
                </a:tc>
              </a:tr>
              <a:tr h="60948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oku-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-l+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+a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okula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576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  <a:tr h="609840"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baş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1368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+la-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endParaRPr b="0" lang="en-US" sz="1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-dı-m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576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spcBef>
                          <a:spcPts val="700"/>
                        </a:spcBef>
                        <a:tabLst>
                          <a:tab algn="l" pos="0"/>
                          <a:tab algn="l" pos="914400"/>
                          <a:tab algn="l" pos="1828800"/>
                          <a:tab algn="l" pos="2743200"/>
                          <a:tab algn="l" pos="3657600"/>
                          <a:tab algn="l" pos="4572000"/>
                          <a:tab algn="l" pos="5486400"/>
                          <a:tab algn="l" pos="6400800"/>
                          <a:tab algn="l" pos="7315200"/>
                          <a:tab algn="l" pos="8229600"/>
                          <a:tab algn="l" pos="9144000"/>
                          <a:tab algn="l" pos="10058400"/>
                        </a:tabLst>
                      </a:pPr>
                      <a:r>
                        <a:rPr b="0" lang="en-US" sz="2800" strike="noStrike" u="none">
                          <a:solidFill>
                            <a:srgbClr val="ffffff"/>
                          </a:solidFill>
                          <a:effectLst/>
                          <a:uFillTx/>
                          <a:latin typeface="Arial"/>
                        </a:rPr>
                        <a:t>başladım</a:t>
                      </a:r>
                      <a:endParaRPr b="0" lang="en-US" sz="2800" strike="noStrike" u="none">
                        <a:solidFill>
                          <a:srgbClr val="ffffff"/>
                        </a:solidFill>
                        <a:effectLst/>
                        <a:uFillTx/>
                        <a:latin typeface="Arial"/>
                      </a:endParaRPr>
                    </a:p>
                  </a:txBody>
                  <a:tcPr anchor="t" marL="90000" marR="90000">
                    <a:lnL w="5760">
                      <a:solidFill>
                        <a:srgbClr val="ffffff"/>
                      </a:solidFill>
                      <a:prstDash val="solid"/>
                    </a:lnL>
                    <a:lnR w="13680">
                      <a:solidFill>
                        <a:srgbClr val="ffffff"/>
                      </a:solidFill>
                      <a:prstDash val="solid"/>
                    </a:lnR>
                    <a:lnT w="5760">
                      <a:solidFill>
                        <a:srgbClr val="ffffff"/>
                      </a:solidFill>
                      <a:prstDash val="solid"/>
                    </a:lnT>
                    <a:lnB w="13680">
                      <a:solidFill>
                        <a:srgbClr val="ffffff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Деноминативните наставки за вербализација, од постоечки именски корени или основи образуваат нови глаголи.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Кратенка: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İF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Тоа се следниве наставки: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РЕДОСЛЕД НА МОРФЕМИТЕ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Од наставките за деклинација, кога се користат и двата вида, најпрвин доаѓа наставка за присвојност, а потоа наставка за падеж: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Onun evini aldım.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evini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ev + i + (n)i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!{İ</a:t>
            </a:r>
            <a:r>
              <a:rPr b="0" lang="en-US" sz="24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+ 3T</a:t>
            </a:r>
            <a:r>
              <a:rPr b="0" lang="en-US" sz="24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ie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+ (K)ACC</a:t>
            </a:r>
            <a:r>
              <a:rPr b="0" lang="en-US" sz="24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ade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}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присвојност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формираат привремени врски со некој </a:t>
            </a: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именски елемент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назад пред зборот во реченицата, додека, пак, наставките за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падеж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формираат привремени врски со некој </a:t>
            </a: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глаголски елемент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напред во реченицата (освен GEN</a:t>
            </a:r>
            <a:r>
              <a:rPr b="0" lang="en-US" sz="24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ade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).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Две наставки за падеж не се користат една по друга.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Кај именките, освен наставката за релативност, наставките за падеж се користат во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финална позиција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А и релативната наставка се користи, не по сите, туку само по наставките за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LOC и GEN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РЕДОСЛЕД НА МОРФЕМИТЕ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Редоследот на морфемите кај финитните глаголи е:</a:t>
            </a:r>
            <a:br>
              <a:rPr sz="2800"/>
            </a:b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корен + наст. на глаг. пар. + наст. за лице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турскиот јазик,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две наставки со иста функција и со иста фонетска структура не може да се користат една до друга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Во ситуации кои изгледаат како да е тоа случај, секако се работи за наставки со различна функција: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görmeme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gör-me-me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!{F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-O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-Fİ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ye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}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gözlerler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göz+le-r-ler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!{İ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+İF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ye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-G</a:t>
            </a:r>
            <a:r>
              <a:rPr b="0" lang="en-US" sz="2800" strike="noStrike" u="none" baseline="30000">
                <a:solidFill>
                  <a:srgbClr val="6699ff"/>
                </a:solidFill>
                <a:effectLst/>
                <a:uFillTx/>
                <a:latin typeface="Arial"/>
              </a:rPr>
              <a:t>ş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-3Ç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şa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}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gelmişmiş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&lt; gel-miş[#i-]miş[-Ø]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!{F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-B</a:t>
            </a:r>
            <a:r>
              <a:rPr b="0" lang="en-US" sz="2800" strike="noStrike" u="none" baseline="30000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GZ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[#F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-]B</a:t>
            </a:r>
            <a:r>
              <a:rPr b="0" lang="en-US" sz="2800" strike="noStrike" u="none" baseline="30000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GZH[-3T</a:t>
            </a:r>
            <a:r>
              <a:rPr b="0" lang="en-US" sz="2800" strike="noStrike" u="none" baseline="-25000">
                <a:solidFill>
                  <a:srgbClr val="6699ff"/>
                </a:solidFill>
                <a:effectLst/>
                <a:uFillTx/>
                <a:latin typeface="Arial"/>
              </a:rPr>
              <a:t>şe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]}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наставка на глаголска парадигма, може да се користи само со еден глагол.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ОСНОВИ И ВИДОВИ ОСНОВИ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Корените се полнозначни морфеми и како такви може самостојно да се користат во реченицата.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Меѓутоа, најчесто корените се недоволни за комплетно и сложено изразување на синтаксичко ниво. Често постои потреба од стеснување, проширување или целосна промена на нивното значење. Во тие ситуации, со наставките за деривација се добиваат нови зборови.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Корените ретко се користат самостојно во реченицата.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деривација образуваат </a:t>
            </a: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основи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Основите, како нови зборови, се пофункционални на синтаксичко ниво.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ОСНОВИ И ВИДОВИ ОСНОВИ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видот на зборот кој е образуван, основите во турскиот јазик може да бидат:</a:t>
            </a:r>
            <a:br>
              <a:rPr sz="3400"/>
            </a:b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именски основи;</a:t>
            </a:r>
            <a:br>
              <a:rPr sz="3400"/>
            </a:br>
            <a:r>
              <a:rPr b="0" lang="en-US" sz="3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глаголски основи.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85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и кај класификацијата на наставките за деривација, и тука основите се делат на два дела.</a:t>
            </a:r>
            <a:endParaRPr b="0" lang="en-US" sz="3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ОСНОВИ И ВИДОВИ ОСНОВИ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80000"/>
              </a:lnSpc>
              <a:spcBef>
                <a:spcPts val="751"/>
              </a:spcBef>
              <a:buClr>
                <a:srgbClr val="ff00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Именски основи: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именски основи образувани од именски корени или именски основи: 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göz+lük, göz+lük+çü, и др.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именски основи образувани од глаголски корени или глаголски основи: 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yaz-ı, baş+ar-ı, и др.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51"/>
              </a:spcBef>
              <a:buClr>
                <a:srgbClr val="ff00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Глаголски основи: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глаголски основи образувани од именски корени или именски основи: 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ütü+le-, küçü+mse-, и др.</a:t>
            </a:r>
            <a:br>
              <a:rPr sz="3000"/>
            </a:br>
            <a:r>
              <a:rPr b="0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глаголски основи образувани од глаголски корени или глаголски основи: 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öv-(ü)l-, güneşle-n-, и др.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ОСНОВИ И ВИДОВИ ОСНОВИ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Основите се витални и функционални единици.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Без основи, не може да се замисли турскиот јазик, оти само корените и наставките за инфлексија се многу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недоволни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во секојдневната комуникација.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Без основи, како потреба на новите услови за живот, не може да се добијат нови зборови со наставките за инфлексија.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тоа, наставките за деривација се од витално значење за турскиот јазик.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Тие на јазикот му даваат скоро неограничена функционалност.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Решете ги зборовите од долниве реченици според двостепената морфолошка анализа:</a:t>
            </a:r>
            <a:endParaRPr b="0" lang="en-US" sz="2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Başlık alayım dedim.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Sevgiden geriye ne kaldı?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Dolu yağıyor.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ОВОЈ СЕМЕСТАР ТОЛКУ.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Од постоечки именки, образува глаголски основи:</a:t>
            </a:r>
            <a:br>
              <a:rPr sz="3000"/>
            </a:br>
            <a:r>
              <a:rPr b="0" lang="it-IT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ad+a-, beniz+e- &gt; benze-, boş+a-, kan+a-, oyun+a- &gt; oyna-, tür+e-, yaş+a-, и др.</a:t>
            </a:r>
            <a:br>
              <a:rPr sz="3000"/>
            </a:br>
            <a:r>
              <a:rPr b="0" lang="it-IT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Gelişme ve başarma arzusu içinde olan her insan engel ve zorluklarla çevrilmiş bir adaya benz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Sıra sıra demir kovalardan sular boş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nır, dolar.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Arasıra kızlarıyla oyn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maya gelirdi.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Hepimiz sudan tür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dik, dedi.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Има многу ограничена употреба: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ağ+ar-, baş+ar-, ev+er-, mor+ar-, on+ar-, и др.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Korsan, yere uzanıp gökyüzünün yavaş yavaş ağ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masını seyreder.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Tembeller, uyuşuklar, işini bilmezler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acak değil ya; sen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acaksın.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Kızını biz, burada ev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dik.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Tuttuğu yer mor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Yaptığım kötülüğü on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mak için geldim.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Најчесто од ономатопеи образува глаголи: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çatır+da-, fısıl+da-, horul+da-, ışıl+da-,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Tam balığın kuyruğunu takacağı sırada, güneş birden öyle bir çıkış çıktı ki, ışık, balıkçı kayığı gibi çatır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Paşa olacaksın, diye fısıl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Öğleden sonra doğu tarafındaki camlarda ışıl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aç+(ı)k- &gt; acık-, bir+(i)k-, geç+(i)k- &gt; gecik-, göz+(ü)k-,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Kral da, dilenci de aynı iştahla acı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ırlar.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 şey, herkes kendi kendine biri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İş hayatı bu konudaki hatayı hiç affetmez cezalandırmakta geci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mez.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 biri büyük olayın kahramanı gibi gözü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/-kİr/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наставка. Најчесто од ономатопеи образува глаголи: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fış+kır-, hıç+kır-, püs+kür-, tü+kür-,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Gözlerinden ilâç acılığında yaşlar fış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kır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Ağlamaktan, hıç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kır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maktan, içini çekmekten nefret ediyor.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Kara demir baca yeniden buhar püs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kür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tmeye başlardı.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2.a. ДЕНОМИНАТИВНИ НАСТАВКИ ЗА ВЕРБАЛИЗАЦИЈА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глаголи кои се во корелација со именката на која доаѓа: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doğru+l-, duru+l-, ince+l-, kısa+l-, sivri+l-, </a:t>
            </a:r>
            <a:r>
              <a:rPr b="0" lang="pt-BR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az+(a)l-, boş+(a)l-, bun+(a)l-, dar+(a)l-, yön+(e)l-, и др.</a:t>
            </a:r>
            <a:br>
              <a:rPr sz="2800"/>
            </a:br>
            <a:r>
              <a:rPr b="0" lang="pt-BR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Zamanla karışıklık aza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Sıcaktan buna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acaksın, dedi.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Şimdi daha da karanlık küçük sokaktan geçerek denize yöne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iyoruz.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Ağır ağır doğru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du.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2017-12-13T21:25:43Z</dcterms:modified>
  <cp:revision>2</cp:revision>
  <dc:subject/>
  <dc:title>НАСТАВКИ ЗА ВЕРБАЛИЗАЦИЈА</dc:title>
</cp:coreProperties>
</file>