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7F7F555-5A47-4BFE-B10C-086B752EC48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marL="343080" indent="-343080" algn="ctr">
              <a:spcBef>
                <a:spcPts val="799"/>
              </a:spcBef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FFF1283-77B4-427E-88A6-4DEF4269981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7200" y="6245280"/>
            <a:ext cx="213192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3720" y="6245280"/>
            <a:ext cx="289404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5280"/>
            <a:ext cx="213228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fld id="{F1E5F7A3-C8DC-4A1E-B0E1-1A30673C6E6C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sesteş (eş sesli) kökler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 vardır. Bu köklerin aynı ses yapıları olmasına rağmen, farklı anlamda ve görevdedirler.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 hem isim hem de fiil kökü olabilirler.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Sesteş kökler şöyle olabilirler: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Aynı kökten gelen sesteş kökler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Bunlar aynı kökten gelmesine rağmen, hem isim hem de fiil kökleri olabilir. Anlamları da birbirine çok yakındır: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acı / acı-, barış / barış-, boya / boya-, dik / dik-, don / don-, ekşi / ekşi-, eski / eski-, göç / göç-, güreş / güreş-, güven / güven-, kuru / kuru-, savaş / savaş-, sık / sık-, sıva / sıva-, şiş / şiş-, tat / tat-,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toz / toz-, yama / yama-, yarış / yarış-, vb.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NOT: Bunlara sesteş kökler yerine, “ortak kökler” de denilebilir.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Farklı anlamda olan sesteş kökler –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 köklerin ses yapıları tamamen aynı, ancak anlamları çok farklıdır:</a:t>
            </a:r>
            <a:br>
              <a:rPr sz="3200"/>
            </a:br>
            <a:br>
              <a:rPr sz="3200"/>
            </a:br>
            <a:r>
              <a:rPr b="0" lang="da-DK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 / al-, at / at-, büyü / büyü-, gül / gül-, </a:t>
            </a:r>
            <a:br>
              <a:rPr sz="3200"/>
            </a:br>
            <a:r>
              <a:rPr b="0" lang="da-DK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kan / kan-, kır / kır-, kaz / kaz-, taş / taş-, </a:t>
            </a:r>
            <a:br>
              <a:rPr sz="3200"/>
            </a:br>
            <a:r>
              <a:rPr b="0" lang="da-DK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var / var-, yüz / yüz-,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GÖREVLİ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morfemlerin bir kısmının kendi başlarına anlamları yoktur.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Bunların sadece görevleri oldukları için, görevli morfemler olarak adlandırılır.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görevli morfemler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eklerdir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Köklere kıyasen, ekler çok daha azdır, ancak bunlarla, köklerden kat kat fazla kelime elde edilmiştir.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GÖREVLİ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Bundan hareketle, Türkçede eklerin çok önemli yeri vardır.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 eklemeli bir dil olduğu için, çok gelişmiş bir ek sistemi vardır.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Hint-Avrupa dillerinde yeni bir konuşmacı bir dili çok çabuk öğrenmeye başlar, ancak uzmanlaşması çok zordur.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ise, yeni bir konuşmacı dili başlangıçta çok zor öğrenmeye başlar, ancak sonra çok kolay ilerler.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Neden?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GÖREVLİ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Ekleri daha ayrıntılı bir şekilde ele almadan önce, eklerin varyantlarını ve kurallarını incelemek gerekecek: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Alomorf Teorisi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Anlamlı morfemlerin, anlamda farklılık yaratmadan farklı bir varyantı olmadığı için, burada sadece görevli morfemlerden (eklerden) bahsedilecektir.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Kıyasla: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fonem : alofon = morfem : alomorf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Alomorfun tanımı: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 görevli morfemin, görevde farklılık göstermeden farklı ses yapısına alomorf denir.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Diğer sözlerle, bir ekin farklı varyantına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alomorf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denir.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Alomorf teorisi (kuramı), eklerin varyantlarını ve bunların kullanışlarındaki kuralları ortaya koyan bir sistemdir.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eklerin; ünlü uyumları (büyük ve küçük), ünsüz uyumu ve ünlü-ünsüz uyumundan dolayı, farklı varyantları vardır.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Ünlü-ünsüz uyumu sadece konuşma dilinde görüldüğü için, yazıda ünsüzlerin farklı varyantları yoktur.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Dolayısıyla, alomorfların (eklerin varyantlarının) sadece ünlü bazlı kuralları incelenecektir.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Büyük ünlü uyumundan dolayı (en önemli uyum), eklerin en az iki varyantı vardır.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Şu durumlar, ek varyantlarının seçiminde istisna oluştururlar: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Son hecesinde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“l”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sesini içeren tüm yabancı kelimelerde bu ünsüz ince okunur. Ardından gelen ekler de ince ünlü içerir: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radikal+i, Alp+ler, Real’den, rol+ü, sual+i, vokal+ler,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İstisna: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pedal (örneğin: gaz pedalı), kral,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Son hecesinde ince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“a” (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  <a:ea typeface="Tahoma"/>
              </a:rPr>
              <a:t>ǝ, æ)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Tahoma"/>
              </a:rPr>
              <a:t> sesini içeren yabancı kelimelerden sonra gelen eklerin ince ünlü içerir: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  <a:ea typeface="Tahoma"/>
              </a:rPr>
              <a:t>harf+i, dikkat+ler, hakikat+i, saat+i, vb.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  <a:ea typeface="Tahoma"/>
              </a:rPr>
              <a:t>(NOT: Harf Devrimi, 1 Kasım 1928)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 TÜRLERİ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Şu örneklere bir göz atalım: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Boyacının elleri beyaz.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Öğrencilerde hefer olmalı.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Eklerin yazılışları: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İki yan çizgi arasında yazılırlar: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   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Değişen sesler büyük harflerle, değişmeyen sesler küçük harflerle yazılır: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Değişen ünlüler: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/-A/, /-An/, /-mİş/, /-DİkçA/, /-İncA/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Değişen ünsüzler: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/-Dİ/, /-Gİ/, /-Gİn/,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-360" y="1599840"/>
            <a:ext cx="89154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Alomorfların gösterdikleri özellikler şunlardır: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8040" indent="-60804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Tek varyantlı ekler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Farklı tarihi nedenlerden dolayı, bugün bazı eklerin tek varyantı vardır. Bunlar istisna eklerdir ve büyük ünlü uyumuna uymazlar: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/-yor/: alıyor, geliyor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/-ken/: çekerken, bakarken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/-ki/: seninki, onunki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/-leyin/: geceleyin, sabahleyin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/-mtırak/: sarımtırak, yeşilimtırak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99"/>
              </a:spcBef>
              <a:buClr>
                <a:srgbClr val="ffff00"/>
              </a:buClr>
              <a:buFont typeface="Aria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Çift varyantlı ekler –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 ekler, geniş ünlü içerirler. Geniş ünlülerden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“o”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“ö”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sesleri sadece ilk hecede geldiği için, eklerde kullanılmaz. Dolayısıyla, geniş ünlülerden geriye sadece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“a”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ve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“e”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sesleri kalır. Örneğin: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/-A/, /-lA/, /-sA/ vb.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Çift varyantlı ekler sadece büyük ünlü uyumuna uyarlar.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00"/>
              </a:spcBef>
              <a:buClr>
                <a:srgbClr val="ffff00"/>
              </a:buClr>
              <a:buFont typeface="Arial"/>
              <a:buAutoNum type="arabicPeriod" startAt="3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Dört varyantlı ekler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 ekler şu durumlarda görülebilir: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Ek,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dar ünlü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içerir: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/-İp/, /-mİş/, /-lİ/,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 hem büyük hem de küçük ünlü uyumuna uyarlar.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b) Ek,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hem sedalı hem sedasız karşılığı olan bir ünsüzle başlar ve geniş bir ünlüyle devam eder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/-DA/, /-DAn/, vb.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 büyük ünlü uyumu ve ünsüz uyumuna uyarlar.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99"/>
              </a:spcBef>
              <a:buClr>
                <a:srgbClr val="ffff00"/>
              </a:buClr>
              <a:buFont typeface="Aria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Sekiz varyantlı ekler –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Bu ekler,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hem sedalı hem de sedasız karşılığı olan bir ünsüzle başlar ve dar ünlüyle devam eder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/-Gİn/, /-Dİ/, /-Dİk/, vb.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ekler, hem büyük hem de küçük ünlü uyumu ve ünsüz uyumuna uyarlar.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ALOMORF TEORİSİ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Sedalı/sedasız ünsüzle başlayan ve ünlüyle devam eden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birleşik ekler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de varyant sayısını bulmak için, sadece ilk iki sese bakmak gerekir. Örneğin:</a:t>
            </a:r>
            <a:br>
              <a:rPr sz="3200"/>
            </a:b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/-DİkçA/: 2X4=8 varyant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Sadece ünsüzden oluşan eklerin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(“g”, “k”, “l”)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konuşma dilinde iki varyantı var, ama alfabede tek bir harfle karşılanmışlardır. Ünlü-ünsüz uyumundan dolayı ikinci harfe gerek duyulmamıştır.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164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6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TEŞEKKÜR EDERİM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 algn="ctr">
              <a:lnSpc>
                <a:spcPct val="100000"/>
              </a:lnSpc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6600" strike="noStrike" u="none">
                <a:solidFill>
                  <a:srgbClr val="ffffff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MORFEM TÜRLERİ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Bundan hareketle, Türkçede morfemler iki çeşit olabilir: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Anlamlı morfemler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Görevli morfemler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Anlamlı morfemlerin kendi başına kelime anlamı vardır.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 anlam soyut veya somut olabilir: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Benim de düşlerim var.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(somut), düş (soyut), var (somut).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Odaya şen çocuk girdi.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oda (somut), şen (soyut), çocuk (somut), gir- (somut).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Anlamı olduğu için, cümlede kendi başına kullanılabilir: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Aşk, herkesin hakkıdır.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Bize gel.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anlamlı morfemler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köklerdir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 kendi kendine yeterdir. Ek almadan da cümlede kullanılabilir.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Kökler, anlam kaybı olmadan daha küçük birimlere ayrılamaz.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Dolayısıyla kökler, anlamı olan en küçük birimlerdir.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 Türkçede kullanılan bütün köklerin eskiden tek heceli oldukları iddia edilebilir.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Bugünkü tüm iki veya daha çok heceli kökler büyük bir ihtimalle eskiden ya birleşik, ya türemiş, ya da yabancı kelimelerden gelmiştir.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Ancak elimizde o dönemlere ait yazılı belgeler olmadığı için, bugün bunları kök olarak ele almaktayız.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Anlamlı morfemler, neyi karşıladıklarına (referanslarına) göre, ikiye ayrılır: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İsim kökleri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Tüm nesne ve varlıkların isimlerini karşılayan köklerdir. İsim kökleri şöyle olabilir: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Tek heceli isim kökleri: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göz, el, kız, yüz, yağ, su, saç, kör, diş, o, bir, yüz, vb.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heceli isim kökleri: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ağaç, ayak, ana, balık, çiçek, çocuk, gece, demir, güzel, odun, kavun, kulak, yılan, vb.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Üç heceli isim kökleri: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araba, karınca, kelebek, yumurta, vb.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Dört heceli isim kökleri: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kertenkele, kaplumbağa, vb.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105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Türkçede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“yansıma kökler”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diyebileceğimiz kökler de vardır.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Bunlar, aslında, ses yansımalarıdır ve isim kökleri olarak kabul edilir: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ağ+la-, cız+ır-tı, çat+ır-tı, çın+la-, fıs+ıl-tı, fokur+da-, gıc+ır-tı, hav+la-, hır+ıl-tı, hor+la-, kah+kah+a me+le-, pat+la-,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piş+ir-, şan+gır-tı, şır+ıl-tı, tü+kür-,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vız+ıl-tı, zıp+la-,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ANLAMLI MORFEMLER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b) Fiil kökleri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Bir işi, hareketi, oluşu, kılışı bildiren kelime kökleridir. Türkçede fiil kökleri genelde tek hecelidir. İki heceli fiil kökleri ise çok azdır.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Tek heceli fiil kökleri: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s-E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al-, bul-, çal-, çiz-, gel-, git-, kalk-, sat-, ver-, yaz-, vb.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heceli fiil kökleri: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32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büyü-, küçü-, oku-, öde-, yıka-, yürü-, vb.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Standart Türkçede kullanılan fiil köklerinin tamamı, Türk kökenlidir.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2021-10-19T15:55:12Z</dcterms:modified>
  <cp:revision>2</cp:revision>
  <dc:subject/>
  <dc:title/>
</cp:coreProperties>
</file>