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_rels/presentation.xml.rels" ContentType="application/vnd.openxmlformats-package.relationships+xml"/>
  <Override PartName="/ppt/presentation.xml" ContentType="application/vnd.openxmlformats-officedocument.presentationml.presentation.main+xml"/>
  <Override PartName="/ppt/slideMasters/_rels/slideMaster1.xml.rels" ContentType="application/vnd.openxmlformats-package.relationships+xml"/>
  <Override PartName="/ppt/slideMasters/slideMaster1.xml" ContentType="application/vnd.openxmlformats-officedocument.presentationml.slideMaster+xml"/>
  <Override PartName="/ppt/presProps.xml" ContentType="application/vnd.openxmlformats-officedocument.presentationml.presProps+xml"/>
  <Override PartName="/ppt/theme/theme1.xml" ContentType="application/vnd.openxmlformats-officedocument.theme+xml"/>
  <Override PartName="/ppt/slideLayouts/_rels/slideLayout2.xml.rels" ContentType="application/vnd.openxmlformats-package.relationships+xml"/>
  <Override PartName="/ppt/slideLayouts/_rels/slideLayout1.xml.rels" ContentType="application/vnd.openxmlformats-package.relationshi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s/_rels/slide4.xml.rels" ContentType="application/vnd.openxmlformats-package.relationships+xml"/>
  <Override PartName="/ppt/slides/_rels/slide20.xml.rels" ContentType="application/vnd.openxmlformats-package.relationships+xml"/>
  <Override PartName="/ppt/slides/_rels/slide18.xml.rels" ContentType="application/vnd.openxmlformats-package.relationships+xml"/>
  <Override PartName="/ppt/slides/_rels/slide3.xml.rels" ContentType="application/vnd.openxmlformats-package.relationships+xml"/>
  <Override PartName="/ppt/slides/_rels/slide17.xml.rels" ContentType="application/vnd.openxmlformats-package.relationships+xml"/>
  <Override PartName="/ppt/slides/_rels/slide2.xml.rels" ContentType="application/vnd.openxmlformats-package.relationships+xml"/>
  <Override PartName="/ppt/slides/_rels/slide14.xml.rels" ContentType="application/vnd.openxmlformats-package.relationships+xml"/>
  <Override PartName="/ppt/slides/_rels/slide26.xml.rels" ContentType="application/vnd.openxmlformats-package.relationships+xml"/>
  <Override PartName="/ppt/slides/_rels/slide15.xml.rels" ContentType="application/vnd.openxmlformats-package.relationships+xml"/>
  <Override PartName="/ppt/slides/_rels/slide27.xml.rels" ContentType="application/vnd.openxmlformats-package.relationships+xml"/>
  <Override PartName="/ppt/slides/_rels/slide16.xml.rels" ContentType="application/vnd.openxmlformats-package.relationships+xml"/>
  <Override PartName="/ppt/slides/_rels/slide1.xml.rels" ContentType="application/vnd.openxmlformats-package.relationships+xml"/>
  <Override PartName="/ppt/slides/_rels/slide28.xml.rels" ContentType="application/vnd.openxmlformats-package.relationships+xml"/>
  <Override PartName="/ppt/slides/_rels/slide21.xml.rels" ContentType="application/vnd.openxmlformats-package.relationships+xml"/>
  <Override PartName="/ppt/slides/_rels/slide19.xml.rels" ContentType="application/vnd.openxmlformats-package.relationships+xml"/>
  <Override PartName="/ppt/slides/_rels/slide13.xml.rels" ContentType="application/vnd.openxmlformats-package.relationships+xml"/>
  <Override PartName="/ppt/slides/_rels/slide25.xml.rels" ContentType="application/vnd.openxmlformats-package.relationships+xml"/>
  <Override PartName="/ppt/slides/_rels/slide12.xml.rels" ContentType="application/vnd.openxmlformats-package.relationships+xml"/>
  <Override PartName="/ppt/slides/_rels/slide24.xml.rels" ContentType="application/vnd.openxmlformats-package.relationships+xml"/>
  <Override PartName="/ppt/slides/_rels/slide9.xml.rels" ContentType="application/vnd.openxmlformats-package.relationships+xml"/>
  <Override PartName="/ppt/slides/_rels/slide11.xml.rels" ContentType="application/vnd.openxmlformats-package.relationships+xml"/>
  <Override PartName="/ppt/slides/_rels/slide23.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22.xml.rels" ContentType="application/vnd.openxmlformats-package.relationships+xml"/>
  <Override PartName="/ppt/slides/_rels/slide7.xml.rels" ContentType="application/vnd.openxmlformats-package.relationships+xml"/>
  <Override PartName="/ppt/slides/_rels/slide6.xml.rels" ContentType="application/vnd.openxmlformats-package.relationships+xml"/>
  <Override PartName="/ppt/slides/_rels/slide5.xml.rels" ContentType="application/vnd.openxmlformats-package.relationships+xml"/>
  <Override PartName="/ppt/slides/slide13.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slides/slide25.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24.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slides/slide23.xml" ContentType="application/vnd.openxmlformats-officedocument.presentationml.slide+xml"/>
  <Override PartName="/ppt/slides/slide6.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21.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17.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s/slide20.xml" ContentType="application/vnd.openxmlformats-officedocument.presentationml.slide+xml"/>
  <Override PartName="/ppt/slides/slide4.xml" ContentType="application/vnd.openxmlformats-officedocument.presentationml.slide+xml"/>
</Types>
</file>

<file path=_rels/.rels><?xml version="1.0" encoding="UTF-8"?>
<Relationships xmlns="http://schemas.openxmlformats.org/package/2006/relationships"><Relationship Id="rId1" Type="http://schemas.openxmlformats.org/officedocument/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Lst>
  <p:sldSz cx="9144000" cy="6858000"/>
  <p:notesSz cx="6858000" cy="9144000"/>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30" Type="http://schemas.openxmlformats.org/officeDocument/2006/relationships/slide" Target="slides/slide28.xml"/><Relationship Id="rId31"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Default">
    <p:spTree>
      <p:nvGrpSpPr>
        <p:cNvPr id="1" name=""/>
        <p:cNvGrpSpPr/>
        <p:nvPr/>
      </p:nvGrpSpPr>
      <p:grpSpPr>
        <a:xfrm>
          <a:off x="0" y="0"/>
          <a:ext cx="0" cy="0"/>
          <a:chOff x="0" y="0"/>
          <a:chExt cx="0" cy="0"/>
        </a:xfrm>
      </p:grpSpPr>
      <p:sp>
        <p:nvSpPr>
          <p:cNvPr id="5"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sp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4400" strike="noStrike" u="none">
              <a:solidFill>
                <a:srgbClr val="e3ebf1"/>
              </a:solidFill>
              <a:effectLst/>
              <a:uFillTx/>
              <a:latin typeface="Arial"/>
            </a:endParaRPr>
          </a:p>
        </p:txBody>
      </p:sp>
      <p:sp>
        <p:nvSpPr>
          <p:cNvPr id="6"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74CBE1F0-03CE-4874-9214-8D2D701EB74E}" type="slidenum">
              <a:t>&lt;#&gt;</a:t>
            </a:fld>
          </a:p>
        </p:txBody>
      </p:sp>
      <p:sp>
        <p:nvSpPr>
          <p:cNvPr id="6" name="PlaceHolder 5"/>
          <p:cNvSpPr>
            <a:spLocks noGrp="1"/>
          </p:cNvSpPr>
          <p:nvPr>
            <p:ph type="dt" idx="1"/>
          </p:nvPr>
        </p:nvSpPr>
        <p:spPr/>
        <p:txBody>
          <a:bodyPr/>
          <a:p>
            <a:r>
              <a:rPr lang="en-US"/>
              <a:t/>
            </a: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 preserve="1">
  <p:cSld name="Default">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sp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4400" strike="noStrike" u="none">
              <a:solidFill>
                <a:srgbClr val="e3ebf1"/>
              </a:solidFill>
              <a:effectLst/>
              <a:uFillTx/>
              <a:latin typeface="Arial"/>
            </a:endParaRPr>
          </a:p>
        </p:txBody>
      </p:sp>
      <p:sp>
        <p:nvSpPr>
          <p:cNvPr id="8" name="PlaceHolder 2"/>
          <p:cNvSpPr>
            <a:spLocks noGrp="1"/>
          </p:cNvSpPr>
          <p:nvPr>
            <p:ph type="subTitle"/>
          </p:nvPr>
        </p:nvSpPr>
        <p:spPr>
          <a:xfrm>
            <a:off x="457200" y="1600200"/>
            <a:ext cx="8229600" cy="4525920"/>
          </a:xfrm>
          <a:prstGeom prst="rect">
            <a:avLst/>
          </a:prstGeom>
          <a:noFill/>
          <a:ln w="0">
            <a:noFill/>
          </a:ln>
        </p:spPr>
        <p:txBody>
          <a:bodyPr lIns="0" rIns="0" tIns="0" bIns="0" anchor="ctr">
            <a:spAutoFit/>
          </a:bodyPr>
          <a:p>
            <a:pPr indent="0" algn="ctr">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8B66DB5D-25C1-4362-AA7A-D6F112DDA7F8}" type="slidenum">
              <a:t>&lt;#&gt;</a:t>
            </a:fld>
          </a:p>
        </p:txBody>
      </p:sp>
      <p:sp>
        <p:nvSpPr>
          <p:cNvPr id="6" name="PlaceHolder 5"/>
          <p:cNvSpPr>
            <a:spLocks noGrp="1"/>
          </p:cNvSpPr>
          <p:nvPr>
            <p:ph type="dt" idx="1"/>
          </p:nvPr>
        </p:nvSpPr>
        <p:spPr/>
        <p:txBody>
          <a:bodyPr/>
          <a:p>
            <a:r>
              <a:rPr lang="en-US"/>
              <a:t/>
            </a: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Click to edit the title text format</a:t>
            </a:r>
            <a:endParaRPr b="0" lang="en-US" sz="4400" strike="noStrike" u="none">
              <a:solidFill>
                <a:srgbClr val="e3ebf1"/>
              </a:solidFill>
              <a:effectLst/>
              <a:uFillTx/>
              <a:latin typeface="Arial"/>
            </a:endParaRPr>
          </a:p>
        </p:txBody>
      </p:sp>
      <p:sp>
        <p:nvSpPr>
          <p:cNvPr id="1" name="PlaceHolder 2"/>
          <p:cNvSpPr>
            <a:spLocks noGrp="1"/>
          </p:cNvSpPr>
          <p:nvPr>
            <p:ph type="body"/>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Click to edit the outline text format</a:t>
            </a:r>
            <a:endParaRPr b="0" lang="en-US" sz="3200" strike="noStrike" u="none">
              <a:solidFill>
                <a:srgbClr val="ffffff"/>
              </a:solidFill>
              <a:effectLst/>
              <a:uFillTx/>
              <a:latin typeface="Arial"/>
            </a:endParaRPr>
          </a:p>
          <a:p>
            <a:pPr lvl="1" marL="743040" indent="-28584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Second Outline Level</a:t>
            </a:r>
            <a:endParaRPr b="0" lang="en-US" sz="3200" strike="noStrike" u="none">
              <a:solidFill>
                <a:srgbClr val="ffffff"/>
              </a:solidFill>
              <a:effectLst/>
              <a:uFillTx/>
              <a:latin typeface="Arial"/>
            </a:endParaRPr>
          </a:p>
          <a:p>
            <a:pPr lvl="2" marL="11430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Third Outline Level</a:t>
            </a:r>
            <a:endParaRPr b="0" lang="en-US" sz="3200" strike="noStrike" u="none">
              <a:solidFill>
                <a:srgbClr val="ffffff"/>
              </a:solidFill>
              <a:effectLst/>
              <a:uFillTx/>
              <a:latin typeface="Arial"/>
            </a:endParaRPr>
          </a:p>
          <a:p>
            <a:pPr lvl="3" marL="16002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Fourth Outline Level</a:t>
            </a:r>
            <a:endParaRPr b="0" lang="en-US" sz="3200" strike="noStrike" u="none">
              <a:solidFill>
                <a:srgbClr val="ffffff"/>
              </a:solidFill>
              <a:effectLst/>
              <a:uFillTx/>
              <a:latin typeface="Arial"/>
            </a:endParaRPr>
          </a:p>
          <a:p>
            <a:pPr lvl="4"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Fifth Outline Level</a:t>
            </a:r>
            <a:endParaRPr b="0" lang="en-US" sz="3200" strike="noStrike" u="none">
              <a:solidFill>
                <a:srgbClr val="ffffff"/>
              </a:solidFill>
              <a:effectLst/>
              <a:uFillTx/>
              <a:latin typeface="Arial"/>
            </a:endParaRPr>
          </a:p>
          <a:p>
            <a:pPr lvl="5"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Sixth Outline Level</a:t>
            </a:r>
            <a:endParaRPr b="0" lang="en-US" sz="3200" strike="noStrike" u="none">
              <a:solidFill>
                <a:srgbClr val="ffffff"/>
              </a:solidFill>
              <a:effectLst/>
              <a:uFillTx/>
              <a:latin typeface="Arial"/>
            </a:endParaRPr>
          </a:p>
          <a:p>
            <a:pPr lvl="6"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Seventh Outline Level</a:t>
            </a:r>
            <a:endParaRPr b="0" lang="en-US" sz="3200" strike="noStrike" u="none">
              <a:solidFill>
                <a:srgbClr val="ffffff"/>
              </a:solidFill>
              <a:effectLst/>
              <a:uFillTx/>
              <a:latin typeface="Arial"/>
            </a:endParaRPr>
          </a:p>
        </p:txBody>
      </p:sp>
      <p:sp>
        <p:nvSpPr>
          <p:cNvPr id="2" name="PlaceHolder 3"/>
          <p:cNvSpPr>
            <a:spLocks noGrp="1"/>
          </p:cNvSpPr>
          <p:nvPr>
            <p:ph type="dt" idx="1"/>
          </p:nvPr>
        </p:nvSpPr>
        <p:spPr>
          <a:xfrm>
            <a:off x="456840" y="6244920"/>
            <a:ext cx="2133720" cy="476280"/>
          </a:xfrm>
          <a:prstGeom prst="rect">
            <a:avLst/>
          </a:prstGeom>
          <a:noFill/>
          <a:ln w="0">
            <a:noFill/>
          </a:ln>
        </p:spPr>
        <p:txBody>
          <a:bodyPr lIns="90000" rIns="90000" tIns="46800" bIns="46800" anchor="t">
            <a:noAutofit/>
          </a:bodyPr>
          <a:lstStyle>
            <a:lvl1pPr indent="0">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1400" strike="noStrike" u="none">
                <a:solidFill>
                  <a:srgbClr val="ffffff"/>
                </a:solidFill>
                <a:effectLst/>
                <a:uFillTx/>
                <a:latin typeface="Arial"/>
              </a:rPr>
              <a:t>&lt;date/time&gt;</a:t>
            </a:r>
            <a:endParaRPr b="0" lang="en-US" sz="1400" strike="noStrike" u="none">
              <a:solidFill>
                <a:srgbClr val="000000"/>
              </a:solidFill>
              <a:effectLst/>
              <a:uFillTx/>
              <a:latin typeface="Arial"/>
            </a:endParaRPr>
          </a:p>
        </p:txBody>
      </p:sp>
      <p:sp>
        <p:nvSpPr>
          <p:cNvPr id="3" name="PlaceHolder 4"/>
          <p:cNvSpPr>
            <a:spLocks noGrp="1"/>
          </p:cNvSpPr>
          <p:nvPr>
            <p:ph type="ftr" idx="2"/>
          </p:nvPr>
        </p:nvSpPr>
        <p:spPr>
          <a:xfrm>
            <a:off x="3124080" y="6244920"/>
            <a:ext cx="2895840" cy="476280"/>
          </a:xfrm>
          <a:prstGeom prst="rect">
            <a:avLst/>
          </a:prstGeom>
          <a:noFill/>
          <a:ln w="0">
            <a:noFill/>
          </a:ln>
        </p:spPr>
        <p:txBody>
          <a:bodyPr lIns="90000" rIns="90000" tIns="46800" bIns="46800" anchor="t">
            <a:noAutofit/>
          </a:bodyPr>
          <a:lstStyle>
            <a:lvl1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1400" strike="noStrike" u="none">
                <a:solidFill>
                  <a:srgbClr val="ffffff"/>
                </a:solidFill>
                <a:effectLst/>
                <a:uFillTx/>
                <a:latin typeface="Arial"/>
              </a:rPr>
              <a:t>&lt;footer&gt;</a:t>
            </a:r>
            <a:endParaRPr b="0" lang="en-US" sz="1400" strike="noStrike" u="none">
              <a:solidFill>
                <a:srgbClr val="000000"/>
              </a:solidFill>
              <a:effectLst/>
              <a:uFillTx/>
              <a:latin typeface="Arial"/>
            </a:endParaRPr>
          </a:p>
        </p:txBody>
      </p:sp>
      <p:sp>
        <p:nvSpPr>
          <p:cNvPr id="4" name="PlaceHolder 5"/>
          <p:cNvSpPr>
            <a:spLocks noGrp="1"/>
          </p:cNvSpPr>
          <p:nvPr>
            <p:ph type="sldNum" idx="3"/>
          </p:nvPr>
        </p:nvSpPr>
        <p:spPr>
          <a:xfrm>
            <a:off x="6552720" y="6244920"/>
            <a:ext cx="2133720" cy="476280"/>
          </a:xfrm>
          <a:prstGeom prst="rect">
            <a:avLst/>
          </a:prstGeom>
          <a:noFill/>
          <a:ln w="0">
            <a:noFill/>
          </a:ln>
        </p:spPr>
        <p:txBody>
          <a:bodyPr lIns="90000" rIns="90000" tIns="46800" bIns="46800" anchor="t">
            <a:noAutofit/>
          </a:bodyPr>
          <a:lstStyle>
            <a:lvl1pPr indent="0" algn="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lgn="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fld id="{F46B7AC6-7F55-4A46-9199-A18849195AD2}" type="slidenum">
              <a:rPr b="0" lang="en-US" sz="1400" strike="noStrike" u="none">
                <a:solidFill>
                  <a:srgbClr val="ffffff"/>
                </a:solidFill>
                <a:effectLst/>
                <a:uFillTx/>
                <a:latin typeface="Arial"/>
              </a:rPr>
              <a:t>&lt;number&gt;</a:t>
            </a:fld>
            <a:endParaRPr b="0" lang="en-US" sz="1400" strike="noStrike" u="none">
              <a:solidFill>
                <a:srgbClr val="000000"/>
              </a:solidFill>
              <a:effectLst/>
              <a:uFillTx/>
              <a:latin typeface="Arial"/>
            </a:endParaRPr>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9" name="PlaceHolder 1"/>
          <p:cNvSpPr>
            <a:spLocks noGrp="1"/>
          </p:cNvSpPr>
          <p:nvPr>
            <p:ph type="title"/>
          </p:nvPr>
        </p:nvSpPr>
        <p:spPr>
          <a:xfrm>
            <a:off x="685800" y="2130120"/>
            <a:ext cx="7772400" cy="146988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4400" strike="noStrike" u="none">
                <a:solidFill>
                  <a:srgbClr val="e3ebf1"/>
                </a:solidFill>
                <a:effectLst/>
                <a:uFillTx/>
                <a:latin typeface="Arial"/>
              </a:rPr>
              <a:t>ЕKLER VE EK TÜRLERİ</a:t>
            </a:r>
            <a:endParaRPr b="0" lang="en-US" sz="4400" strike="noStrike" u="none">
              <a:solidFill>
                <a:srgbClr val="e3ebf1"/>
              </a:solidFill>
              <a:effectLst/>
              <a:uFillTx/>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27"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lnSpc>
                <a:spcPct val="90000"/>
              </a:lnSpc>
              <a:spcBef>
                <a:spcPts val="799"/>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00"/>
                </a:solidFill>
                <a:effectLst/>
                <a:uFillTx/>
                <a:latin typeface="Arial"/>
              </a:rPr>
              <a:t>İstisna:</a:t>
            </a:r>
            <a:r>
              <a:rPr b="0" lang="en-US" sz="3200" strike="noStrike" u="none">
                <a:solidFill>
                  <a:srgbClr val="ffffff"/>
                </a:solidFill>
                <a:effectLst/>
                <a:uFillTx/>
                <a:latin typeface="Arial"/>
              </a:rPr>
              <a:t> Üçüncü teklik kişi zamiri:</a:t>
            </a:r>
            <a:br>
              <a:rPr sz="3200"/>
            </a:br>
            <a:r>
              <a:rPr b="0" lang="en-US" sz="3200" strike="noStrike" u="none">
                <a:solidFill>
                  <a:srgbClr val="00ffff"/>
                </a:solidFill>
                <a:effectLst/>
                <a:uFillTx/>
                <a:latin typeface="Arial"/>
              </a:rPr>
              <a:t>ben+i</a:t>
            </a:r>
            <a:br>
              <a:rPr sz="3200"/>
            </a:br>
            <a:r>
              <a:rPr b="0" lang="en-US" sz="3200" strike="noStrike" u="none">
                <a:solidFill>
                  <a:srgbClr val="00ffff"/>
                </a:solidFill>
                <a:effectLst/>
                <a:uFillTx/>
                <a:latin typeface="Arial"/>
              </a:rPr>
              <a:t>sen+i</a:t>
            </a:r>
            <a:br>
              <a:rPr sz="3200"/>
            </a:br>
            <a:r>
              <a:rPr b="0" lang="en-US" sz="3200" strike="noStrike" u="none">
                <a:solidFill>
                  <a:srgbClr val="00ffff"/>
                </a:solidFill>
                <a:effectLst/>
                <a:uFillTx/>
                <a:latin typeface="Arial"/>
              </a:rPr>
              <a:t>o+(n)u.</a:t>
            </a:r>
            <a:endParaRPr b="0" lang="en-US" sz="3200" strike="noStrike" u="none">
              <a:solidFill>
                <a:srgbClr val="ffffff"/>
              </a:solidFill>
              <a:effectLst/>
              <a:uFillTx/>
              <a:latin typeface="Arial"/>
            </a:endParaRPr>
          </a:p>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Burada, </a:t>
            </a:r>
            <a:r>
              <a:rPr b="0" lang="en-US" sz="3200" strike="noStrike" u="none">
                <a:solidFill>
                  <a:srgbClr val="6699ff"/>
                </a:solidFill>
                <a:effectLst/>
                <a:uFillTx/>
                <a:latin typeface="Arial"/>
              </a:rPr>
              <a:t>“y”</a:t>
            </a:r>
            <a:r>
              <a:rPr b="0" lang="en-US" sz="3200" strike="noStrike" u="none">
                <a:solidFill>
                  <a:srgbClr val="ffffff"/>
                </a:solidFill>
                <a:effectLst/>
                <a:uFillTx/>
                <a:latin typeface="Arial"/>
              </a:rPr>
              <a:t> yerine, analojiyle </a:t>
            </a:r>
            <a:r>
              <a:rPr b="0" lang="en-US" sz="3200" strike="noStrike" u="none">
                <a:solidFill>
                  <a:srgbClr val="6699ff"/>
                </a:solidFill>
                <a:effectLst/>
                <a:uFillTx/>
                <a:latin typeface="Arial"/>
              </a:rPr>
              <a:t>“n”</a:t>
            </a:r>
            <a:r>
              <a:rPr b="0" lang="en-US" sz="3200" strike="noStrike" u="none">
                <a:solidFill>
                  <a:srgbClr val="ffffff"/>
                </a:solidFill>
                <a:effectLst/>
                <a:uFillTx/>
                <a:latin typeface="Arial"/>
              </a:rPr>
              <a:t> kaynaştırma sesi girmiştir.</a:t>
            </a:r>
            <a:endParaRPr b="0" lang="en-US" sz="3200" strike="noStrike" u="none">
              <a:solidFill>
                <a:srgbClr val="ffffff"/>
              </a:solidFill>
              <a:effectLst/>
              <a:uFillTx/>
              <a:latin typeface="Arial"/>
            </a:endParaRPr>
          </a:p>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Buna </a:t>
            </a:r>
            <a:r>
              <a:rPr b="0" lang="en-US" sz="3200" strike="noStrike" u="none">
                <a:solidFill>
                  <a:srgbClr val="6699ff"/>
                </a:solidFill>
                <a:effectLst/>
                <a:uFillTx/>
                <a:latin typeface="Arial"/>
              </a:rPr>
              <a:t>“zamir n’si”</a:t>
            </a:r>
            <a:r>
              <a:rPr b="0" lang="en-US" sz="3200" strike="noStrike" u="none">
                <a:solidFill>
                  <a:srgbClr val="ffffff"/>
                </a:solidFill>
                <a:effectLst/>
                <a:uFillTx/>
                <a:latin typeface="Arial"/>
              </a:rPr>
              <a:t> veya </a:t>
            </a:r>
            <a:r>
              <a:rPr b="0" lang="en-US" sz="3200" strike="noStrike" u="none">
                <a:solidFill>
                  <a:srgbClr val="6699ff"/>
                </a:solidFill>
                <a:effectLst/>
                <a:uFillTx/>
                <a:latin typeface="Arial"/>
              </a:rPr>
              <a:t>“pronominal n”</a:t>
            </a:r>
            <a:r>
              <a:rPr b="0" lang="en-US" sz="3200" strike="noStrike" u="none">
                <a:solidFill>
                  <a:srgbClr val="ffffff"/>
                </a:solidFill>
                <a:effectLst/>
                <a:uFillTx/>
                <a:latin typeface="Arial"/>
              </a:rPr>
              <a:t> de denir.</a:t>
            </a:r>
            <a:endParaRPr b="0" lang="en-US" sz="3200" strike="noStrike" u="none">
              <a:solidFill>
                <a:srgbClr val="ffffff"/>
              </a:solidFill>
              <a:effectLst/>
              <a:uFillTx/>
              <a:latin typeface="Arial"/>
            </a:endParaRPr>
          </a:p>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Zamir n’si, teklik işaret zamirlerine ACC eki getirildiğinde de kullanılır:</a:t>
            </a:r>
            <a:br>
              <a:rPr sz="3200"/>
            </a:br>
            <a:r>
              <a:rPr b="0" lang="en-US" sz="3200" strike="noStrike" u="none">
                <a:solidFill>
                  <a:srgbClr val="00ffff"/>
                </a:solidFill>
                <a:effectLst/>
                <a:uFillTx/>
                <a:latin typeface="Arial"/>
              </a:rPr>
              <a:t>bu+(n)u, şu+(n)u, o+(n)u.</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8"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29"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ACC eki, üçüncü teklik ve çokluk iyelik ekinden sonra gelmişse, araya yine </a:t>
            </a:r>
            <a:r>
              <a:rPr b="0" lang="en-US" sz="3200" strike="noStrike" u="none">
                <a:solidFill>
                  <a:srgbClr val="6699ff"/>
                </a:solidFill>
                <a:effectLst/>
                <a:uFillTx/>
                <a:latin typeface="Arial"/>
              </a:rPr>
              <a:t>“n”</a:t>
            </a:r>
            <a:r>
              <a:rPr b="0" lang="en-US" sz="3200" strike="noStrike" u="none">
                <a:solidFill>
                  <a:srgbClr val="ffffff"/>
                </a:solidFill>
                <a:effectLst/>
                <a:uFillTx/>
                <a:latin typeface="Arial"/>
              </a:rPr>
              <a:t> kaynaştırma ünsüzü girer:</a:t>
            </a:r>
            <a:br>
              <a:rPr sz="3200"/>
            </a:br>
            <a:r>
              <a:rPr b="0" lang="en-US" sz="3200" strike="noStrike" u="none">
                <a:solidFill>
                  <a:srgbClr val="00ffff"/>
                </a:solidFill>
                <a:effectLst/>
                <a:uFillTx/>
                <a:latin typeface="Arial"/>
              </a:rPr>
              <a:t>masa+(s)ı+(n)ı</a:t>
            </a:r>
            <a:br>
              <a:rPr sz="3200"/>
            </a:br>
            <a:r>
              <a:rPr b="0" lang="en-US" sz="3200" strike="noStrike" u="none">
                <a:solidFill>
                  <a:srgbClr val="00ffff"/>
                </a:solidFill>
                <a:effectLst/>
                <a:uFillTx/>
                <a:latin typeface="Arial"/>
              </a:rPr>
              <a:t>kendi+(s)i+(n)i,</a:t>
            </a:r>
            <a:br>
              <a:rPr sz="3200"/>
            </a:br>
            <a:r>
              <a:rPr b="0" lang="en-US" sz="3200" strike="noStrike" u="none">
                <a:solidFill>
                  <a:srgbClr val="00ffff"/>
                </a:solidFill>
                <a:effectLst/>
                <a:uFillTx/>
                <a:latin typeface="Arial"/>
              </a:rPr>
              <a:t>rüya+(s)ı+(n)ı,  </a:t>
            </a:r>
            <a:br>
              <a:rPr sz="3200"/>
            </a:br>
            <a:r>
              <a:rPr b="0" lang="en-US" sz="3200" strike="noStrike" u="none">
                <a:solidFill>
                  <a:srgbClr val="00ffff"/>
                </a:solidFill>
                <a:effectLst/>
                <a:uFillTx/>
                <a:latin typeface="Arial"/>
              </a:rPr>
              <a:t>göz+ler+i+(n)i, </a:t>
            </a:r>
            <a:br>
              <a:rPr sz="3200"/>
            </a:br>
            <a:r>
              <a:rPr b="0" lang="en-US" sz="3200" strike="noStrike" u="none">
                <a:solidFill>
                  <a:srgbClr val="00ffff"/>
                </a:solidFill>
                <a:effectLst/>
                <a:uFillTx/>
                <a:latin typeface="Arial"/>
              </a:rPr>
              <a:t>sorun+ları+(n)ı, </a:t>
            </a:r>
            <a:br>
              <a:rPr sz="3200"/>
            </a:br>
            <a:r>
              <a:rPr b="0" lang="en-US" sz="3200" strike="noStrike" u="none">
                <a:solidFill>
                  <a:srgbClr val="00ffff"/>
                </a:solidFill>
                <a:effectLst/>
                <a:uFillTx/>
                <a:latin typeface="Arial"/>
              </a:rPr>
              <a:t>ev+leri+(n)i, vb.</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31"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90000"/>
              </a:lnSpc>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00"/>
                </a:solidFill>
                <a:effectLst/>
                <a:uFillTx/>
                <a:latin typeface="Arial"/>
              </a:rPr>
              <a:t>3.</a:t>
            </a:r>
            <a:r>
              <a:rPr b="0" lang="en-US" sz="3200" strike="noStrike" u="none">
                <a:solidFill>
                  <a:srgbClr val="ffffff"/>
                </a:solidFill>
                <a:effectLst/>
                <a:uFillTx/>
                <a:latin typeface="Arial"/>
              </a:rPr>
              <a:t> </a:t>
            </a:r>
            <a:r>
              <a:rPr b="0" lang="en-US" sz="3200" strike="noStrike" u="none">
                <a:solidFill>
                  <a:srgbClr val="ffff00"/>
                </a:solidFill>
                <a:effectLst/>
                <a:uFillTx/>
                <a:latin typeface="Arial"/>
              </a:rPr>
              <a:t>Yönelme durumu (-A hali, datif, DAT, /-A/)</a:t>
            </a:r>
            <a:br>
              <a:rPr sz="3200"/>
            </a:br>
            <a:r>
              <a:rPr b="0" lang="en-US" sz="3200" strike="noStrike" u="none">
                <a:solidFill>
                  <a:srgbClr val="ffffff"/>
                </a:solidFill>
                <a:effectLst/>
                <a:uFillTx/>
                <a:latin typeface="Arial"/>
              </a:rPr>
              <a:t>- İsmin bir hareketle olan ilişkisini veya yönümü gösterir.</a:t>
            </a:r>
            <a:br>
              <a:rPr sz="3200"/>
            </a:br>
            <a:r>
              <a:rPr b="0" lang="en-US" sz="3200" strike="noStrike" u="none">
                <a:solidFill>
                  <a:srgbClr val="ffffff"/>
                </a:solidFill>
                <a:effectLst/>
                <a:uFillTx/>
                <a:latin typeface="Arial"/>
              </a:rPr>
              <a:t>- Büyük ünlü uyumuna uyar.</a:t>
            </a:r>
            <a:br>
              <a:rPr sz="3200"/>
            </a:br>
            <a:r>
              <a:rPr b="0" lang="en-US" sz="3200" strike="noStrike" u="none">
                <a:solidFill>
                  <a:srgbClr val="ffffff"/>
                </a:solidFill>
                <a:effectLst/>
                <a:uFillTx/>
                <a:latin typeface="Arial"/>
              </a:rPr>
              <a:t>- İsim ünsüzle biterse, doğrudan doğruya gelir:</a:t>
            </a:r>
            <a:br>
              <a:rPr sz="3200"/>
            </a:br>
            <a:r>
              <a:rPr b="0" lang="en-US" sz="3200" strike="noStrike" u="none">
                <a:solidFill>
                  <a:srgbClr val="00ffff"/>
                </a:solidFill>
                <a:effectLst/>
                <a:uFillTx/>
                <a:latin typeface="Arial"/>
              </a:rPr>
              <a:t>ağız+a, ayak+a &gt; ayağa, gül+e, saray+a, telefon+a, yüz+e, vb.</a:t>
            </a:r>
            <a:br>
              <a:rPr sz="3200"/>
            </a:br>
            <a:r>
              <a:rPr b="0" lang="en-US" sz="3200" strike="noStrike" u="none">
                <a:solidFill>
                  <a:srgbClr val="ffffff"/>
                </a:solidFill>
                <a:effectLst/>
                <a:uFillTx/>
                <a:latin typeface="Arial"/>
              </a:rPr>
              <a:t>- “ben” ve “sen” kişi zamirlerine getirildiğinde, kök de değişir:</a:t>
            </a:r>
            <a:br>
              <a:rPr sz="3200"/>
            </a:br>
            <a:r>
              <a:rPr b="0" lang="en-US" sz="3200" strike="noStrike" u="none">
                <a:solidFill>
                  <a:srgbClr val="6699ff"/>
                </a:solidFill>
                <a:effectLst/>
                <a:uFillTx/>
                <a:latin typeface="Arial"/>
              </a:rPr>
              <a:t>ben+e &gt; bana</a:t>
            </a:r>
            <a:br>
              <a:rPr sz="3200"/>
            </a:br>
            <a:r>
              <a:rPr b="0" lang="en-US" sz="3200" strike="noStrike" u="none">
                <a:solidFill>
                  <a:srgbClr val="6699ff"/>
                </a:solidFill>
                <a:effectLst/>
                <a:uFillTx/>
                <a:latin typeface="Arial"/>
              </a:rPr>
              <a:t>sen+e &gt; sana.</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2"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33"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80000"/>
              </a:lnSpc>
              <a:spcBef>
                <a:spcPts val="7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 İsim ünlüyle biterse, ekten önce araya </a:t>
            </a:r>
            <a:r>
              <a:rPr b="0" lang="en-US" sz="2800" strike="noStrike" u="none">
                <a:solidFill>
                  <a:srgbClr val="6699ff"/>
                </a:solidFill>
                <a:effectLst/>
                <a:uFillTx/>
                <a:latin typeface="Arial"/>
              </a:rPr>
              <a:t>“y”</a:t>
            </a:r>
            <a:r>
              <a:rPr b="0" lang="en-US" sz="2800" strike="noStrike" u="none">
                <a:solidFill>
                  <a:srgbClr val="ffffff"/>
                </a:solidFill>
                <a:effectLst/>
                <a:uFillTx/>
                <a:latin typeface="Arial"/>
              </a:rPr>
              <a:t> kaynaştırma sesi girer:</a:t>
            </a:r>
            <a:br>
              <a:rPr sz="2800"/>
            </a:br>
            <a:r>
              <a:rPr b="0" lang="es-ES" sz="2800" strike="noStrike" u="none">
                <a:solidFill>
                  <a:srgbClr val="00ffff"/>
                </a:solidFill>
                <a:effectLst/>
                <a:uFillTx/>
                <a:latin typeface="Arial"/>
              </a:rPr>
              <a:t>döşeme+(y)e, köşe+(y)e, oda+(y)a,  </a:t>
            </a:r>
            <a:br>
              <a:rPr sz="2800"/>
            </a:br>
            <a:r>
              <a:rPr b="0" lang="es-ES" sz="2800" strike="noStrike" u="none">
                <a:solidFill>
                  <a:srgbClr val="00ffff"/>
                </a:solidFill>
                <a:effectLst/>
                <a:uFillTx/>
                <a:latin typeface="Arial"/>
              </a:rPr>
              <a:t>Kumanova+(y)a &gt; Kumanova’ya, vb.</a:t>
            </a:r>
            <a:endParaRPr b="0" lang="en-US" sz="2800" strike="noStrike" u="none">
              <a:solidFill>
                <a:srgbClr val="ffffff"/>
              </a:solidFill>
              <a:effectLst/>
              <a:uFillTx/>
              <a:latin typeface="Arial"/>
            </a:endParaRPr>
          </a:p>
          <a:p>
            <a:pPr marL="343080" indent="-343080">
              <a:lnSpc>
                <a:spcPct val="80000"/>
              </a:lnSpc>
              <a:spcBef>
                <a:spcPts val="700"/>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İstisnalar:</a:t>
            </a:r>
            <a:r>
              <a:rPr b="0" lang="en-US" sz="2800" strike="noStrike" u="none">
                <a:solidFill>
                  <a:srgbClr val="ffffff"/>
                </a:solidFill>
                <a:effectLst/>
                <a:uFillTx/>
                <a:latin typeface="Arial"/>
              </a:rPr>
              <a:t> </a:t>
            </a:r>
            <a:br>
              <a:rPr sz="2800"/>
            </a:br>
            <a:r>
              <a:rPr b="0" lang="en-US" sz="2800" strike="noStrike" u="none">
                <a:solidFill>
                  <a:srgbClr val="ffffff"/>
                </a:solidFill>
                <a:effectLst/>
                <a:uFillTx/>
                <a:latin typeface="Arial"/>
              </a:rPr>
              <a:t>- 3T kişi zamiri: </a:t>
            </a:r>
            <a:br>
              <a:rPr sz="2800"/>
            </a:br>
            <a:r>
              <a:rPr b="0" lang="en-US" sz="2800" strike="noStrike" u="none">
                <a:solidFill>
                  <a:srgbClr val="00ffff"/>
                </a:solidFill>
                <a:effectLst/>
                <a:uFillTx/>
                <a:latin typeface="Arial"/>
              </a:rPr>
              <a:t>ben+e (&lt;bana)</a:t>
            </a:r>
            <a:br>
              <a:rPr sz="2800"/>
            </a:br>
            <a:r>
              <a:rPr b="0" lang="en-US" sz="2800" strike="noStrike" u="none">
                <a:solidFill>
                  <a:srgbClr val="00ffff"/>
                </a:solidFill>
                <a:effectLst/>
                <a:uFillTx/>
                <a:latin typeface="Arial"/>
              </a:rPr>
              <a:t>sen+e (&lt;sana)</a:t>
            </a:r>
            <a:br>
              <a:rPr sz="2800"/>
            </a:br>
            <a:r>
              <a:rPr b="0" lang="en-US" sz="2800" strike="noStrike" u="none">
                <a:solidFill>
                  <a:srgbClr val="00ffff"/>
                </a:solidFill>
                <a:effectLst/>
                <a:uFillTx/>
                <a:latin typeface="Arial"/>
              </a:rPr>
              <a:t>o+(n)a.</a:t>
            </a:r>
            <a:br>
              <a:rPr sz="2800"/>
            </a:br>
            <a:r>
              <a:rPr b="0" lang="en-US" sz="2800" strike="noStrike" u="none">
                <a:solidFill>
                  <a:srgbClr val="ffffff"/>
                </a:solidFill>
                <a:effectLst/>
                <a:uFillTx/>
                <a:latin typeface="Arial"/>
              </a:rPr>
              <a:t>- Teklik işaret zamirleri: </a:t>
            </a:r>
            <a:br>
              <a:rPr sz="2800"/>
            </a:br>
            <a:r>
              <a:rPr b="0" lang="pt-BR" sz="2800" strike="noStrike" u="none">
                <a:solidFill>
                  <a:srgbClr val="00ffff"/>
                </a:solidFill>
                <a:effectLst/>
                <a:uFillTx/>
                <a:latin typeface="Arial"/>
              </a:rPr>
              <a:t>bu+(n)a, şu+(n)a, o+(n)a.</a:t>
            </a:r>
            <a:br>
              <a:rPr sz="2800"/>
            </a:br>
            <a:r>
              <a:rPr b="0" lang="pt-BR" sz="2800" strike="noStrike" u="none">
                <a:solidFill>
                  <a:srgbClr val="ffffff"/>
                </a:solidFill>
                <a:effectLst/>
                <a:uFillTx/>
                <a:latin typeface="Arial"/>
              </a:rPr>
              <a:t>- 3T ve 3Ç iyelik eklerinden sonra:</a:t>
            </a:r>
            <a:br>
              <a:rPr sz="2800"/>
            </a:br>
            <a:r>
              <a:rPr b="0" lang="en-US" sz="2800" strike="noStrike" u="none">
                <a:solidFill>
                  <a:srgbClr val="00ffff"/>
                </a:solidFill>
                <a:effectLst/>
                <a:uFillTx/>
                <a:latin typeface="Arial"/>
              </a:rPr>
              <a:t>bardağına &lt;bardak+ı+(n)a, ellerine &lt;eller+i+(n)e, karnına &lt;karın+ı+(n)a, yanına &lt;yan+ı+(n)a, vb.</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4"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35"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700" strike="noStrike" u="none">
                <a:solidFill>
                  <a:srgbClr val="ffff00"/>
                </a:solidFill>
                <a:effectLst/>
                <a:uFillTx/>
                <a:latin typeface="Arial"/>
              </a:rPr>
              <a:t>4. Tamlayan durumu (-İn hali, ilgi eki, genitif, GEN, /-İn/)</a:t>
            </a:r>
            <a:br>
              <a:rPr sz="2800"/>
            </a:br>
            <a:r>
              <a:rPr b="0" lang="en-US" sz="2800" strike="noStrike" u="none">
                <a:solidFill>
                  <a:srgbClr val="ffffff"/>
                </a:solidFill>
                <a:effectLst/>
                <a:uFillTx/>
                <a:latin typeface="Arial"/>
              </a:rPr>
              <a:t>- Bir ismin kime ait olduğunu belirtir.</a:t>
            </a:r>
            <a:br>
              <a:rPr sz="2800"/>
            </a:br>
            <a:r>
              <a:rPr b="0" lang="en-US" sz="2800" strike="noStrike" u="none">
                <a:solidFill>
                  <a:srgbClr val="ffffff"/>
                </a:solidFill>
                <a:effectLst/>
                <a:uFillTx/>
                <a:latin typeface="Arial"/>
              </a:rPr>
              <a:t>- Büyük ve küçük ünlü uyumuna uyar.</a:t>
            </a:r>
            <a:br>
              <a:rPr sz="2800"/>
            </a:br>
            <a:r>
              <a:rPr b="0" lang="en-US" sz="2800" strike="noStrike" u="none">
                <a:solidFill>
                  <a:srgbClr val="ffffff"/>
                </a:solidFill>
                <a:effectLst/>
                <a:uFillTx/>
                <a:latin typeface="Arial"/>
              </a:rPr>
              <a:t>- Belirtili isim tamlaması yapar:</a:t>
            </a:r>
            <a:br>
              <a:rPr sz="2800"/>
            </a:br>
            <a:r>
              <a:rPr b="0" lang="en-US" sz="2800" strike="noStrike" u="none">
                <a:solidFill>
                  <a:srgbClr val="00ffff"/>
                </a:solidFill>
                <a:effectLst/>
                <a:uFillTx/>
                <a:latin typeface="Arial"/>
              </a:rPr>
              <a:t>evin kapısı, Şenol’un eşi, komşunun sesi, vb.</a:t>
            </a:r>
            <a:r>
              <a:rPr b="0" lang="en-US" sz="2800" strike="noStrike" u="none">
                <a:solidFill>
                  <a:srgbClr val="ffffff"/>
                </a:solidFill>
                <a:effectLst/>
                <a:uFillTx/>
                <a:latin typeface="Arial"/>
              </a:rPr>
              <a:t> </a:t>
            </a:r>
            <a:br>
              <a:rPr sz="2800"/>
            </a:br>
            <a:r>
              <a:rPr b="0" lang="en-US" sz="2800" strike="noStrike" u="none">
                <a:solidFill>
                  <a:srgbClr val="ffffff"/>
                </a:solidFill>
                <a:effectLst/>
                <a:uFillTx/>
                <a:latin typeface="Arial"/>
              </a:rPr>
              <a:t>- İsim ünsüzle biterse, doğrudan doğruya gelir: </a:t>
            </a:r>
            <a:br>
              <a:rPr sz="2800"/>
            </a:br>
            <a:r>
              <a:rPr b="0" lang="en-US" sz="2800" strike="noStrike" u="none">
                <a:solidFill>
                  <a:srgbClr val="00ffff"/>
                </a:solidFill>
                <a:effectLst/>
                <a:uFillTx/>
                <a:latin typeface="Arial"/>
              </a:rPr>
              <a:t>at+ın, boyun+un &gt; boynun, el+in, göz+ün, koltuk+un &gt; koltuğun, küçük+ün &gt; küçüğün, vb.</a:t>
            </a:r>
            <a:br>
              <a:rPr sz="2800"/>
            </a:br>
            <a:r>
              <a:rPr b="0" lang="en-US" sz="2800" strike="noStrike" u="none">
                <a:solidFill>
                  <a:srgbClr val="ffffff"/>
                </a:solidFill>
                <a:effectLst/>
                <a:uFillTx/>
                <a:latin typeface="Arial"/>
              </a:rPr>
              <a:t>- İsim ünlüyle biterse, ekten önce araya </a:t>
            </a:r>
            <a:r>
              <a:rPr b="0" lang="en-US" sz="2800" strike="noStrike" u="none">
                <a:solidFill>
                  <a:srgbClr val="6699ff"/>
                </a:solidFill>
                <a:effectLst/>
                <a:uFillTx/>
                <a:latin typeface="Arial"/>
              </a:rPr>
              <a:t>“n”</a:t>
            </a:r>
            <a:r>
              <a:rPr b="0" lang="en-US" sz="2800" strike="noStrike" u="none">
                <a:solidFill>
                  <a:srgbClr val="ffffff"/>
                </a:solidFill>
                <a:effectLst/>
                <a:uFillTx/>
                <a:latin typeface="Arial"/>
              </a:rPr>
              <a:t> kaynaştırma sesi girer:</a:t>
            </a:r>
            <a:br>
              <a:rPr sz="2800"/>
            </a:br>
            <a:r>
              <a:rPr b="0" lang="pt-BR" sz="2800" strike="noStrike" u="none">
                <a:solidFill>
                  <a:srgbClr val="00ffff"/>
                </a:solidFill>
                <a:effectLst/>
                <a:uFillTx/>
                <a:latin typeface="Arial"/>
              </a:rPr>
              <a:t>abide+(n)in, koşu+(n)un, oda+(n)ın, örtü+(n)ün, soba+(n)ın, yara+(n)ın, vb.</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6"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37"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1T ve 1Ç kişi zamirlerinde </a:t>
            </a:r>
            <a:r>
              <a:rPr b="0" lang="en-US" sz="2800" strike="noStrike" u="none">
                <a:solidFill>
                  <a:srgbClr val="6699ff"/>
                </a:solidFill>
                <a:effectLst/>
                <a:uFillTx/>
                <a:latin typeface="Arial"/>
              </a:rPr>
              <a:t>/-İn/</a:t>
            </a:r>
            <a:r>
              <a:rPr b="0" lang="en-US" sz="2800" strike="noStrike" u="none">
                <a:solidFill>
                  <a:srgbClr val="ffffff"/>
                </a:solidFill>
                <a:effectLst/>
                <a:uFillTx/>
                <a:latin typeface="Arial"/>
              </a:rPr>
              <a:t> yerine </a:t>
            </a:r>
            <a:r>
              <a:rPr b="0" lang="en-US" sz="2800" strike="noStrike" u="none">
                <a:solidFill>
                  <a:srgbClr val="6699ff"/>
                </a:solidFill>
                <a:effectLst/>
                <a:uFillTx/>
                <a:latin typeface="Arial"/>
              </a:rPr>
              <a:t>/-im/</a:t>
            </a:r>
            <a:r>
              <a:rPr b="0" lang="en-US" sz="2800" strike="noStrike" u="none">
                <a:solidFill>
                  <a:srgbClr val="ffffff"/>
                </a:solidFill>
                <a:effectLst/>
                <a:uFillTx/>
                <a:latin typeface="Arial"/>
              </a:rPr>
              <a:t> varyantı gelir:</a:t>
            </a:r>
            <a:br>
              <a:rPr sz="2800"/>
            </a:br>
            <a:r>
              <a:rPr b="0" lang="en-US" sz="2800" strike="noStrike" u="none">
                <a:solidFill>
                  <a:srgbClr val="00ffff"/>
                </a:solidFill>
                <a:effectLst/>
                <a:uFillTx/>
                <a:latin typeface="Arial"/>
              </a:rPr>
              <a:t>ben+im, biz+im.</a:t>
            </a:r>
            <a:br>
              <a:rPr sz="2800"/>
            </a:br>
            <a:r>
              <a:rPr b="0" lang="en-US" sz="2800" strike="noStrike" u="none">
                <a:solidFill>
                  <a:srgbClr val="6699ff"/>
                </a:solidFill>
                <a:effectLst/>
                <a:uFillTx/>
                <a:latin typeface="Arial"/>
              </a:rPr>
              <a:t>Benim oğlum geldi.</a:t>
            </a:r>
            <a:br>
              <a:rPr sz="2800"/>
            </a:br>
            <a:r>
              <a:rPr b="0" lang="en-US" sz="2800" strike="noStrike" u="none">
                <a:solidFill>
                  <a:srgbClr val="6699ff"/>
                </a:solidFill>
                <a:effectLst/>
                <a:uFillTx/>
                <a:latin typeface="Arial"/>
              </a:rPr>
              <a:t>Bizim odamız çok güzeldir.</a:t>
            </a:r>
            <a:endParaRPr b="0" lang="en-US" sz="2800" strike="noStrike" u="none">
              <a:solidFill>
                <a:srgbClr val="ffffff"/>
              </a:solidFill>
              <a:effectLst/>
              <a:uFillTx/>
              <a:latin typeface="Arial"/>
            </a:endParaRPr>
          </a:p>
          <a:p>
            <a:pPr marL="343080" indent="-343080">
              <a:spcBef>
                <a:spcPts val="700"/>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Dikkat:</a:t>
            </a:r>
            <a:r>
              <a:rPr b="0" lang="en-US" sz="2800" strike="noStrike" u="none">
                <a:solidFill>
                  <a:srgbClr val="ffffff"/>
                </a:solidFill>
                <a:effectLst/>
                <a:uFillTx/>
                <a:latin typeface="Arial"/>
              </a:rPr>
              <a:t> Bu durumdaki /-im/ ekini, iyelik ekleriyle karıştırmamak gerekir!</a:t>
            </a:r>
            <a:endParaRPr b="0" lang="en-US" sz="2800" strike="noStrike" u="none">
              <a:solidFill>
                <a:srgbClr val="ffffff"/>
              </a:solidFill>
              <a:effectLst/>
              <a:uFillTx/>
              <a:latin typeface="Arial"/>
            </a:endParaRPr>
          </a:p>
          <a:p>
            <a:pPr marL="343080" indent="-343080">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ADE ekleri kelimenin sonunda gelmesine rağmen, GEN ekinden sonra /-ki/ aitlik eki gelebilir:</a:t>
            </a:r>
            <a:br>
              <a:rPr sz="2800"/>
            </a:br>
            <a:r>
              <a:rPr b="0" lang="en-US" sz="2800" strike="noStrike" u="none">
                <a:solidFill>
                  <a:srgbClr val="00ffff"/>
                </a:solidFill>
                <a:effectLst/>
                <a:uFillTx/>
                <a:latin typeface="Arial"/>
              </a:rPr>
              <a:t>benimki, seninki, onunki, bizimki, sizinki, onlarınki, odanınki, arabanınki, gözlüğünki, vb.</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8"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39" name="PlaceHolder 2"/>
          <p:cNvSpPr>
            <a:spLocks noGrp="1"/>
          </p:cNvSpPr>
          <p:nvPr>
            <p:ph/>
          </p:nvPr>
        </p:nvSpPr>
        <p:spPr>
          <a:xfrm>
            <a:off x="457200" y="1599840"/>
            <a:ext cx="8686800" cy="5257800"/>
          </a:xfrm>
          <a:prstGeom prst="rect">
            <a:avLst/>
          </a:prstGeom>
          <a:noFill/>
          <a:ln w="0">
            <a:noFill/>
          </a:ln>
        </p:spPr>
        <p:txBody>
          <a:bodyPr lIns="90000" rIns="90000" tIns="46800" bIns="46800" anchor="t">
            <a:normAutofit/>
          </a:bodyPr>
          <a:p>
            <a:pPr marL="343080" indent="-343080">
              <a:spcBef>
                <a:spcPts val="7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5. Bulunma durumu (kalma durumu, -DA hali, lokatif, LOC, /-DA/)</a:t>
            </a:r>
            <a:br>
              <a:rPr sz="2800"/>
            </a:br>
            <a:r>
              <a:rPr b="0" lang="en-US" sz="2800" strike="noStrike" u="none">
                <a:solidFill>
                  <a:srgbClr val="ffffff"/>
                </a:solidFill>
                <a:effectLst/>
                <a:uFillTx/>
                <a:latin typeface="Arial"/>
              </a:rPr>
              <a:t>- Yüklemin gösterdiği eylemin nerede yapıldığını, daha doğrusu yerini bildirir.</a:t>
            </a:r>
            <a:br>
              <a:rPr sz="2800"/>
            </a:br>
            <a:r>
              <a:rPr b="0" lang="en-US" sz="2800" strike="noStrike" u="none">
                <a:solidFill>
                  <a:srgbClr val="ffffff"/>
                </a:solidFill>
                <a:effectLst/>
                <a:uFillTx/>
                <a:latin typeface="Arial"/>
              </a:rPr>
              <a:t>- Hareketin olduğu veya yönün gösterildiğinde kullanılmaz. Sabit yeri gösterir.</a:t>
            </a:r>
            <a:br>
              <a:rPr sz="2800"/>
            </a:br>
            <a:r>
              <a:rPr b="0" lang="en-US" sz="2800" strike="noStrike" u="none">
                <a:solidFill>
                  <a:srgbClr val="ffffff"/>
                </a:solidFill>
                <a:effectLst/>
                <a:uFillTx/>
                <a:latin typeface="Arial"/>
              </a:rPr>
              <a:t>- Büyük ünlü uyumu ve ünsüz uyumuna uyar.</a:t>
            </a:r>
            <a:br>
              <a:rPr sz="2800"/>
            </a:br>
            <a:r>
              <a:rPr b="0" lang="en-US" sz="2800" strike="noStrike" u="none">
                <a:solidFill>
                  <a:srgbClr val="ffffff"/>
                </a:solidFill>
                <a:effectLst/>
                <a:uFillTx/>
                <a:latin typeface="Arial"/>
              </a:rPr>
              <a:t>- Eklendiği ismin ünlü veya ünsüzle bitmesine bakmaksızın, her zaman doğrudan gelir:</a:t>
            </a:r>
            <a:br>
              <a:rPr sz="2800"/>
            </a:br>
            <a:r>
              <a:rPr b="0" lang="en-US" sz="2800" strike="noStrike" u="none">
                <a:solidFill>
                  <a:srgbClr val="00ffff"/>
                </a:solidFill>
                <a:effectLst/>
                <a:uFillTx/>
                <a:latin typeface="Arial"/>
              </a:rPr>
              <a:t>baş+ta, ben+de, gişe+de, masa+da, vb.</a:t>
            </a:r>
            <a:br>
              <a:rPr sz="2800"/>
            </a:br>
            <a:r>
              <a:rPr b="0" lang="en-US" sz="2800" strike="noStrike" u="none">
                <a:solidFill>
                  <a:srgbClr val="ffffff"/>
                </a:solidFill>
                <a:effectLst/>
                <a:uFillTx/>
                <a:latin typeface="Arial"/>
              </a:rPr>
              <a:t>- İsim ünlüyle biterse, her zaman ekin sedalı varyantı gelir.</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41"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spcBef>
                <a:spcPts val="799"/>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00"/>
                </a:solidFill>
                <a:effectLst/>
                <a:uFillTx/>
                <a:latin typeface="Arial"/>
              </a:rPr>
              <a:t>İstisna durumlar:</a:t>
            </a:r>
            <a:br>
              <a:rPr sz="3200"/>
            </a:br>
            <a:r>
              <a:rPr b="0" lang="en-US" sz="3200" strike="noStrike" u="none">
                <a:solidFill>
                  <a:srgbClr val="ffffff"/>
                </a:solidFill>
                <a:effectLst/>
                <a:uFillTx/>
                <a:latin typeface="Arial"/>
              </a:rPr>
              <a:t>- 3T ve 3Ç iyelik eklerinden sonra, hiç gerek duyulmadan, LOC ekinden önce araya </a:t>
            </a:r>
            <a:r>
              <a:rPr b="0" lang="en-US" sz="3200" strike="noStrike" u="none">
                <a:solidFill>
                  <a:srgbClr val="6699ff"/>
                </a:solidFill>
                <a:effectLst/>
                <a:uFillTx/>
                <a:latin typeface="Arial"/>
              </a:rPr>
              <a:t>“n”</a:t>
            </a:r>
            <a:r>
              <a:rPr b="0" lang="en-US" sz="3200" strike="noStrike" u="none">
                <a:solidFill>
                  <a:srgbClr val="ffffff"/>
                </a:solidFill>
                <a:effectLst/>
                <a:uFillTx/>
                <a:latin typeface="Arial"/>
              </a:rPr>
              <a:t> kaynaştırma sesi girer:</a:t>
            </a:r>
            <a:br>
              <a:rPr sz="3200"/>
            </a:br>
            <a:r>
              <a:rPr b="0" lang="pt-BR" sz="3200" strike="noStrike" u="none">
                <a:solidFill>
                  <a:srgbClr val="00ffff"/>
                </a:solidFill>
                <a:effectLst/>
                <a:uFillTx/>
                <a:latin typeface="Arial"/>
              </a:rPr>
              <a:t>etraf+ı+(n)da, cebinde &lt;cep+i+(n)de, yazılar+ı+(n)da, yüz+leri+(n)de, vb.</a:t>
            </a:r>
            <a:br>
              <a:rPr sz="3200"/>
            </a:br>
            <a:r>
              <a:rPr b="0" lang="pt-BR" sz="3200" strike="noStrike" u="none">
                <a:solidFill>
                  <a:srgbClr val="ffffff"/>
                </a:solidFill>
                <a:effectLst/>
                <a:uFillTx/>
                <a:latin typeface="Arial"/>
              </a:rPr>
              <a:t>- 3T şahis zamirinden sonra </a:t>
            </a:r>
            <a:r>
              <a:rPr b="0" lang="pt-BR" sz="3200" strike="noStrike" u="none">
                <a:solidFill>
                  <a:srgbClr val="6699ff"/>
                </a:solidFill>
                <a:effectLst/>
                <a:uFillTx/>
                <a:latin typeface="Arial"/>
              </a:rPr>
              <a:t>“n”</a:t>
            </a:r>
            <a:r>
              <a:rPr b="0" lang="pt-BR" sz="3200" strike="noStrike" u="none">
                <a:solidFill>
                  <a:srgbClr val="ffffff"/>
                </a:solidFill>
                <a:effectLst/>
                <a:uFillTx/>
                <a:latin typeface="Arial"/>
              </a:rPr>
              <a:t>:</a:t>
            </a:r>
            <a:br>
              <a:rPr sz="3200"/>
            </a:br>
            <a:r>
              <a:rPr b="0" lang="pt-BR" sz="3200" strike="noStrike" u="none">
                <a:solidFill>
                  <a:srgbClr val="00ffff"/>
                </a:solidFill>
                <a:effectLst/>
                <a:uFillTx/>
                <a:latin typeface="Arial"/>
              </a:rPr>
              <a:t>ben+de, sen+de, o+(n)da.</a:t>
            </a:r>
            <a:br>
              <a:rPr sz="3200"/>
            </a:br>
            <a:r>
              <a:rPr b="0" lang="pt-BR" sz="3200" strike="noStrike" u="none">
                <a:solidFill>
                  <a:srgbClr val="ffffff"/>
                </a:solidFill>
                <a:effectLst/>
                <a:uFillTx/>
                <a:latin typeface="Arial"/>
              </a:rPr>
              <a:t>- Teklik işaret zamirlerinden sonra </a:t>
            </a:r>
            <a:r>
              <a:rPr b="0" lang="pt-BR" sz="3200" strike="noStrike" u="none">
                <a:solidFill>
                  <a:srgbClr val="6699ff"/>
                </a:solidFill>
                <a:effectLst/>
                <a:uFillTx/>
                <a:latin typeface="Arial"/>
              </a:rPr>
              <a:t>“n”</a:t>
            </a:r>
            <a:r>
              <a:rPr b="0" lang="pt-BR" sz="3200" strike="noStrike" u="none">
                <a:solidFill>
                  <a:srgbClr val="ffffff"/>
                </a:solidFill>
                <a:effectLst/>
                <a:uFillTx/>
                <a:latin typeface="Arial"/>
              </a:rPr>
              <a:t>:</a:t>
            </a:r>
            <a:br>
              <a:rPr sz="3200"/>
            </a:br>
            <a:r>
              <a:rPr b="0" lang="pt-BR" sz="3200" strike="noStrike" u="none">
                <a:solidFill>
                  <a:srgbClr val="00ffff"/>
                </a:solidFill>
                <a:effectLst/>
                <a:uFillTx/>
                <a:latin typeface="Arial"/>
              </a:rPr>
              <a:t>bu+(n)da, şu+(n)da, o+(n)da.</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2"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43"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ADE ekleri isimlerin sonunda gelir, ancak LOC ekinden sonra </a:t>
            </a:r>
            <a:r>
              <a:rPr b="0" lang="en-US" sz="3200" strike="noStrike" u="none">
                <a:solidFill>
                  <a:srgbClr val="6699ff"/>
                </a:solidFill>
                <a:effectLst/>
                <a:uFillTx/>
                <a:latin typeface="Arial"/>
              </a:rPr>
              <a:t>/-ki/</a:t>
            </a:r>
            <a:r>
              <a:rPr b="0" lang="en-US" sz="3200" strike="noStrike" u="none">
                <a:solidFill>
                  <a:srgbClr val="ffffff"/>
                </a:solidFill>
                <a:effectLst/>
                <a:uFillTx/>
                <a:latin typeface="Arial"/>
              </a:rPr>
              <a:t> aitlik eki gelebilir:</a:t>
            </a:r>
            <a:br>
              <a:rPr sz="3200"/>
            </a:br>
            <a:br>
              <a:rPr sz="3200"/>
            </a:br>
            <a:r>
              <a:rPr b="0" lang="en-US" sz="3200" strike="noStrike" u="none">
                <a:solidFill>
                  <a:srgbClr val="00ffff"/>
                </a:solidFill>
                <a:effectLst/>
                <a:uFillTx/>
                <a:latin typeface="Arial"/>
              </a:rPr>
              <a:t>ben+de+ki, </a:t>
            </a:r>
            <a:br>
              <a:rPr sz="3200"/>
            </a:br>
            <a:r>
              <a:rPr b="0" lang="en-US" sz="3200" strike="noStrike" u="none">
                <a:solidFill>
                  <a:srgbClr val="00ffff"/>
                </a:solidFill>
                <a:effectLst/>
                <a:uFillTx/>
                <a:latin typeface="Arial"/>
              </a:rPr>
              <a:t>oda+da+ki, </a:t>
            </a:r>
            <a:br>
              <a:rPr sz="3200"/>
            </a:br>
            <a:r>
              <a:rPr b="0" lang="en-US" sz="3200" strike="noStrike" u="none">
                <a:solidFill>
                  <a:srgbClr val="00ffff"/>
                </a:solidFill>
                <a:effectLst/>
                <a:uFillTx/>
                <a:latin typeface="Arial"/>
              </a:rPr>
              <a:t>ülke+de+ki, </a:t>
            </a:r>
            <a:br>
              <a:rPr sz="3200"/>
            </a:br>
            <a:r>
              <a:rPr b="0" lang="en-US" sz="3200" strike="noStrike" u="none">
                <a:solidFill>
                  <a:srgbClr val="00ffff"/>
                </a:solidFill>
                <a:effectLst/>
                <a:uFillTx/>
                <a:latin typeface="Arial"/>
              </a:rPr>
              <a:t>güney+de+ki, </a:t>
            </a:r>
            <a:br>
              <a:rPr sz="3200"/>
            </a:br>
            <a:r>
              <a:rPr b="0" lang="en-US" sz="3200" strike="noStrike" u="none">
                <a:solidFill>
                  <a:srgbClr val="00ffff"/>
                </a:solidFill>
                <a:effectLst/>
                <a:uFillTx/>
                <a:latin typeface="Arial"/>
              </a:rPr>
              <a:t>soğuk+ta+ki, </a:t>
            </a:r>
            <a:br>
              <a:rPr sz="3200"/>
            </a:br>
            <a:r>
              <a:rPr b="0" lang="en-US" sz="3200" strike="noStrike" u="none">
                <a:solidFill>
                  <a:srgbClr val="00ffff"/>
                </a:solidFill>
                <a:effectLst/>
                <a:uFillTx/>
                <a:latin typeface="Arial"/>
              </a:rPr>
              <a:t>çorap+ta+ki, vb.</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4"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45"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90000"/>
              </a:lnSpc>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00"/>
                </a:solidFill>
                <a:effectLst/>
                <a:uFillTx/>
                <a:latin typeface="Arial"/>
              </a:rPr>
              <a:t>6. Çıkma durumu (ayrılma durumu, uzaklaşma durumu, -Dan hali, ablatif, ABL, /-DAn/)</a:t>
            </a:r>
            <a:br>
              <a:rPr sz="3200"/>
            </a:br>
            <a:r>
              <a:rPr b="0" lang="en-US" sz="3200" strike="noStrike" u="none">
                <a:solidFill>
                  <a:srgbClr val="ffffff"/>
                </a:solidFill>
                <a:effectLst/>
                <a:uFillTx/>
                <a:latin typeface="Arial"/>
              </a:rPr>
              <a:t>- Yüklemin gösterdiği eylemin nereden çıkarken, ayrılırken veya uzaklaşırken yapıldığını bildirir.</a:t>
            </a:r>
            <a:br>
              <a:rPr sz="3200"/>
            </a:br>
            <a:r>
              <a:rPr b="0" lang="en-US" sz="3200" strike="noStrike" u="none">
                <a:solidFill>
                  <a:srgbClr val="ffffff"/>
                </a:solidFill>
                <a:effectLst/>
                <a:uFillTx/>
                <a:latin typeface="Arial"/>
              </a:rPr>
              <a:t>- Büyük ünlü uyumu ve ünsüz uyumuna uyar.</a:t>
            </a:r>
            <a:br>
              <a:rPr sz="3200"/>
            </a:br>
            <a:r>
              <a:rPr b="0" lang="en-US" sz="3200" strike="noStrike" u="none">
                <a:solidFill>
                  <a:srgbClr val="ffffff"/>
                </a:solidFill>
                <a:effectLst/>
                <a:uFillTx/>
                <a:latin typeface="Arial"/>
              </a:rPr>
              <a:t>- İsmin ünlü veya ünsüzle bittiğine bakılmadan, her zaman doğrudan doğruya gelir, ancak isim ünlüyle biterse, ekin sedalı varyantı kullanılır:</a:t>
            </a:r>
            <a:br>
              <a:rPr sz="3200"/>
            </a:br>
            <a:r>
              <a:rPr b="0" lang="en-US" sz="3200" strike="noStrike" u="none">
                <a:solidFill>
                  <a:srgbClr val="00ffff"/>
                </a:solidFill>
                <a:effectLst/>
                <a:uFillTx/>
                <a:latin typeface="Arial"/>
              </a:rPr>
              <a:t>Üsküp+ten, kardeş+ten, zarar+dan, kolay+dan, şefkat+ten, harf+ten, bura+dan, oda+dan, vb.</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4000" strike="noStrike" u="none">
                <a:solidFill>
                  <a:srgbClr val="e3ebf1"/>
                </a:solidFill>
                <a:effectLst/>
                <a:uFillTx/>
                <a:latin typeface="Arial"/>
              </a:rPr>
              <a:t>ЕKLER VE EK TÜRLERİ</a:t>
            </a:r>
            <a:endParaRPr b="0" lang="en-US" sz="4000" strike="noStrike" u="none">
              <a:solidFill>
                <a:srgbClr val="e3ebf1"/>
              </a:solidFill>
              <a:effectLst/>
              <a:uFillTx/>
              <a:latin typeface="Arial"/>
            </a:endParaRPr>
          </a:p>
        </p:txBody>
      </p:sp>
      <p:sp>
        <p:nvSpPr>
          <p:cNvPr id="11"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Türkçede ekler görevli morfemlerdir.</a:t>
            </a:r>
            <a:endParaRPr b="0" lang="en-US" sz="3200" strike="noStrike" u="none">
              <a:solidFill>
                <a:srgbClr val="ffffff"/>
              </a:solidFill>
              <a:effectLst/>
              <a:uFillTx/>
              <a:latin typeface="Arial"/>
            </a:endParaRPr>
          </a:p>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Birkaç istisna dışında, Türkçede yabancı kökenli ekler yoktur. İstisna örnekler:</a:t>
            </a:r>
            <a:br>
              <a:rPr sz="3200"/>
            </a:br>
            <a:r>
              <a:rPr b="0" lang="en-US" sz="3200" strike="noStrike" u="sng">
                <a:solidFill>
                  <a:srgbClr val="ffff00"/>
                </a:solidFill>
                <a:effectLst/>
                <a:uFillTx/>
                <a:latin typeface="Arial"/>
              </a:rPr>
              <a:t>bi</a:t>
            </a:r>
            <a:r>
              <a:rPr b="0" lang="en-US" sz="3200" strike="noStrike" u="none">
                <a:solidFill>
                  <a:srgbClr val="ffff00"/>
                </a:solidFill>
                <a:effectLst/>
                <a:uFillTx/>
                <a:latin typeface="Arial"/>
              </a:rPr>
              <a:t>çare (çaresiz), </a:t>
            </a:r>
            <a:br>
              <a:rPr sz="3200"/>
            </a:br>
            <a:r>
              <a:rPr b="0" lang="en-US" sz="3200" strike="noStrike" u="sng">
                <a:solidFill>
                  <a:srgbClr val="ffff00"/>
                </a:solidFill>
                <a:effectLst/>
                <a:uFillTx/>
                <a:latin typeface="Arial"/>
              </a:rPr>
              <a:t>bi</a:t>
            </a:r>
            <a:r>
              <a:rPr b="0" lang="en-US" sz="3200" strike="noStrike" u="none">
                <a:solidFill>
                  <a:srgbClr val="ffff00"/>
                </a:solidFill>
                <a:effectLst/>
                <a:uFillTx/>
                <a:latin typeface="Arial"/>
              </a:rPr>
              <a:t>haber (habersiz),</a:t>
            </a:r>
            <a:br>
              <a:rPr sz="3200"/>
            </a:br>
            <a:r>
              <a:rPr b="0" lang="en-US" sz="3200" strike="noStrike" u="sng">
                <a:solidFill>
                  <a:srgbClr val="ffff00"/>
                </a:solidFill>
                <a:effectLst/>
                <a:uFillTx/>
                <a:latin typeface="Arial"/>
              </a:rPr>
              <a:t>na</a:t>
            </a:r>
            <a:r>
              <a:rPr b="0" lang="en-US" sz="3200" strike="noStrike" u="none">
                <a:solidFill>
                  <a:srgbClr val="ffff00"/>
                </a:solidFill>
                <a:effectLst/>
                <a:uFillTx/>
                <a:latin typeface="Arial"/>
              </a:rPr>
              <a:t>mert (mert olmayan), vb.</a:t>
            </a:r>
            <a:endParaRPr b="0" lang="en-US" sz="3200" strike="noStrike" u="none">
              <a:solidFill>
                <a:srgbClr val="ffffff"/>
              </a:solidFill>
              <a:effectLst/>
              <a:uFillTx/>
              <a:latin typeface="Arial"/>
            </a:endParaRPr>
          </a:p>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Bunlar istisna örnekler olduğu için, yeni kelimelerde ve yeni kelime türetiminde kullanılmazlar.</a:t>
            </a:r>
            <a:endParaRPr b="0" lang="en-US" sz="3200" strike="noStrike" u="none">
              <a:solidFill>
                <a:srgbClr val="ffffff"/>
              </a:solidFill>
              <a:effectLst/>
              <a:uFillTx/>
              <a:latin typeface="Arial"/>
            </a:endParaRPr>
          </a:p>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Dolayısıyla, Türkçede ekler </a:t>
            </a:r>
            <a:r>
              <a:rPr b="0" lang="en-US" sz="3200" strike="noStrike" u="none">
                <a:solidFill>
                  <a:srgbClr val="ffff00"/>
                </a:solidFill>
                <a:effectLst/>
                <a:uFillTx/>
                <a:latin typeface="Arial"/>
              </a:rPr>
              <a:t>kökenlerine göre </a:t>
            </a:r>
            <a:r>
              <a:rPr b="0" lang="en-US" sz="3200" strike="noStrike" u="none">
                <a:solidFill>
                  <a:srgbClr val="ffffff"/>
                </a:solidFill>
                <a:effectLst/>
                <a:uFillTx/>
                <a:latin typeface="Arial"/>
              </a:rPr>
              <a:t>sınıflandırılmaz.</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6"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47"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99"/>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00"/>
                </a:solidFill>
                <a:effectLst/>
                <a:uFillTx/>
                <a:latin typeface="Arial"/>
              </a:rPr>
              <a:t>İstisna durumlar aynıdır:</a:t>
            </a:r>
            <a:br>
              <a:rPr sz="3200"/>
            </a:br>
            <a:r>
              <a:rPr b="0" lang="en-US" sz="3200" strike="noStrike" u="none">
                <a:solidFill>
                  <a:srgbClr val="ffffff"/>
                </a:solidFill>
                <a:effectLst/>
                <a:uFillTx/>
                <a:latin typeface="Arial"/>
              </a:rPr>
              <a:t>- 3T ve 3Ç iyelik eklerinden sonra, hiç gerek duyulmadan, ABL ekinden önce araya “n” kaynaştırma sesi girer:</a:t>
            </a:r>
            <a:br>
              <a:rPr sz="3200"/>
            </a:br>
            <a:r>
              <a:rPr b="0" lang="pt-BR" sz="3200" strike="noStrike" u="none">
                <a:solidFill>
                  <a:srgbClr val="00ffff"/>
                </a:solidFill>
                <a:effectLst/>
                <a:uFillTx/>
                <a:latin typeface="Arial"/>
              </a:rPr>
              <a:t>bilgisayar+ı+(n)dan, ev+leri+(n)den, gelecek+i+(n)den, para+ları+(n)dan, vb.</a:t>
            </a:r>
            <a:br>
              <a:rPr sz="3200"/>
            </a:br>
            <a:r>
              <a:rPr b="0" lang="pt-BR" sz="3200" strike="noStrike" u="none">
                <a:solidFill>
                  <a:srgbClr val="ffffff"/>
                </a:solidFill>
                <a:effectLst/>
                <a:uFillTx/>
                <a:latin typeface="Arial"/>
              </a:rPr>
              <a:t>- 3T şahis zamirinden sonra “n”:</a:t>
            </a:r>
            <a:br>
              <a:rPr sz="3200"/>
            </a:br>
            <a:r>
              <a:rPr b="0" lang="pt-BR" sz="3200" strike="noStrike" u="none">
                <a:solidFill>
                  <a:srgbClr val="00ffff"/>
                </a:solidFill>
                <a:effectLst/>
                <a:uFillTx/>
                <a:latin typeface="Arial"/>
              </a:rPr>
              <a:t>ben+den, sen+den, o+(n)dan.</a:t>
            </a:r>
            <a:br>
              <a:rPr sz="3200"/>
            </a:br>
            <a:r>
              <a:rPr b="0" lang="pt-BR" sz="3200" strike="noStrike" u="none">
                <a:solidFill>
                  <a:srgbClr val="ffffff"/>
                </a:solidFill>
                <a:effectLst/>
                <a:uFillTx/>
                <a:latin typeface="Arial"/>
              </a:rPr>
              <a:t>- Teklik işaret zamirlerinden sonra “n”:</a:t>
            </a:r>
            <a:br>
              <a:rPr sz="3200"/>
            </a:br>
            <a:r>
              <a:rPr b="0" lang="pt-BR" sz="3200" strike="noStrike" u="none">
                <a:solidFill>
                  <a:srgbClr val="00ffff"/>
                </a:solidFill>
                <a:effectLst/>
                <a:uFillTx/>
                <a:latin typeface="Arial"/>
              </a:rPr>
              <a:t>bu+(n)dan, şu+(n)dan, o+(n)dan.</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8"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49"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ABL eki, kıyaslamalarda da kullanılır:</a:t>
            </a:r>
            <a:br>
              <a:rPr sz="3200"/>
            </a:br>
            <a:br>
              <a:rPr sz="3200"/>
            </a:br>
            <a:r>
              <a:rPr b="0" lang="en-US" sz="3200" strike="noStrike" u="none">
                <a:solidFill>
                  <a:srgbClr val="00ffff"/>
                </a:solidFill>
                <a:effectLst/>
                <a:uFillTx/>
                <a:latin typeface="Arial"/>
              </a:rPr>
              <a:t>Orhan Erhan’dan daha büyüktür.</a:t>
            </a:r>
            <a:br>
              <a:rPr sz="3200"/>
            </a:br>
            <a:br>
              <a:rPr sz="3200"/>
            </a:br>
            <a:r>
              <a:rPr b="0" lang="en-US" sz="3200" strike="noStrike" u="none">
                <a:solidFill>
                  <a:srgbClr val="00ffff"/>
                </a:solidFill>
                <a:effectLst/>
                <a:uFillTx/>
                <a:latin typeface="Arial"/>
              </a:rPr>
              <a:t>Cep telefonu ev telefonundan daha kullanışlıdır.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51"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7. Vasıta durumu (vasıta hali, enstrümental, INS, /-lA/)</a:t>
            </a:r>
            <a:br>
              <a:rPr sz="2800"/>
            </a:br>
            <a:r>
              <a:rPr b="0" lang="en-US" sz="2800" strike="noStrike" u="none">
                <a:solidFill>
                  <a:srgbClr val="ffffff"/>
                </a:solidFill>
                <a:effectLst/>
                <a:uFillTx/>
                <a:latin typeface="Arial"/>
              </a:rPr>
              <a:t>- Yüklemin bildirdiği eylemin kiminle veya neyle yapıldığını gösterir.</a:t>
            </a:r>
            <a:br>
              <a:rPr sz="2800"/>
            </a:br>
            <a:r>
              <a:rPr b="0" lang="en-US" sz="2800" strike="noStrike" u="none">
                <a:solidFill>
                  <a:srgbClr val="ffffff"/>
                </a:solidFill>
                <a:effectLst/>
                <a:uFillTx/>
                <a:latin typeface="Arial"/>
              </a:rPr>
              <a:t>- Büyük ünlü uyumuna uyar.</a:t>
            </a:r>
            <a:br>
              <a:rPr sz="2800"/>
            </a:br>
            <a:r>
              <a:rPr b="0" lang="en-US" sz="2800" strike="noStrike" u="none">
                <a:solidFill>
                  <a:srgbClr val="ffffff"/>
                </a:solidFill>
                <a:effectLst/>
                <a:uFillTx/>
                <a:latin typeface="Arial"/>
              </a:rPr>
              <a:t>- İsim ünsüzle biterse, doğrudan doğruya gelir:</a:t>
            </a:r>
            <a:br>
              <a:rPr sz="2800"/>
            </a:br>
            <a:r>
              <a:rPr b="0" lang="en-US" sz="2800" strike="noStrike" u="none">
                <a:solidFill>
                  <a:srgbClr val="00ffff"/>
                </a:solidFill>
                <a:effectLst/>
                <a:uFillTx/>
                <a:latin typeface="Arial"/>
              </a:rPr>
              <a:t>çekiç+le, göz+le, taş+la, konum+la, vb.</a:t>
            </a:r>
            <a:br>
              <a:rPr sz="2800"/>
            </a:br>
            <a:r>
              <a:rPr b="0" lang="en-US" sz="2800" strike="noStrike" u="none">
                <a:solidFill>
                  <a:srgbClr val="ffffff"/>
                </a:solidFill>
                <a:effectLst/>
                <a:uFillTx/>
                <a:latin typeface="Arial"/>
              </a:rPr>
              <a:t>- Bu ek, </a:t>
            </a:r>
            <a:r>
              <a:rPr b="0" lang="en-US" sz="2800" strike="noStrike" u="none">
                <a:solidFill>
                  <a:srgbClr val="6699ff"/>
                </a:solidFill>
                <a:effectLst/>
                <a:uFillTx/>
                <a:latin typeface="Arial"/>
              </a:rPr>
              <a:t>“ile”</a:t>
            </a:r>
            <a:r>
              <a:rPr b="0" lang="en-US" sz="2800" strike="noStrike" u="none">
                <a:solidFill>
                  <a:srgbClr val="ffffff"/>
                </a:solidFill>
                <a:effectLst/>
                <a:uFillTx/>
                <a:latin typeface="Arial"/>
              </a:rPr>
              <a:t> edatının ekleşmesiyle oluşmuştur. Dolayısıyla, ünlüyle biten isimlere ekten önce </a:t>
            </a:r>
            <a:r>
              <a:rPr b="0" lang="en-US" sz="2800" strike="noStrike" u="none">
                <a:solidFill>
                  <a:srgbClr val="6699ff"/>
                </a:solidFill>
                <a:effectLst/>
                <a:uFillTx/>
                <a:latin typeface="Arial"/>
              </a:rPr>
              <a:t>“y”</a:t>
            </a:r>
            <a:r>
              <a:rPr b="0" lang="en-US" sz="2800" strike="noStrike" u="none">
                <a:solidFill>
                  <a:srgbClr val="ffffff"/>
                </a:solidFill>
                <a:effectLst/>
                <a:uFillTx/>
                <a:latin typeface="Arial"/>
              </a:rPr>
              <a:t> sesi girer, ki bu aslında </a:t>
            </a:r>
            <a:r>
              <a:rPr b="0" lang="en-US" sz="2800" strike="noStrike" u="none">
                <a:solidFill>
                  <a:srgbClr val="6699ff"/>
                </a:solidFill>
                <a:effectLst/>
                <a:uFillTx/>
                <a:latin typeface="Arial"/>
              </a:rPr>
              <a:t>“i”</a:t>
            </a:r>
            <a:r>
              <a:rPr b="0" lang="en-US" sz="2800" strike="noStrike" u="none">
                <a:solidFill>
                  <a:srgbClr val="ffffff"/>
                </a:solidFill>
                <a:effectLst/>
                <a:uFillTx/>
                <a:latin typeface="Arial"/>
              </a:rPr>
              <a:t>nin değişmiş bir şeklidir:</a:t>
            </a:r>
            <a:br>
              <a:rPr sz="2800"/>
            </a:br>
            <a:r>
              <a:rPr b="0" lang="es-ES" sz="2800" strike="noStrike" u="none">
                <a:solidFill>
                  <a:srgbClr val="00ffff"/>
                </a:solidFill>
                <a:effectLst/>
                <a:uFillTx/>
                <a:latin typeface="Arial"/>
              </a:rPr>
              <a:t>anayla &lt;ana+(y)la, bölüyle &lt;böl-ü+(y)le, </a:t>
            </a:r>
            <a:br>
              <a:rPr sz="2800"/>
            </a:br>
            <a:r>
              <a:rPr b="0" lang="es-ES" sz="2800" strike="noStrike" u="none">
                <a:solidFill>
                  <a:srgbClr val="00ffff"/>
                </a:solidFill>
                <a:effectLst/>
                <a:uFillTx/>
                <a:latin typeface="Arial"/>
              </a:rPr>
              <a:t>kahveyle &lt;kahve+(y)le, orduyla &lt;ordu+(y)la, sırçayla &lt;sırça+(y)la, vb.</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2"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53"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00"/>
                </a:solidFill>
                <a:effectLst/>
                <a:uFillTx/>
                <a:latin typeface="Arial"/>
              </a:rPr>
              <a:t>İstisna durumlar:</a:t>
            </a:r>
            <a:br>
              <a:rPr sz="3200"/>
            </a:br>
            <a:r>
              <a:rPr b="0" lang="en-US" sz="3200" strike="noStrike" u="none">
                <a:solidFill>
                  <a:srgbClr val="ffffff"/>
                </a:solidFill>
                <a:effectLst/>
                <a:uFillTx/>
                <a:latin typeface="Arial"/>
              </a:rPr>
              <a:t>- 3T şahis zamiri ve teklikteki işaret zamirlerinde, ekten önce </a:t>
            </a:r>
            <a:r>
              <a:rPr b="0" lang="en-US" sz="3200" strike="noStrike" u="none">
                <a:solidFill>
                  <a:srgbClr val="6699ff"/>
                </a:solidFill>
                <a:effectLst/>
                <a:uFillTx/>
                <a:latin typeface="Arial"/>
              </a:rPr>
              <a:t>“n”</a:t>
            </a:r>
            <a:r>
              <a:rPr b="0" lang="en-US" sz="3200" strike="noStrike" u="none">
                <a:solidFill>
                  <a:srgbClr val="ffffff"/>
                </a:solidFill>
                <a:effectLst/>
                <a:uFillTx/>
                <a:latin typeface="Arial"/>
              </a:rPr>
              <a:t> kaynaştırma sesi girer: </a:t>
            </a:r>
            <a:br>
              <a:rPr sz="3200"/>
            </a:br>
            <a:r>
              <a:rPr b="0" lang="en-US" sz="3200" strike="noStrike" u="none">
                <a:solidFill>
                  <a:srgbClr val="00ffff"/>
                </a:solidFill>
                <a:effectLst/>
                <a:uFillTx/>
                <a:latin typeface="Arial"/>
              </a:rPr>
              <a:t>bu+(n)la, şu+(n)la, o+(n)la.</a:t>
            </a:r>
            <a:br>
              <a:rPr sz="3200"/>
            </a:br>
            <a:r>
              <a:rPr b="0" lang="en-US" sz="3200" strike="noStrike" u="none">
                <a:solidFill>
                  <a:srgbClr val="ffffff"/>
                </a:solidFill>
                <a:effectLst/>
                <a:uFillTx/>
                <a:latin typeface="Arial"/>
              </a:rPr>
              <a:t>- Pratikte çoğu zaman, kişi zamirleri ve INS ekinin arasına GEN eki de girer:</a:t>
            </a:r>
            <a:br>
              <a:rPr sz="3200"/>
            </a:br>
            <a:r>
              <a:rPr b="0" lang="it-IT" sz="3200" strike="noStrike" u="none">
                <a:solidFill>
                  <a:srgbClr val="00ffff"/>
                </a:solidFill>
                <a:effectLst/>
                <a:uFillTx/>
                <a:latin typeface="Arial"/>
              </a:rPr>
              <a:t>ben+im+le, sen+in+le, o+(n)un+la, biz+im+le, siz+in+le, onlar+ın+la.</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4"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55"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Eskiden, işaret zamirlerine INS eki getirildiğinde, bu iki unsur birleşerek, gerileyici uyumun etkisiyle, kök de değişmiştir:</a:t>
            </a:r>
            <a:br>
              <a:rPr sz="3200"/>
            </a:br>
            <a:r>
              <a:rPr b="0" lang="en-US" sz="3200" strike="noStrike" u="none">
                <a:solidFill>
                  <a:srgbClr val="00ffff"/>
                </a:solidFill>
                <a:effectLst/>
                <a:uFillTx/>
                <a:latin typeface="Arial"/>
              </a:rPr>
              <a:t>bu + ile &gt; bu+(y)le &gt; böyle, </a:t>
            </a:r>
            <a:br>
              <a:rPr sz="3200"/>
            </a:br>
            <a:r>
              <a:rPr b="0" lang="en-US" sz="3200" strike="noStrike" u="none">
                <a:solidFill>
                  <a:srgbClr val="00ffff"/>
                </a:solidFill>
                <a:effectLst/>
                <a:uFillTx/>
                <a:latin typeface="Arial"/>
              </a:rPr>
              <a:t>şu + ile &gt; şu+(y)le &gt; şöyle, </a:t>
            </a:r>
            <a:br>
              <a:rPr sz="3200"/>
            </a:br>
            <a:r>
              <a:rPr b="0" lang="en-US" sz="3200" strike="noStrike" u="none">
                <a:solidFill>
                  <a:srgbClr val="00ffff"/>
                </a:solidFill>
                <a:effectLst/>
                <a:uFillTx/>
                <a:latin typeface="Arial"/>
              </a:rPr>
              <a:t>o + ile &gt; o+(y)le &gt; öyle.</a:t>
            </a:r>
            <a:endParaRPr b="0" lang="en-US" sz="3200" strike="noStrike" u="none">
              <a:solidFill>
                <a:srgbClr val="ffffff"/>
              </a:solidFill>
              <a:effectLst/>
              <a:uFillTx/>
              <a:latin typeface="Arial"/>
            </a:endParaRPr>
          </a:p>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Bugün gerçekten de işaret zamirlerine INS eki getirildiğinde, araya GEN eki girer:</a:t>
            </a:r>
            <a:br>
              <a:rPr sz="3200"/>
            </a:br>
            <a:r>
              <a:rPr b="0" lang="en-US" sz="3200" strike="noStrike" u="none">
                <a:solidFill>
                  <a:srgbClr val="00ffff"/>
                </a:solidFill>
                <a:effectLst/>
                <a:uFillTx/>
                <a:latin typeface="Arial"/>
              </a:rPr>
              <a:t>bu+(n)un+la, şu+(n)un+la, o+(n)un+la.</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6"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57" name="PlaceHolder 2"/>
          <p:cNvSpPr>
            <a:spLocks noGrp="1"/>
          </p:cNvSpPr>
          <p:nvPr>
            <p:ph/>
          </p:nvPr>
        </p:nvSpPr>
        <p:spPr>
          <a:xfrm>
            <a:off x="304560" y="1599840"/>
            <a:ext cx="8839080" cy="5257800"/>
          </a:xfrm>
          <a:prstGeom prst="rect">
            <a:avLst/>
          </a:prstGeom>
          <a:noFill/>
          <a:ln w="0">
            <a:noFill/>
          </a:ln>
        </p:spPr>
        <p:txBody>
          <a:bodyPr lIns="90000" rIns="90000" tIns="46800" bIns="46800" anchor="t">
            <a:normAutofit/>
          </a:bodyPr>
          <a:p>
            <a:pPr marL="343080" indent="-343080">
              <a:lnSpc>
                <a:spcPct val="90000"/>
              </a:lnSpc>
              <a:spcBef>
                <a:spcPts val="7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8. Eşitlik durumu (eşitlik hali, ekfatif, EQU, /-CA/)</a:t>
            </a:r>
            <a:br>
              <a:rPr sz="2800"/>
            </a:br>
            <a:r>
              <a:rPr b="0" lang="en-US" sz="2800" strike="noStrike" u="none">
                <a:solidFill>
                  <a:srgbClr val="ffffff"/>
                </a:solidFill>
                <a:effectLst/>
                <a:uFillTx/>
                <a:latin typeface="Arial"/>
              </a:rPr>
              <a:t>- Eklendiği isim ve yüklem arasında anlamda eşitlik bildirir.</a:t>
            </a:r>
            <a:br>
              <a:rPr sz="2800"/>
            </a:br>
            <a:r>
              <a:rPr b="0" lang="en-US" sz="2800" strike="noStrike" u="none">
                <a:solidFill>
                  <a:srgbClr val="ffffff"/>
                </a:solidFill>
                <a:effectLst/>
                <a:uFillTx/>
                <a:latin typeface="Arial"/>
              </a:rPr>
              <a:t>- Büyük ünlü uyumu ve ünsüz uyumuna uyar:</a:t>
            </a:r>
            <a:br>
              <a:rPr sz="2800"/>
            </a:br>
            <a:r>
              <a:rPr b="0" lang="en-US" sz="2800" strike="noStrike" u="none">
                <a:solidFill>
                  <a:srgbClr val="00ffff"/>
                </a:solidFill>
                <a:effectLst/>
                <a:uFillTx/>
                <a:latin typeface="Arial"/>
              </a:rPr>
              <a:t>akıllıca &lt;akıl+lı+ca, bence &lt;ben+ce, </a:t>
            </a:r>
            <a:br>
              <a:rPr sz="2800"/>
            </a:br>
            <a:r>
              <a:rPr b="0" lang="en-US" sz="2800" strike="noStrike" u="none">
                <a:solidFill>
                  <a:srgbClr val="00ffff"/>
                </a:solidFill>
                <a:effectLst/>
                <a:uFillTx/>
                <a:latin typeface="Arial"/>
              </a:rPr>
              <a:t>sence &lt;sen+ce, onlarca &lt;on+lar+ca, </a:t>
            </a:r>
            <a:br>
              <a:rPr sz="2800"/>
            </a:br>
            <a:r>
              <a:rPr b="0" lang="en-US" sz="2800" strike="noStrike" u="none">
                <a:solidFill>
                  <a:srgbClr val="00ffff"/>
                </a:solidFill>
                <a:effectLst/>
                <a:uFillTx/>
                <a:latin typeface="Arial"/>
              </a:rPr>
              <a:t>yıllarca &lt;yıl+lar+ca, iyice &lt;iyi+ce, vb.</a:t>
            </a:r>
            <a:br>
              <a:rPr sz="2800"/>
            </a:br>
            <a:r>
              <a:rPr b="0" lang="en-US" sz="2800" strike="noStrike" u="none">
                <a:solidFill>
                  <a:srgbClr val="ffffff"/>
                </a:solidFill>
                <a:effectLst/>
                <a:uFillTx/>
                <a:latin typeface="Arial"/>
              </a:rPr>
              <a:t>- Ekten önce 3T iyelik eki gelirse, araya </a:t>
            </a:r>
            <a:r>
              <a:rPr b="0" lang="en-US" sz="2800" strike="noStrike" u="none">
                <a:solidFill>
                  <a:srgbClr val="6699ff"/>
                </a:solidFill>
                <a:effectLst/>
                <a:uFillTx/>
                <a:latin typeface="Arial"/>
              </a:rPr>
              <a:t>“n”</a:t>
            </a:r>
            <a:r>
              <a:rPr b="0" lang="en-US" sz="2800" strike="noStrike" u="none">
                <a:solidFill>
                  <a:srgbClr val="ffffff"/>
                </a:solidFill>
                <a:effectLst/>
                <a:uFillTx/>
                <a:latin typeface="Arial"/>
              </a:rPr>
              <a:t> kaynaştırma sesi girer:</a:t>
            </a:r>
            <a:br>
              <a:rPr sz="2800"/>
            </a:br>
            <a:r>
              <a:rPr b="0" lang="en-US" sz="2800" strike="noStrike" u="none">
                <a:solidFill>
                  <a:srgbClr val="00ffff"/>
                </a:solidFill>
                <a:effectLst/>
                <a:uFillTx/>
                <a:latin typeface="Arial"/>
              </a:rPr>
              <a:t>Daha sonra birbiri </a:t>
            </a:r>
            <a:r>
              <a:rPr b="0" lang="en-US" sz="2800" strike="noStrike" u="none">
                <a:solidFill>
                  <a:srgbClr val="6699ff"/>
                </a:solidFill>
                <a:effectLst/>
                <a:uFillTx/>
                <a:latin typeface="Arial"/>
              </a:rPr>
              <a:t>ardınca</a:t>
            </a:r>
            <a:r>
              <a:rPr b="0" lang="en-US" sz="2800" strike="noStrike" u="none">
                <a:solidFill>
                  <a:srgbClr val="00ffff"/>
                </a:solidFill>
                <a:effectLst/>
                <a:uFillTx/>
                <a:latin typeface="Arial"/>
              </a:rPr>
              <a:t> dilenciler yaklaşıyorlar.</a:t>
            </a:r>
            <a:br>
              <a:rPr sz="2800"/>
            </a:br>
            <a:r>
              <a:rPr b="0" lang="en-US" sz="2800" strike="noStrike" u="none">
                <a:solidFill>
                  <a:srgbClr val="00ffff"/>
                </a:solidFill>
                <a:effectLst/>
                <a:uFillTx/>
                <a:latin typeface="Arial"/>
              </a:rPr>
              <a:t>Altay’ın </a:t>
            </a:r>
            <a:r>
              <a:rPr b="0" lang="en-US" sz="2800" strike="noStrike" u="none">
                <a:solidFill>
                  <a:srgbClr val="6699ff"/>
                </a:solidFill>
                <a:effectLst/>
                <a:uFillTx/>
                <a:latin typeface="Arial"/>
              </a:rPr>
              <a:t>gelinince</a:t>
            </a:r>
            <a:r>
              <a:rPr b="0" lang="en-US" sz="2800" strike="noStrike" u="none">
                <a:solidFill>
                  <a:srgbClr val="00ffff"/>
                </a:solidFill>
                <a:effectLst/>
                <a:uFillTx/>
                <a:latin typeface="Arial"/>
              </a:rPr>
              <a:t>, dünya düz.</a:t>
            </a:r>
            <a:br>
              <a:rPr sz="2800"/>
            </a:br>
            <a:r>
              <a:rPr b="0" lang="en-US" sz="2800" strike="noStrike" u="none">
                <a:solidFill>
                  <a:srgbClr val="00ffff"/>
                </a:solidFill>
                <a:effectLst/>
                <a:uFillTx/>
                <a:latin typeface="Arial"/>
              </a:rPr>
              <a:t>Murat hayatı </a:t>
            </a:r>
            <a:r>
              <a:rPr b="0" lang="en-US" sz="2800" strike="noStrike" u="none">
                <a:solidFill>
                  <a:srgbClr val="6699ff"/>
                </a:solidFill>
                <a:effectLst/>
                <a:uFillTx/>
                <a:latin typeface="Arial"/>
              </a:rPr>
              <a:t>boyunca</a:t>
            </a:r>
            <a:r>
              <a:rPr b="0" lang="en-US" sz="2800" strike="noStrike" u="none">
                <a:solidFill>
                  <a:srgbClr val="00ffff"/>
                </a:solidFill>
                <a:effectLst/>
                <a:uFillTx/>
                <a:latin typeface="Arial"/>
              </a:rPr>
              <a:t> çok çalışmıştır.</a:t>
            </a:r>
            <a:br>
              <a:rPr sz="2800"/>
            </a:br>
            <a:r>
              <a:rPr b="0" lang="en-US" sz="2800" strike="noStrike" u="none">
                <a:solidFill>
                  <a:srgbClr val="00ffff"/>
                </a:solidFill>
                <a:effectLst/>
                <a:uFillTx/>
                <a:latin typeface="Arial"/>
              </a:rPr>
              <a:t>Onun </a:t>
            </a:r>
            <a:r>
              <a:rPr b="0" lang="en-US" sz="2800" strike="noStrike" u="none">
                <a:solidFill>
                  <a:srgbClr val="6699ff"/>
                </a:solidFill>
                <a:effectLst/>
                <a:uFillTx/>
                <a:latin typeface="Arial"/>
              </a:rPr>
              <a:t>köyünce</a:t>
            </a:r>
            <a:r>
              <a:rPr b="0" lang="en-US" sz="2800" strike="noStrike" u="none">
                <a:solidFill>
                  <a:srgbClr val="00ffff"/>
                </a:solidFill>
                <a:effectLst/>
                <a:uFillTx/>
                <a:latin typeface="Arial"/>
              </a:rPr>
              <a:t>, ötekiler kabahatli.</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8"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59"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00"/>
                </a:solidFill>
                <a:effectLst/>
                <a:uFillTx/>
                <a:latin typeface="Arial"/>
              </a:rPr>
              <a:t>İstisna durumlar:</a:t>
            </a:r>
            <a:br>
              <a:rPr sz="3200"/>
            </a:br>
            <a:r>
              <a:rPr b="0" lang="en-US" sz="3200" strike="noStrike" u="none">
                <a:solidFill>
                  <a:srgbClr val="ffffff"/>
                </a:solidFill>
                <a:effectLst/>
                <a:uFillTx/>
                <a:latin typeface="Arial"/>
              </a:rPr>
              <a:t>- 3T kişi zamiri ve teklikteki işaret zamirlerinde, EQU ekinden önce </a:t>
            </a:r>
            <a:r>
              <a:rPr b="0" lang="en-US" sz="3200" strike="noStrike" u="none">
                <a:solidFill>
                  <a:srgbClr val="6699ff"/>
                </a:solidFill>
                <a:effectLst/>
                <a:uFillTx/>
                <a:latin typeface="Arial"/>
              </a:rPr>
              <a:t>“n”</a:t>
            </a:r>
            <a:r>
              <a:rPr b="0" lang="en-US" sz="3200" strike="noStrike" u="none">
                <a:solidFill>
                  <a:srgbClr val="ffffff"/>
                </a:solidFill>
                <a:effectLst/>
                <a:uFillTx/>
                <a:latin typeface="Arial"/>
              </a:rPr>
              <a:t> kaynaştırma ünsüzü girer:</a:t>
            </a:r>
            <a:br>
              <a:rPr sz="3200"/>
            </a:br>
            <a:r>
              <a:rPr b="0" lang="pt-BR" sz="3200" strike="noStrike" u="none">
                <a:solidFill>
                  <a:srgbClr val="00ffff"/>
                </a:solidFill>
                <a:effectLst/>
                <a:uFillTx/>
                <a:latin typeface="Arial"/>
              </a:rPr>
              <a:t>bu+(n)ca, </a:t>
            </a:r>
            <a:br>
              <a:rPr sz="3200"/>
            </a:br>
            <a:r>
              <a:rPr b="0" lang="pt-BR" sz="3200" strike="noStrike" u="none">
                <a:solidFill>
                  <a:srgbClr val="00ffff"/>
                </a:solidFill>
                <a:effectLst/>
                <a:uFillTx/>
                <a:latin typeface="Arial"/>
              </a:rPr>
              <a:t>şu+(n)ca, </a:t>
            </a:r>
            <a:br>
              <a:rPr sz="3200"/>
            </a:br>
            <a:r>
              <a:rPr b="0" lang="pt-BR" sz="3200" strike="noStrike" u="none">
                <a:solidFill>
                  <a:srgbClr val="00ffff"/>
                </a:solidFill>
                <a:effectLst/>
                <a:uFillTx/>
                <a:latin typeface="Arial"/>
              </a:rPr>
              <a:t>o+(n)ca.</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6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3600" strike="noStrike" u="none">
                <a:solidFill>
                  <a:srgbClr val="e3ebf1"/>
                </a:solidFill>
                <a:effectLst/>
                <a:uFillTx/>
                <a:latin typeface="Arial"/>
              </a:rPr>
              <a:t>Aşağıdaki metinde ADE’lerini bulunuz:</a:t>
            </a:r>
            <a:endParaRPr b="0" lang="en-US" sz="3600" strike="noStrike" u="none">
              <a:solidFill>
                <a:srgbClr val="e3ebf1"/>
              </a:solidFill>
              <a:effectLst/>
              <a:uFillTx/>
              <a:latin typeface="Arial"/>
            </a:endParaRPr>
          </a:p>
        </p:txBody>
      </p:sp>
      <p:sp>
        <p:nvSpPr>
          <p:cNvPr id="61"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90000"/>
              </a:lnSpc>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Nuran cevap vermedi. O da bunun güçlüğünü biliyordu. Benim kafamdaki ölülere gelince, onlar benim kadar sende de mevcut şeyler. Asıl hazini nedir bilir misin? Onların tek sahibi bizleriz. Onlara hayatımızda bir pay vermezsek tek yaşama haklarını kaybedecekler... Zavallı dedelerimiz, musıkişinaslarımız, şairlerimiz, adı bize kadar gelen herkes hayatımızı süslememizi o kadar iştiyakla bekliyorlar ki... en umulmadık yerde karşımıza çıkıyorlar.</a:t>
            </a:r>
            <a:br>
              <a:rPr sz="3200"/>
            </a:br>
            <a:r>
              <a:rPr b="0" lang="en-US" sz="3200" strike="noStrike" u="none">
                <a:solidFill>
                  <a:srgbClr val="ffff00"/>
                </a:solidFill>
                <a:effectLst/>
                <a:uFillTx/>
                <a:latin typeface="Arial"/>
              </a:rPr>
              <a:t>(Ahmed Hamdi Tanpınar, “Huzur”)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62" name="PlaceHolder 1"/>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lgn="ctr">
              <a:spcBef>
                <a:spcPts val="134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5400" strike="noStrike" u="none">
                <a:solidFill>
                  <a:srgbClr val="ffffff"/>
                </a:solidFill>
                <a:effectLst/>
                <a:uFillTx/>
                <a:latin typeface="Arial"/>
              </a:rPr>
              <a:t>BUGÜNLÜK BU KADAR</a:t>
            </a:r>
            <a:br>
              <a:rPr sz="5400"/>
            </a:br>
            <a:br>
              <a:rPr sz="5400"/>
            </a:br>
            <a:r>
              <a:rPr b="1" lang="en-US" sz="5400" strike="noStrike" u="none">
                <a:solidFill>
                  <a:srgbClr val="ffffff"/>
                </a:solidFill>
                <a:effectLst/>
                <a:uFillTx/>
                <a:latin typeface="Wingdings"/>
                <a:ea typeface="Wingdings"/>
              </a:rPr>
              <a:t></a:t>
            </a:r>
            <a:endParaRPr b="0" lang="en-US" sz="54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2"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EKLERİN SINIFLANDIRILMASI</a:t>
            </a:r>
            <a:endParaRPr b="0" lang="en-US" sz="4400" strike="noStrike" u="none">
              <a:solidFill>
                <a:srgbClr val="e3ebf1"/>
              </a:solidFill>
              <a:effectLst/>
              <a:uFillTx/>
              <a:latin typeface="Arial"/>
            </a:endParaRPr>
          </a:p>
        </p:txBody>
      </p:sp>
      <p:sp>
        <p:nvSpPr>
          <p:cNvPr id="13"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80000"/>
              </a:lnSpc>
              <a:spcBef>
                <a:spcPts val="700"/>
              </a:spcBef>
              <a:buClr>
                <a:srgbClr val="6699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1" lang="en-US" sz="2800" strike="noStrike" u="none">
                <a:solidFill>
                  <a:srgbClr val="6699ff"/>
                </a:solidFill>
                <a:effectLst/>
                <a:uFillTx/>
                <a:latin typeface="Arial"/>
              </a:rPr>
              <a:t>Yapılarına göre</a:t>
            </a:r>
            <a:r>
              <a:rPr b="0" lang="en-US" sz="2800" strike="noStrike" u="none">
                <a:solidFill>
                  <a:srgbClr val="6699ff"/>
                </a:solidFill>
                <a:effectLst/>
                <a:uFillTx/>
                <a:latin typeface="Arial"/>
              </a:rPr>
              <a:t> </a:t>
            </a:r>
            <a:r>
              <a:rPr b="0" lang="en-US" sz="2800" strike="noStrike" u="none">
                <a:solidFill>
                  <a:srgbClr val="ffffff"/>
                </a:solidFill>
                <a:effectLst/>
                <a:uFillTx/>
                <a:latin typeface="Arial"/>
              </a:rPr>
              <a:t>ekler ikiye ayrılır:</a:t>
            </a:r>
            <a:br>
              <a:rPr sz="2800"/>
            </a:br>
            <a:r>
              <a:rPr b="0" lang="en-US" sz="2800" strike="noStrike" u="none">
                <a:solidFill>
                  <a:srgbClr val="ffff00"/>
                </a:solidFill>
                <a:effectLst/>
                <a:uFillTx/>
                <a:latin typeface="Arial"/>
              </a:rPr>
              <a:t>1. Basit ekler –</a:t>
            </a:r>
            <a:r>
              <a:rPr b="0" lang="en-US" sz="2800" strike="noStrike" u="none">
                <a:solidFill>
                  <a:srgbClr val="ffffff"/>
                </a:solidFill>
                <a:effectLst/>
                <a:uFillTx/>
                <a:latin typeface="Arial"/>
              </a:rPr>
              <a:t> Türkçede eklerin en büyük bölümü basit eklerdir. Bunlar görevde farklılık yaratılmadan daha küçük birimlere ayrılamaz. Örneğin:</a:t>
            </a:r>
            <a:br>
              <a:rPr sz="2800"/>
            </a:br>
            <a:r>
              <a:rPr b="0" lang="en-US" sz="2800" strike="noStrike" u="none">
                <a:solidFill>
                  <a:srgbClr val="00ffff"/>
                </a:solidFill>
                <a:effectLst/>
                <a:uFillTx/>
                <a:latin typeface="Arial"/>
              </a:rPr>
              <a:t>/-Dİ/, /-mİş/, /-lAr/, /-İ/, /-A/, vb.</a:t>
            </a:r>
            <a:br>
              <a:rPr sz="2800"/>
            </a:br>
            <a:r>
              <a:rPr b="0" lang="en-US" sz="2800" strike="noStrike" u="none">
                <a:solidFill>
                  <a:srgbClr val="ffff00"/>
                </a:solidFill>
                <a:effectLst/>
                <a:uFillTx/>
                <a:latin typeface="Arial"/>
              </a:rPr>
              <a:t>2. Birleşik ekler –</a:t>
            </a:r>
            <a:r>
              <a:rPr b="0" lang="en-US" sz="2800" strike="noStrike" u="none">
                <a:solidFill>
                  <a:srgbClr val="ffffff"/>
                </a:solidFill>
                <a:effectLst/>
                <a:uFillTx/>
                <a:latin typeface="Arial"/>
              </a:rPr>
              <a:t> Yan yana gelen birden fazla ek kendi görevleri dışında yeni ve ortak bir görev almışlarsa, o zaman bunlara birleşik ekler denir. Yeni görevleri olduğu için, bunlar bir ek olarak yazılır. Büyük bir ihtimalle, bugün kullanılan tüm birleşik ekler, eskiden basit eklerdi. Örneğin:</a:t>
            </a:r>
            <a:br>
              <a:rPr sz="2800"/>
            </a:br>
            <a:r>
              <a:rPr b="0" lang="en-US" sz="2800" strike="noStrike" u="none">
                <a:solidFill>
                  <a:srgbClr val="00ffff"/>
                </a:solidFill>
                <a:effectLst/>
                <a:uFillTx/>
                <a:latin typeface="Arial"/>
              </a:rPr>
              <a:t>/-mA/ + /-DAn/ &gt; /-mAdAn/, </a:t>
            </a:r>
            <a:br>
              <a:rPr sz="2800"/>
            </a:br>
            <a:r>
              <a:rPr b="0" lang="en-US" sz="2800" strike="noStrike" u="none">
                <a:solidFill>
                  <a:srgbClr val="00ffff"/>
                </a:solidFill>
                <a:effectLst/>
                <a:uFillTx/>
                <a:latin typeface="Arial"/>
              </a:rPr>
              <a:t>/-İn/ + /-CA/ &gt; /-İncA/, </a:t>
            </a:r>
            <a:br>
              <a:rPr sz="2800"/>
            </a:br>
            <a:r>
              <a:rPr b="0" lang="en-US" sz="2800" strike="noStrike" u="none">
                <a:solidFill>
                  <a:srgbClr val="00ffff"/>
                </a:solidFill>
                <a:effectLst/>
                <a:uFillTx/>
                <a:latin typeface="Arial"/>
              </a:rPr>
              <a:t>/-Dİ/ + /-k/ &gt; /-Dİk/, </a:t>
            </a:r>
            <a:br>
              <a:rPr sz="2800"/>
            </a:br>
            <a:r>
              <a:rPr b="0" lang="en-US" sz="2800" strike="noStrike" u="none">
                <a:solidFill>
                  <a:srgbClr val="00ffff"/>
                </a:solidFill>
                <a:effectLst/>
                <a:uFillTx/>
                <a:latin typeface="Arial"/>
              </a:rPr>
              <a:t>/-Dİk/ + /-CA/ &gt; /-DİkçA/, vb.</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4"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EKLERİN SINIFLANDIRILMASI</a:t>
            </a:r>
            <a:endParaRPr b="0" lang="en-US" sz="4400" strike="noStrike" u="none">
              <a:solidFill>
                <a:srgbClr val="e3ebf1"/>
              </a:solidFill>
              <a:effectLst/>
              <a:uFillTx/>
              <a:latin typeface="Arial"/>
            </a:endParaRPr>
          </a:p>
        </p:txBody>
      </p:sp>
      <p:sp>
        <p:nvSpPr>
          <p:cNvPr id="15"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Ekler, bir kelime veya kelime grubunu cümlede başka bir kelime veya kelime grubuna bağlayıp bağlamadığı veya yeni kelime yapıp yapmadığına göre farklı görevlerde bulunabilirler.</a:t>
            </a:r>
            <a:endParaRPr b="0" lang="en-US" sz="3200" strike="noStrike" u="none">
              <a:solidFill>
                <a:srgbClr val="ffffff"/>
              </a:solidFill>
              <a:effectLst/>
              <a:uFillTx/>
              <a:latin typeface="Arial"/>
            </a:endParaRPr>
          </a:p>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Dolayısıyla, Türkçede </a:t>
            </a:r>
            <a:r>
              <a:rPr b="1" lang="en-US" sz="3200" strike="noStrike" u="none">
                <a:solidFill>
                  <a:srgbClr val="6699ff"/>
                </a:solidFill>
                <a:effectLst/>
                <a:uFillTx/>
                <a:latin typeface="Arial"/>
              </a:rPr>
              <a:t>görevlerine göre</a:t>
            </a:r>
            <a:r>
              <a:rPr b="1" lang="en-US" sz="3200" strike="noStrike" u="none">
                <a:solidFill>
                  <a:srgbClr val="ffffff"/>
                </a:solidFill>
                <a:effectLst/>
                <a:uFillTx/>
                <a:latin typeface="Arial"/>
              </a:rPr>
              <a:t> </a:t>
            </a:r>
            <a:r>
              <a:rPr b="0" lang="en-US" sz="3200" strike="noStrike" u="none">
                <a:solidFill>
                  <a:srgbClr val="ffffff"/>
                </a:solidFill>
                <a:effectLst/>
                <a:uFillTx/>
                <a:latin typeface="Arial"/>
              </a:rPr>
              <a:t>ekler iki büyük gruba ayrılır:</a:t>
            </a:r>
            <a:br>
              <a:rPr sz="3200"/>
            </a:br>
            <a:r>
              <a:rPr b="0" lang="en-US" sz="3200" strike="noStrike" u="none">
                <a:solidFill>
                  <a:srgbClr val="ffff00"/>
                </a:solidFill>
                <a:effectLst/>
                <a:uFillTx/>
                <a:latin typeface="Arial"/>
              </a:rPr>
              <a:t>I. Çekim ekleri;</a:t>
            </a:r>
            <a:br>
              <a:rPr sz="3200"/>
            </a:br>
            <a:r>
              <a:rPr b="0" lang="en-US" sz="3200" strike="noStrike" u="none">
                <a:solidFill>
                  <a:srgbClr val="ffff00"/>
                </a:solidFill>
                <a:effectLst/>
                <a:uFillTx/>
                <a:latin typeface="Arial"/>
              </a:rPr>
              <a:t>II. Yapım ekleri.</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6"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I. ÇEKİM EKLERİ</a:t>
            </a:r>
            <a:endParaRPr b="0" lang="en-US" sz="4400" strike="noStrike" u="none">
              <a:solidFill>
                <a:srgbClr val="e3ebf1"/>
              </a:solidFill>
              <a:effectLst/>
              <a:uFillTx/>
              <a:latin typeface="Arial"/>
            </a:endParaRPr>
          </a:p>
        </p:txBody>
      </p:sp>
      <p:sp>
        <p:nvSpPr>
          <p:cNvPr id="17" name="PlaceHolder 2"/>
          <p:cNvSpPr>
            <a:spLocks noGrp="1"/>
          </p:cNvSpPr>
          <p:nvPr>
            <p:ph/>
          </p:nvPr>
        </p:nvSpPr>
        <p:spPr>
          <a:xfrm>
            <a:off x="457200" y="1599840"/>
            <a:ext cx="8686800" cy="5257800"/>
          </a:xfrm>
          <a:prstGeom prst="rect">
            <a:avLst/>
          </a:prstGeom>
          <a:noFill/>
          <a:ln w="0">
            <a:noFill/>
          </a:ln>
        </p:spPr>
        <p:txBody>
          <a:bodyPr lIns="90000" rIns="90000" tIns="46800" bIns="46800" anchor="t">
            <a:normAutofit/>
          </a:bodyPr>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Çekim ekleri, yeni kelime yapmadan, var olan kelimeyi veya kelime grubunu cümlede başka bir kelime veya kelime grubuna bağlayarak, aralarında geçici ilişkiler kurar.</a:t>
            </a:r>
            <a:endParaRPr b="0" lang="en-US" sz="3200" strike="noStrike" u="none">
              <a:solidFill>
                <a:srgbClr val="ffffff"/>
              </a:solidFill>
              <a:effectLst/>
              <a:uFillTx/>
              <a:latin typeface="Arial"/>
            </a:endParaRPr>
          </a:p>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Bu ilişkiler, yeni anlam kurmazlar.</a:t>
            </a:r>
            <a:endParaRPr b="0" lang="en-US" sz="3200" strike="noStrike" u="none">
              <a:solidFill>
                <a:srgbClr val="ffffff"/>
              </a:solidFill>
              <a:effectLst/>
              <a:uFillTx/>
              <a:latin typeface="Arial"/>
            </a:endParaRPr>
          </a:p>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Sadece, geldikleri kelime veya kelime grubunun anlamını veya diğer cümle unsurlarıyla olan ilişkilerini belirtirler.</a:t>
            </a:r>
            <a:endParaRPr b="0" lang="en-US" sz="3200" strike="noStrike" u="none">
              <a:solidFill>
                <a:srgbClr val="ffffff"/>
              </a:solidFill>
              <a:effectLst/>
              <a:uFillTx/>
              <a:latin typeface="Arial"/>
            </a:endParaRPr>
          </a:p>
          <a:p>
            <a:pPr marL="343080" indent="-343080">
              <a:lnSpc>
                <a:spcPct val="90000"/>
              </a:lnSpc>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Çekim ekleri iki gruba ayrılır:</a:t>
            </a:r>
            <a:br>
              <a:rPr sz="3200"/>
            </a:br>
            <a:r>
              <a:rPr b="0" lang="en-US" sz="3200" strike="noStrike" u="none">
                <a:solidFill>
                  <a:srgbClr val="ffff00"/>
                </a:solidFill>
                <a:effectLst/>
                <a:uFillTx/>
                <a:latin typeface="Arial"/>
              </a:rPr>
              <a:t>a) İsim çekim ekleri;</a:t>
            </a:r>
            <a:br>
              <a:rPr sz="3200"/>
            </a:br>
            <a:r>
              <a:rPr b="0" lang="en-US" sz="3200" strike="noStrike" u="none">
                <a:solidFill>
                  <a:srgbClr val="ffff00"/>
                </a:solidFill>
                <a:effectLst/>
                <a:uFillTx/>
                <a:latin typeface="Arial"/>
              </a:rPr>
              <a:t>b) Fiil çekim ekleri.</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8"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İSİM ÇEKİM EKLERİ</a:t>
            </a:r>
            <a:endParaRPr b="0" lang="en-US" sz="4400" strike="noStrike" u="none">
              <a:solidFill>
                <a:srgbClr val="e3ebf1"/>
              </a:solidFill>
              <a:effectLst/>
              <a:uFillTx/>
              <a:latin typeface="Arial"/>
            </a:endParaRPr>
          </a:p>
        </p:txBody>
      </p:sp>
      <p:sp>
        <p:nvSpPr>
          <p:cNvPr id="19"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İsim çekim ekleri, isimlere ve isim soylu kelimelere gelir ve onların çekiminde kullanılırlar.</a:t>
            </a:r>
            <a:endParaRPr b="0" lang="en-US" sz="2800" strike="noStrike" u="none">
              <a:solidFill>
                <a:srgbClr val="ffffff"/>
              </a:solidFill>
              <a:effectLst/>
              <a:uFillTx/>
              <a:latin typeface="Arial"/>
            </a:endParaRPr>
          </a:p>
          <a:p>
            <a:pPr marL="343080" indent="-343080">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Türkçede isim çekim ekleri şunlardır:</a:t>
            </a:r>
            <a:br>
              <a:rPr sz="2800"/>
            </a:br>
            <a:r>
              <a:rPr b="0" lang="en-US" sz="2800" strike="noStrike" u="none">
                <a:solidFill>
                  <a:srgbClr val="ffff00"/>
                </a:solidFill>
                <a:effectLst/>
                <a:uFillTx/>
                <a:latin typeface="Arial"/>
              </a:rPr>
              <a:t>a) ad durum ekleri;</a:t>
            </a:r>
            <a:br>
              <a:rPr sz="2800"/>
            </a:br>
            <a:r>
              <a:rPr b="0" lang="en-US" sz="2800" strike="noStrike" u="none">
                <a:solidFill>
                  <a:srgbClr val="ffff00"/>
                </a:solidFill>
                <a:effectLst/>
                <a:uFillTx/>
                <a:latin typeface="Arial"/>
              </a:rPr>
              <a:t>b) iyelik ekleri; </a:t>
            </a:r>
            <a:br>
              <a:rPr sz="2800"/>
            </a:br>
            <a:r>
              <a:rPr b="0" lang="en-US" sz="2800" strike="noStrike" u="none">
                <a:solidFill>
                  <a:srgbClr val="ffff00"/>
                </a:solidFill>
                <a:effectLst/>
                <a:uFillTx/>
                <a:latin typeface="Arial"/>
              </a:rPr>
              <a:t>c) çokluk eki; </a:t>
            </a:r>
            <a:br>
              <a:rPr sz="2800"/>
            </a:br>
            <a:r>
              <a:rPr b="0" lang="en-US" sz="2800" strike="noStrike" u="none">
                <a:solidFill>
                  <a:srgbClr val="ffff00"/>
                </a:solidFill>
                <a:effectLst/>
                <a:uFillTx/>
                <a:latin typeface="Arial"/>
              </a:rPr>
              <a:t>ç) /-ki/ aitlik eki; </a:t>
            </a:r>
            <a:br>
              <a:rPr sz="2800"/>
            </a:br>
            <a:r>
              <a:rPr b="0" lang="en-US" sz="2800" strike="noStrike" u="none">
                <a:solidFill>
                  <a:srgbClr val="ffff00"/>
                </a:solidFill>
                <a:effectLst/>
                <a:uFillTx/>
                <a:latin typeface="Arial"/>
              </a:rPr>
              <a:t>d) “mİ” soru edatı.</a:t>
            </a:r>
            <a:endParaRPr b="0" lang="en-US" sz="2800" strike="noStrike" u="none">
              <a:solidFill>
                <a:srgbClr val="ffffff"/>
              </a:solidFill>
              <a:effectLst/>
              <a:uFillTx/>
              <a:latin typeface="Arial"/>
            </a:endParaRPr>
          </a:p>
          <a:p>
            <a:pPr marL="343080" indent="-343080">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Örneğin:</a:t>
            </a:r>
            <a:br>
              <a:rPr sz="2800"/>
            </a:br>
            <a:r>
              <a:rPr b="0" lang="en-US" sz="2800" strike="noStrike" u="none">
                <a:solidFill>
                  <a:srgbClr val="ffff00"/>
                </a:solidFill>
                <a:effectLst/>
                <a:uFillTx/>
                <a:latin typeface="Arial"/>
              </a:rPr>
              <a:t>Erhan’ın annesine oradaki hediyeler mi verildi?</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21"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Ad durum ekleri (isim hal ekleri), eklendikleri adların cümlede genelde fiille veya başka bir isimle olan geçici ilişkilerini (durumlarını) belirten eklerdir.</a:t>
            </a:r>
            <a:endParaRPr b="0" lang="en-US" sz="2800" strike="noStrike" u="none">
              <a:solidFill>
                <a:srgbClr val="ffffff"/>
              </a:solidFill>
              <a:effectLst/>
              <a:uFillTx/>
              <a:latin typeface="Arial"/>
            </a:endParaRPr>
          </a:p>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Her zaman adların sonunda kullanılırlar </a:t>
            </a:r>
            <a:r>
              <a:rPr b="0" lang="en-US" sz="2800" strike="noStrike" u="none">
                <a:solidFill>
                  <a:srgbClr val="6699ff"/>
                </a:solidFill>
                <a:effectLst/>
                <a:uFillTx/>
                <a:latin typeface="Arial"/>
              </a:rPr>
              <a:t>(istisna: /-ki/ aitlik eki)</a:t>
            </a:r>
            <a:r>
              <a:rPr b="0" lang="en-US" sz="2800" strike="noStrike" u="none">
                <a:solidFill>
                  <a:srgbClr val="ffffff"/>
                </a:solidFill>
                <a:effectLst/>
                <a:uFillTx/>
                <a:latin typeface="Arial"/>
              </a:rPr>
              <a:t>.</a:t>
            </a:r>
            <a:endParaRPr b="0" lang="en-US" sz="2800" strike="noStrike" u="none">
              <a:solidFill>
                <a:srgbClr val="ffffff"/>
              </a:solidFill>
              <a:effectLst/>
              <a:uFillTx/>
              <a:latin typeface="Arial"/>
            </a:endParaRPr>
          </a:p>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Farklı dilbilimcilere göre, Türkçede ad durum eklerinin sayısı farklıdır. Burada sekiz ad durum ekine değinilecektir.</a:t>
            </a:r>
            <a:endParaRPr b="0" lang="en-US" sz="2800" strike="noStrike" u="none">
              <a:solidFill>
                <a:srgbClr val="ffffff"/>
              </a:solidFill>
              <a:effectLst/>
              <a:uFillTx/>
              <a:latin typeface="Arial"/>
            </a:endParaRPr>
          </a:p>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Bazı doğu dilcilerine göre bu sayı 15, hatta daha çok olabilir. </a:t>
            </a:r>
            <a:endParaRPr b="0" lang="en-US" sz="2800" strike="noStrike" u="none">
              <a:solidFill>
                <a:srgbClr val="ffffff"/>
              </a:solidFill>
              <a:effectLst/>
              <a:uFillTx/>
              <a:latin typeface="Arial"/>
            </a:endParaRPr>
          </a:p>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Muharrem Ergin’e göre, bu sayı dokuzdur </a:t>
            </a:r>
            <a:br>
              <a:rPr sz="2800"/>
            </a:br>
            <a:r>
              <a:rPr b="0" lang="en-US" sz="2800" strike="noStrike" u="none">
                <a:solidFill>
                  <a:srgbClr val="6699ff"/>
                </a:solidFill>
                <a:effectLst/>
                <a:uFillTx/>
                <a:latin typeface="Arial"/>
              </a:rPr>
              <a:t>(+ /-rA/ ve /-Arİ/ - direktif)</a:t>
            </a:r>
            <a:r>
              <a:rPr b="0" lang="en-US" sz="2800" strike="noStrike" u="none">
                <a:solidFill>
                  <a:srgbClr val="ffffff"/>
                </a:solidFill>
                <a:effectLst/>
                <a:uFillTx/>
                <a:latin typeface="Arial"/>
              </a:rPr>
              <a:t>.</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2"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23"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lnSpc>
                <a:spcPct val="90000"/>
              </a:lnSpc>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00"/>
                </a:solidFill>
                <a:effectLst/>
                <a:uFillTx/>
                <a:latin typeface="Arial"/>
              </a:rPr>
              <a:t>1. Yalın durumu (nominatif, NOM, /-</a:t>
            </a:r>
            <a:r>
              <a:rPr b="0" lang="en-US" sz="3200" strike="noStrike" u="none">
                <a:solidFill>
                  <a:srgbClr val="ffff00"/>
                </a:solidFill>
                <a:effectLst/>
                <a:uFillTx/>
                <a:latin typeface="Arial"/>
                <a:ea typeface="Tahoma"/>
              </a:rPr>
              <a:t>Ø/)</a:t>
            </a:r>
            <a:br>
              <a:rPr sz="3200"/>
            </a:br>
            <a:r>
              <a:rPr b="0" lang="en-US" sz="3200" strike="noStrike" u="none">
                <a:solidFill>
                  <a:srgbClr val="ffffff"/>
                </a:solidFill>
                <a:effectLst/>
                <a:uFillTx/>
                <a:latin typeface="Arial"/>
                <a:ea typeface="Tahoma"/>
              </a:rPr>
              <a:t>- İsimlerin temel (esas) durumudur. </a:t>
            </a:r>
            <a:br>
              <a:rPr sz="3200"/>
            </a:br>
            <a:r>
              <a:rPr b="0" lang="en-US" sz="3200" strike="noStrike" u="none">
                <a:solidFill>
                  <a:srgbClr val="ffffff"/>
                </a:solidFill>
                <a:effectLst/>
                <a:uFillTx/>
                <a:latin typeface="Arial"/>
                <a:ea typeface="Tahoma"/>
              </a:rPr>
              <a:t>- Ek almamış şekilleridir. </a:t>
            </a:r>
            <a:br>
              <a:rPr sz="3200"/>
            </a:br>
            <a:r>
              <a:rPr b="0" lang="en-US" sz="3200" strike="noStrike" u="none">
                <a:solidFill>
                  <a:srgbClr val="ffffff"/>
                </a:solidFill>
                <a:effectLst/>
                <a:uFillTx/>
                <a:latin typeface="Arial"/>
                <a:ea typeface="Tahoma"/>
              </a:rPr>
              <a:t>- Belirsizlik bildirirler. </a:t>
            </a:r>
            <a:br>
              <a:rPr sz="3200"/>
            </a:br>
            <a:r>
              <a:rPr b="0" lang="en-US" sz="3200" strike="noStrike" u="none">
                <a:solidFill>
                  <a:srgbClr val="ffffff"/>
                </a:solidFill>
                <a:effectLst/>
                <a:uFillTx/>
                <a:latin typeface="Arial"/>
                <a:ea typeface="Tahoma"/>
              </a:rPr>
              <a:t>- Bütün isim kök veya gövdeleri, yalın durumuna örnek olarak verilebilir:</a:t>
            </a:r>
            <a:br>
              <a:rPr sz="3200"/>
            </a:br>
            <a:r>
              <a:rPr b="0" lang="en-US" sz="3200" strike="noStrike" u="none">
                <a:solidFill>
                  <a:srgbClr val="00ffff"/>
                </a:solidFill>
                <a:effectLst/>
                <a:uFillTx/>
                <a:latin typeface="Arial"/>
                <a:ea typeface="Tahoma"/>
              </a:rPr>
              <a:t>el, göz, kaşık, bilgi, yazı, vb.</a:t>
            </a:r>
            <a:br>
              <a:rPr sz="3200"/>
            </a:br>
            <a:r>
              <a:rPr b="0" lang="en-US" sz="3200" strike="noStrike" u="none">
                <a:solidFill>
                  <a:srgbClr val="ffffff"/>
                </a:solidFill>
                <a:effectLst/>
                <a:uFillTx/>
                <a:latin typeface="Arial"/>
                <a:ea typeface="Tahoma"/>
              </a:rPr>
              <a:t>- Cümlede örnekler:</a:t>
            </a:r>
            <a:br>
              <a:rPr sz="3200"/>
            </a:br>
            <a:r>
              <a:rPr b="0" lang="en-US" sz="3200" strike="noStrike" u="none">
                <a:solidFill>
                  <a:srgbClr val="6699ff"/>
                </a:solidFill>
                <a:effectLst/>
                <a:uFillTx/>
                <a:latin typeface="Arial"/>
              </a:rPr>
              <a:t>Kırk iki yıl her sabah kahve içerdi.</a:t>
            </a:r>
            <a:br>
              <a:rPr sz="3200"/>
            </a:br>
            <a:r>
              <a:rPr b="0" lang="en-US" sz="3200" strike="noStrike" u="none">
                <a:solidFill>
                  <a:srgbClr val="6699ff"/>
                </a:solidFill>
                <a:effectLst/>
                <a:uFillTx/>
                <a:latin typeface="Arial"/>
              </a:rPr>
              <a:t>Kızın eline bir sepet verdi.</a:t>
            </a:r>
            <a:br>
              <a:rPr sz="3200"/>
            </a:br>
            <a:r>
              <a:rPr b="0" lang="en-US" sz="3200" strike="noStrike" u="none">
                <a:solidFill>
                  <a:srgbClr val="6699ff"/>
                </a:solidFill>
                <a:effectLst/>
                <a:uFillTx/>
                <a:latin typeface="Arial"/>
              </a:rPr>
              <a:t>Onun eli kalem tutmaz.</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4"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25" name="PlaceHolder 2"/>
          <p:cNvSpPr>
            <a:spLocks noGrp="1"/>
          </p:cNvSpPr>
          <p:nvPr>
            <p:ph/>
          </p:nvPr>
        </p:nvSpPr>
        <p:spPr>
          <a:xfrm>
            <a:off x="457200" y="1599840"/>
            <a:ext cx="8686800" cy="5257800"/>
          </a:xfrm>
          <a:prstGeom prst="rect">
            <a:avLst/>
          </a:prstGeom>
          <a:noFill/>
          <a:ln w="0">
            <a:noFill/>
          </a:ln>
        </p:spPr>
        <p:txBody>
          <a:bodyPr lIns="90000" rIns="90000" tIns="46800" bIns="46800" anchor="t">
            <a:normAutofit/>
          </a:bodyPr>
          <a:p>
            <a:pPr marL="343080" indent="-343080">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00"/>
                </a:solidFill>
                <a:effectLst/>
                <a:uFillTx/>
                <a:latin typeface="Arial"/>
              </a:rPr>
              <a:t>2. Belirtme durumu (-İ hali, akuzatif, ACC, /-İ/)</a:t>
            </a:r>
            <a:br>
              <a:rPr sz="3200"/>
            </a:br>
            <a:r>
              <a:rPr b="0" lang="en-US" sz="3200" strike="noStrike" u="none">
                <a:solidFill>
                  <a:srgbClr val="ffffff"/>
                </a:solidFill>
                <a:effectLst/>
                <a:uFillTx/>
                <a:latin typeface="Arial"/>
              </a:rPr>
              <a:t>- Eklendiği ismi belirtir.</a:t>
            </a:r>
            <a:br>
              <a:rPr sz="3200"/>
            </a:br>
            <a:r>
              <a:rPr b="0" lang="en-US" sz="3200" strike="noStrike" u="none">
                <a:solidFill>
                  <a:srgbClr val="ffffff"/>
                </a:solidFill>
                <a:effectLst/>
                <a:uFillTx/>
                <a:latin typeface="Arial"/>
              </a:rPr>
              <a:t>- Büyük ve küçük ünlü uyumuna uyar.</a:t>
            </a:r>
            <a:br>
              <a:rPr sz="3200"/>
            </a:br>
            <a:r>
              <a:rPr b="0" lang="en-US" sz="3200" strike="noStrike" u="none">
                <a:solidFill>
                  <a:srgbClr val="ffffff"/>
                </a:solidFill>
                <a:effectLst/>
                <a:uFillTx/>
                <a:latin typeface="Arial"/>
              </a:rPr>
              <a:t>- İsim ünsüzle biterse, doğrudan doğru dört varyanttan biri gelir:</a:t>
            </a:r>
            <a:br>
              <a:rPr sz="3200"/>
            </a:br>
            <a:r>
              <a:rPr b="0" lang="en-US" sz="3200" strike="noStrike" u="none">
                <a:solidFill>
                  <a:srgbClr val="00ffff"/>
                </a:solidFill>
                <a:effectLst/>
                <a:uFillTx/>
                <a:latin typeface="Arial"/>
              </a:rPr>
              <a:t>hanım+ı, ders+i, okul+u, süt+ü, vb. </a:t>
            </a:r>
            <a:br>
              <a:rPr sz="3200"/>
            </a:br>
            <a:r>
              <a:rPr b="0" lang="en-US" sz="3200" strike="noStrike" u="none">
                <a:solidFill>
                  <a:srgbClr val="ffffff"/>
                </a:solidFill>
                <a:effectLst/>
                <a:uFillTx/>
                <a:latin typeface="Arial"/>
              </a:rPr>
              <a:t>- İsim ünlüyle biterse, ekten önce araya </a:t>
            </a:r>
            <a:r>
              <a:rPr b="0" lang="en-US" sz="3200" strike="noStrike" u="none">
                <a:solidFill>
                  <a:srgbClr val="6699ff"/>
                </a:solidFill>
                <a:effectLst/>
                <a:uFillTx/>
                <a:latin typeface="Arial"/>
              </a:rPr>
              <a:t>“y”</a:t>
            </a:r>
            <a:r>
              <a:rPr b="0" lang="en-US" sz="3200" strike="noStrike" u="none">
                <a:solidFill>
                  <a:srgbClr val="ffffff"/>
                </a:solidFill>
                <a:effectLst/>
                <a:uFillTx/>
                <a:latin typeface="Arial"/>
              </a:rPr>
              <a:t> kaynaştırma ünsüzü girer: </a:t>
            </a:r>
            <a:br>
              <a:rPr sz="3200"/>
            </a:br>
            <a:r>
              <a:rPr b="0" lang="en-US" sz="3200" strike="noStrike" u="none">
                <a:solidFill>
                  <a:srgbClr val="00ffff"/>
                </a:solidFill>
                <a:effectLst/>
                <a:uFillTx/>
                <a:latin typeface="Arial"/>
              </a:rPr>
              <a:t>a</a:t>
            </a:r>
            <a:r>
              <a:rPr b="0" lang="es-ES" sz="3200" strike="noStrike" u="none">
                <a:solidFill>
                  <a:srgbClr val="00ffff"/>
                </a:solidFill>
                <a:effectLst/>
                <a:uFillTx/>
                <a:latin typeface="Arial"/>
              </a:rPr>
              <a:t>da+(y)ı, Ali+(y)i, kuru+(y)u, ütü+(y)ü, vb.</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Properties xmlns="http://schemas.openxmlformats.org/officeDocument/2006/extended-properties" xmlns:vt="http://schemas.openxmlformats.org/officeDocument/2006/docPropsVTypes">
  <Template/>
  <TotalTime>10</TotalTime>
  <Application>LibreOffice/25.2.3.2$Linux_X86_64 LibreOffice_project/520$Build-2</Application>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DEBIAN</cp:lastModifiedBy>
  <dcterms:modified xsi:type="dcterms:W3CDTF">2021-11-01T14:56:26Z</dcterms:modified>
  <cp:revision>4</cp:revision>
  <dc:subject/>
  <dc:title>ЕKLER VE EK TÜRLERİ</dc:title>
</cp:coreProperties>
</file>