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_rels/slide16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35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36.xml.rels" ContentType="application/vnd.openxmlformats-package.relationships+xml"/>
  <Override PartName="/ppt/slides/_rels/slide1.xml.rels" ContentType="application/vnd.openxmlformats-package.relationships+xml"/>
  <Override PartName="/ppt/slides/_rels/slide13.xml.rels" ContentType="application/vnd.openxmlformats-package.relationships+xml"/>
  <Override PartName="/ppt/slides/_rels/slide37.xml.rels" ContentType="application/vnd.openxmlformats-package.relationships+xml"/>
  <Override PartName="/ppt/slides/_rels/slide2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2.xml" ContentType="application/vnd.openxmlformats-officedocument.presentationml.slide+xml"/>
  <Override PartName="/ppt/slides/slide34.xml" ContentType="application/vnd.openxmlformats-officedocument.presentationml.slide+xml"/>
  <Override PartName="/ppt/slides/slide23.xml" ContentType="application/vnd.openxmlformats-officedocument.presentationml.slide+xml"/>
  <Override PartName="/ppt/slides/slide35.xml" ContentType="application/vnd.openxmlformats-officedocument.presentationml.slide+xml"/>
  <Override PartName="/ppt/slides/slide24.xml" ContentType="application/vnd.openxmlformats-officedocument.presentationml.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37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CF9DB80-7BDD-421C-87AC-D75631E6C57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4EC68D0-FC40-4F5B-906B-EE9DB17B66D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E520B24-66AD-43FF-87EF-58A679A531A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8388777-0EC3-4F9E-9E6F-05AE3089DF1C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1752120"/>
            <a:ext cx="7772400" cy="2667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YAPAN EKLER</a:t>
            </a:r>
            <a:endParaRPr b="0" lang="en-US" sz="6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Şüphesiz, bu grupta en sık kullanılan eklerden biridir: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ateş+le-, av+la-, bağ+la-, baş+la-, demir+le-, diş+le-, giz+le-, gür+le-, hav+la-, kilit+le-, nokta+la-, suç+la-, ter+le-, ucuz+la-, ütü+le-, yaz+la, yok+la-, yol+la-,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seni şimdi tavşan gibi av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rım!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Eski hayatını artık nokta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az sayıda örneği vardır: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anı+msa-, az+(ı)msa-, ben+(i)mse-, kötü+mse-, küçük+(ü)mse- &gt; küçü-mse-,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de kötü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 müşavirlerden, yardımcılardan uzak durulmalıdır.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Belki, bununla da kalmayıp içinden bana karşı bir küçü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 duyuyor.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Kadın hiçbir şey anı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mıyor gibi yanıtladı...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seyrek görülen bir ek: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deli+r-.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Yeni bir yeni krizle artık bir daha geri dönemeyeceği bir noktaya kadar deli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mekten korkmuştu.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garip+se-, mühim+se-, önem+se-, su+sa-, umur+sa-,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Bazı insanları garip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Başkalarının kendisi hakkında ne düşündüklerini umur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mıyor...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Fiilden fiil yapan ekler, var olan bir fiil kökü veya gövdesinden yeni bir fiil türetirler.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eklerin bir kısmı çatı ekleridir ve çok işlek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ekleri olmayan kısmı ise çok az örnekte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Kısaltması: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sınırlı sayıda örnekte görülür: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bul-a-, dol-a-, tık-a-.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Kendim kayıp düşmeyeyim diye, aşağıdan yukarıya doğru çıkarak basamakları sabun eriyiğine bul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Şimdi, Maud'un yanında, bir kolunu beline dol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mış, sessiz sessiz otururken, içinde sözcükler, cümle artıkları ses veriyordu...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Sırtı rüzgâra dönük, kızağa oturdu, çizmelerini çıkararak içindeki karı temizledi, sol çizmesindeki deliği bir tutam samanla güzelce tık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/-AlA/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ektir. Yeni türetilen fiil, ekin geldiği fiilden anlamca çok farklı değildir: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dur-ala-, eş-ele-, gez-ele-, it-ele-, kak-ala-, kov-ala-, ov-ala-, şaş-ala-, silk-ele-, tep-ele-,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Sesler birbirini kov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dı, herkes geliyordu, herkes gelmek istiyordu.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 çoraplarını giydi, gözlerini ov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Devlet işleri çevresindeki gürültülü kalabalığı görünce şaş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görülür: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çık-ar-, kop-ar-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Arka sırada oturan, kendi üzüntüleri içinde, herhalde öğretmeni hiç dinlemiyordu ki, süklüm püklüm ayağa kalktı, sesini çık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Efendi, atınız ipini kop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eklerinden biri olarak, çok sık kullanılan bir ektir.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Ettirgenlik (kauzatif) fiilleri yapar.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Ünlüyle biten tek heceli fiiller ve ünsüzle biten tüm diğer fiillerde kullanılır: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aç-tır-, bık-tır-, bil-dir-, çek-tir-, don-dur-, giy-dir-, gül-dür-, kay-dır-, koş-tur-, öp-tür-, sez-dir-, sin-dir-,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tüt-tür-, ver-dir-, ye-dir-, yüz-dür-, yaz-dır-, yıl-dır-,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Gelişen teknolojiye ayak uy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 safi kan art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milleti taklit öl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dür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Zorla elini öp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tür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kaz-ı-, sür-ü-,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çakıyla iki kasketin de deri astarını kaz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Hastalıktan yeni kalkmış gibi ayaklarını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 geldi Hüsnü'nün karısı.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eklerinden biridir. Çok işlek bir ektir. Edilgenlik (pasif) fiilleri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an-ıl-, bas-ıl-, boğ-ul-, duy-ul-, gönder-il-,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kaz-ıl-, öv-ül-, sar-ıl-, sök-ül-, üz-ül-, ver-il-,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yaz-ıl-, yor-ul-,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Herkesin sev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meye ihtiyacı vardır.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Sizin üz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menizi istemediğim için dönmüştüm.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İki yıl sonra da İzmir idadisine gönder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FİİL YAPAN EKLER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yapma ekleri, var olan bir fiil veya isim kök veya gövdesine gelerek, yeni bir fiil türetirler.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Ekten önce kelimenin türüne göre, fiil yapma ekleri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isimden fiil yapan ekler;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fiilden fiil yapan ekler.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az sayıda örnekte rastlanır: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bur-k-, dol-(u)k-, kal-k-, kan-(ı)k-, sil-k-.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Telsizi eline alıp ayağa kal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Annesi omuzlarını sil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his her an yüreğimi bur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Bin yıldır gizemlere, tılsımlara, büyülere, efsanelere sarmaşıklar gibi dolaşarak yaşamış İstanbulluların, artık alıştığı, kanı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sadığı, sonunda zamansızlığa ulaşmış nice gündelik tansıktan biriydi bu...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Olumsuzluk ekidir. Dolayısıyla, çok işlek bir ektir. Eklendiği fiilin anlamını olumsuz yapar:</a:t>
            </a:r>
            <a:br>
              <a:rPr sz="2800"/>
            </a:br>
            <a:r>
              <a:rPr b="0" lang="it-IT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al-ma-, bak-ma-, gez-me-, kalk-ma-, ver-me-, vur-ma-, ye- me-, zorla-ma-, vb.</a:t>
            </a:r>
            <a:br>
              <a:rPr sz="2800"/>
            </a:br>
            <a:r>
              <a:rPr b="0" lang="it-IT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it-IT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Gözüme bir damla uyku gir</a:t>
            </a:r>
            <a:r>
              <a:rPr b="0" lang="it-IT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it-IT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Yeter artık, konuş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dedi Boka.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Görür gör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 kimse çarpılmaz bunlara, ama baktıkça sevdalanırlar.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Hiçbir kimse zorluk karşısında gelişigüzel tavır al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malıdır.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 aslında İF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’tir, ancak sadece yeni kurulmuş bir örnekte FF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olarak kullanılmıştır: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gül-(ü)mse-.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En basit bir hizmetçi bile olsa, bir kadının karşısında olmaktan mutluluk duyan genç adam dudaklarında bir gülü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me, kadife tatlılığında bakışlarıyla onu okşuyordu.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olan bir çatı ekidir. Edingen (refleksif) ve edilgen (pasif) fiiller yapar: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bak-(ı)n-, çek-(i)n-, giy-(i)n, kaşı-n-, sev-(i)n-, yet-(i)n-,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Fakat bunun anlaşılmasından çeki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iyor, gözleri ayaklarında susuyordu.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Giyi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di, kahvaltısını yapıp evden çıktı.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Şunu da söyleyeyim ki öğre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diklerimle hiç de yeti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miyorum.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/-p/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sınırlı kullanımı vardır: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kır-p-, ser-p-.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Dünyaya göz kır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ıyor Alice.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Gülüşmeler, şakalar, kahkahalar yükseliyor, arada birbirlerine sabunlu su ser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iyor, basıyorlardı çığlığı.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eklerinden biridir. Ettirgen (kauzatif) fiilleri yapar.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“r”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ünsüzüyle biten fiillere gelmez. Genelde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ç”, “ğ”, “p”, “ş”, “t”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“y”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ünsüzleriyle biten tek heceli fiillere gelir: </a:t>
            </a: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aş-(ı)r-, bit-(i)r-, doğ-(u)r-, duy-(u)r-, geç-(i)r-, piş-(i)r-,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İkimiz bir olunca çabucak biti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Gül kardaş gül! dedi, anan seni gül ayında doğu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muş, belli!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Yemeğimi kendim pişi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eceğim.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/-ş/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eklerinden biri olarak, çok işlektir. İşteşlik (resiprosif) fiilleri yapar: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at-(ı)ş-, bak-(ı)ş-, döv-(ü)ş-, gör-(ü)ş-, gül-(ü)ş-, kalk-(ı)ş-, kokla-ş-, sev-(i)ş-, sık-(ı)ş-,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Sokak ortasında serserilerle dövü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 âdeti yoktu.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 görü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ürüz, diye elini sallayıp dışarı çıktı.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Saçma bir tekerlemeye güler gibi, hep birlikte gülü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tüler.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Şevket bankada daktilolardan biriyle sevi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miş...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2.b. FİİLDEN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Çatı ekidir ve çok işlektir. Ettirgen (kauzatif) fiilleri yapar: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acı-t-, benze-t-, boya-t-, düzel-t-, kapa-t-,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kuru-t-, oku-t-, öde-t, sür-t-, uza-t-, yüksel-t-,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Bu, kağıttan yapılmış küçücük fişekler nasıl da insanın ensesini acı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Biraz daha dikkatli bakınca, önce büyük kara bir kuşa, sonra iriyarı bir adama benze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tim o karaltıyı.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geber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 için matematik okutuyorlar.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MORFEMLERİN DİZİLİŞİ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ekler gelişigüzel değil, belli sıraya göre dizilirler.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 anlamlı morfemler oldukları için, kendi başlarına kullanılabilirler.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Ekler görevli morfemler olarak, kendi başlarına kullanılamazlar.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 ve eklendikleri kelimeyle daha yakın ilişkisi olan ekler, bu kök veya kelimeye daha yakındır.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 ve eklendikleri kelimeyle ilişkisi olmayan ve kelimeyi cümlede kendilerinden sonra başka bir unsura bağlayan ekler, kelimenin sonunda kullanılır.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MORFEMLERİN DİZİLİŞİ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eklerin dizilişi şöyledir:</a:t>
            </a:r>
            <a:br>
              <a:rPr sz="2800"/>
            </a:b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kök + yapım eki (ekleri) + çekim eki (ekleri)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Eklendikleri kelimenin türüne göre, çekim ekleri isim çekim ekleri veya fiil çekim ekleri olabilir.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Okula başladım.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9" name=""/>
          <p:cNvGraphicFramePr/>
          <p:nvPr/>
        </p:nvGraphicFramePr>
        <p:xfrm>
          <a:off x="304920" y="4267080"/>
          <a:ext cx="8458200" cy="2438280"/>
        </p:xfrm>
        <a:graphic>
          <a:graphicData uri="http://schemas.openxmlformats.org/drawingml/2006/table">
            <a:tbl>
              <a:tblPr/>
              <a:tblGrid>
                <a:gridCol w="1692360"/>
                <a:gridCol w="1690560"/>
                <a:gridCol w="1692360"/>
                <a:gridCol w="1690920"/>
                <a:gridCol w="1692000"/>
              </a:tblGrid>
              <a:tr h="609480"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KÖK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YE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ÇE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KELİME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İÇE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FÇE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oku-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-l+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+a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okula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baş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+la-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-dı-m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başladım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İsimden fiil yapma ekleri, var olan bir isim kök veya gövdesine gelerek, yeni bir fiil türetirler.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Kısaltması: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İF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MORFEMLERİN DİZİLİŞİ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 çekim eklerinden, (her iki ek varsa) ilk önce iyelik ekleri, sonra ad durum ekleri gelir: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Onun evini aldım.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evini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ev + i + (n)i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!{İ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+ 3T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ie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+ (K)ACC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ade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İsim çekim eklerinden iyelik ekleri, eklendikleri kelimeyi kendilerinden önce başka bir kelimeye, ad durum ekleri ise kendilerinden sonra bir kelimeye (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ade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dışında, diğerleri yükleme) bağlarlar.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İki ad durum eki art arda gelemez.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Aitlik eki hariç, isimlerde durum ekleri sonda gelir.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 sadece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LOC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GEN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eklerinden sonra gelir.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MORFEMLERİN DİZİLİŞİ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Çekimli fiillerde morfemler şöyle dizilir:</a:t>
            </a:r>
            <a:br>
              <a:rPr sz="3200"/>
            </a:b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kök + kip eki + şahıs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aynı görevde ve aynı ses yapıda iki ek yan yana gelmez. Gelmiş gibi göründükleri durumlarda, mutlaka farklı görevler vardır: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görmeme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gör-me-me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!{F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-O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-Fİ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ye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gözlerler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göz+le-r-ler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!{İ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+İF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ye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-G</a:t>
            </a:r>
            <a:r>
              <a:rPr b="0" lang="en-US" sz="32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-3Ç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şa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gelmişmiş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gel-miş[#i-]miş[-Ø]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!{F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-B</a:t>
            </a:r>
            <a:r>
              <a:rPr b="0" lang="en-US" sz="32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[#F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-]B</a:t>
            </a:r>
            <a:r>
              <a:rPr b="0" lang="en-US" sz="32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GZH[-3T</a:t>
            </a:r>
            <a:r>
              <a:rPr b="0" lang="en-US" sz="32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]}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kip eki sadece bir fiile gelebilir.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GÖVDELER VE GÖVDE TÜRLERİ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 anlamlı morfemlerdir ve kendi başlarına cümlede durabilirler.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Ancak, çoğu zaman kökler yetersizdir. Bunların anlamını daraltmak, genişletmek veya tamamen değiştirmeye ihtiyaç duyulur. Bu durumda, yapım ekleriyle yeni kelimeler elde edilir.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 nadiren cümlede kendi başına kalabilir.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Yapım ekleri,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gövdeler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kurar.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Gövdeler yeni kelimeler olarak, cümlede daha işlektirler.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GÖVDELER VE GÖVDE TÜRLERİ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Elde edilen kelime türüne göre, Türkçede gövdeler şöyle olabilir: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isim gövdeleri;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fiil gövdeleri.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Yapım eklerindeki sınıflandırmada olduğu gibi, bu gövdeler de ikiye ayrılır.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GÖVDELER VE GÖVDE TÜRLERİ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50"/>
              </a:spcBef>
              <a:buClr>
                <a:srgbClr val="ff00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İsim gövdeleri: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isim kök veya gövdelerinden elde edilen isim gövdeleri: </a:t>
            </a:r>
            <a:r>
              <a:rPr b="0" lang="en-US" sz="3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göz+lük, göz+lük+çü, vb.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fiil kök veya gövdelerinden elde edilen isim gövdeleri: </a:t>
            </a:r>
            <a:r>
              <a:rPr b="0" lang="en-US" sz="3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yaz-ı, baş+ar-ı, vb.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00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Fiil gövdeleri: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isim kök veya gövdelerinden elde edilen fiil gövdeleri: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ütü+le-, küçü+mse-, vb.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fiil kök veya gövdelerinden elde edilen fiil gövdeleri: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öv-(ü)l-, güneşle-n-,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GÖVDELER VE GÖVDE TÜRLERİ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Gövdeler canlı ve işlek birimlerdir.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Gövdesiz Türkçe düşünülemez, çünkü sadece kökler ve çekim ekleri günlük konuşmada çok yetersizdir.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Gövdeler olmadan, değişen hayat şartlarının gerektirdiği yeni kelimeler de çekim ekleriyle türetilemez.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Dolayısıyla, Türkçede yapım ekleri hayati önem taşımaktadır.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Dile neredeyse sınırsız işleklik kazandırırlar.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cümlelerin kelimelerini iki seviyeli analiz teorisine göre çözün: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Başlık alayım dedim.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Sevgiden geriye ne kaldı?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Dolu yağıyor.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 YARI YIL İÇİN </a:t>
            </a:r>
            <a:br>
              <a:rPr sz="6600"/>
            </a:br>
            <a:r>
              <a:rPr b="1" lang="en-US" sz="6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 KADAR.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6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Var olan isimlerden fiil gövdeleri yapar:</a:t>
            </a:r>
            <a:br>
              <a:rPr sz="3200"/>
            </a:br>
            <a:r>
              <a:rPr b="0" lang="it-IT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ad+a-, beniz+e- &gt; benze-, boş+a-, kan+a-, oyun+a- &gt; oyna-, tür+e-, yaş+a-, vb.</a:t>
            </a:r>
            <a:br>
              <a:rPr sz="3200"/>
            </a:br>
            <a:r>
              <a:rPr b="0" lang="it-IT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Gelişme ve başarma arzusu içinde olan her insan engel ve zorluklarla çevrilmiş bir adaya benz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Sıra sıra demir kovalardan sular boş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nır, dolar.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Arasıra kızlarıyla oyn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maya gelirdi.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Hepimiz sudan tür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dik, dedi.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Kullanımı çok sınırlıdır: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ağ+ar-, baş+ar-, ev+er-, mor+ar-, on+ar-,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Korsan, yere uzanıp gökyüzünün yavaş yavaş ağ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masını seyreder.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Tembeller, uyuşuklar, işini bilmezler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 değil ya; sen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acaksın.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Kızını biz, burada ev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Tuttuğu yer mor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Yaptığım kötülüğü on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 için geldim.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Genelde ses yansımalarından fiiller türetir: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çatır+da-, fısıl+da-, horul+da-, ışıl+da-,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Tam balığın kuyruğunu takacağı sırada, güneş birden öyle bir çıkış çıktı ki, ışık, balıkçı kayığı gibi çatır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Paşa olacaksın, diye fısıl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Öğleden sonra doğu tarafındaki camlarda ışıl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aç+(ı)k- &gt; acık-, bir+(i)k-, geç+(i)k- &gt; gecik-, göz+(ü)k-,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Kral da, dilenci de aynı iştahla acı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ırlar.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şey, herkes kendi kendine biri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İş hayatı bu konudaki hatayı hiç affetmez cezalandırmakta geci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mez.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biri büyük olayın kahramanı gibi gözü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/-kİr/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az sayıda örneği vardır. Genelde ses yansımalarından fiil türetir: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fış+kır-, hıç+kır-, püs+kür-, tü+kür-,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Gözlerinden ilâç acılığında yaşlar fış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kır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Ağlamaktan, hıç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kır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maktan, içini çekmekten nefret ediyor.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Kara demir baca yeniden buhar püs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tmeye başlardı.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İSİMDEN FİİL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Geldiği isimle alakalı fiiller kurar: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doğru+l-, duru+l-, ince+l-, kısa+l-, sivri+l-, </a:t>
            </a: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az+(a)l-, boş+(a)l-, bun+(a)l-, dar+(a)l-, yön+(e)l-,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Zamanla karışıklık aza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Sıcaktan buna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acaksın, dedi.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Şimdi daha da karanlık küçük sokaktan geçerek denize yöne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iyoruz.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Ağır ağır doğru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2015-12-15T22:30:29Z</dcterms:modified>
  <cp:revision>5</cp:revision>
  <dc:subject/>
  <dc:title>FİİLDEN İSİM YAPAN EKLER</dc:title>
</cp:coreProperties>
</file>