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_rels/presentation.xml.rels" ContentType="application/vnd.openxmlformats-package.relationships+xml"/>
  <Override PartName="/ppt/presentation.xml" ContentType="application/vnd.openxmlformats-officedocument.presentationml.presentation.main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theme/theme1.xml" ContentType="application/vnd.openxmlformats-officedocument.theme+xml"/>
  <Override PartName="/ppt/slideLayouts/_rels/slideLayout2.xml.rels" ContentType="application/vnd.openxmlformats-package.relationships+xml"/>
  <Override PartName="/ppt/slideLayouts/_rels/slideLayout1.xml.rels" ContentType="application/vnd.openxmlformats-package.relationshi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s/_rels/slide5.xml.rels" ContentType="application/vnd.openxmlformats-package.relationships+xml"/>
  <Override PartName="/ppt/slides/_rels/slide21.xml.rels" ContentType="application/vnd.openxmlformats-package.relationships+xml"/>
  <Override PartName="/ppt/slides/_rels/slide19.xml.rels" ContentType="application/vnd.openxmlformats-package.relationships+xml"/>
  <Override PartName="/ppt/slides/_rels/slide4.xml.rels" ContentType="application/vnd.openxmlformats-package.relationships+xml"/>
  <Override PartName="/ppt/slides/_rels/slide20.xml.rels" ContentType="application/vnd.openxmlformats-package.relationships+xml"/>
  <Override PartName="/ppt/slides/_rels/slide18.xml.rels" ContentType="application/vnd.openxmlformats-package.relationships+xml"/>
  <Override PartName="/ppt/slides/_rels/slide3.xml.rels" ContentType="application/vnd.openxmlformats-package.relationships+xml"/>
  <Override PartName="/ppt/slides/_rels/slide17.xml.rels" ContentType="application/vnd.openxmlformats-package.relationships+xml"/>
  <Override PartName="/ppt/slides/_rels/slide2.xml.rels" ContentType="application/vnd.openxmlformats-package.relationships+xml"/>
  <Override PartName="/ppt/slides/_rels/slide16.xml.rels" ContentType="application/vnd.openxmlformats-package.relationships+xml"/>
  <Override PartName="/ppt/slides/_rels/slide1.xml.rels" ContentType="application/vnd.openxmlformats-package.relationships+xml"/>
  <Override PartName="/ppt/slides/_rels/slide13.xml.rels" ContentType="application/vnd.openxmlformats-package.relationships+xml"/>
  <Override PartName="/ppt/slides/_rels/slide12.xml.rels" ContentType="application/vnd.openxmlformats-package.relationships+xml"/>
  <Override PartName="/ppt/slides/_rels/slide24.xml.rels" ContentType="application/vnd.openxmlformats-package.relationships+xml"/>
  <Override PartName="/ppt/slides/_rels/slide9.xml.rels" ContentType="application/vnd.openxmlformats-package.relationships+xml"/>
  <Override PartName="/ppt/slides/_rels/slide11.xml.rels" ContentType="application/vnd.openxmlformats-package.relationships+xml"/>
  <Override PartName="/ppt/slides/_rels/slide23.xml.rels" ContentType="application/vnd.openxmlformats-package.relationships+xml"/>
  <Override PartName="/ppt/slides/_rels/slide8.xml.rels" ContentType="application/vnd.openxmlformats-package.relationships+xml"/>
  <Override PartName="/ppt/slides/_rels/slide10.xml.rels" ContentType="application/vnd.openxmlformats-package.relationships+xml"/>
  <Override PartName="/ppt/slides/_rels/slide22.xml.rels" ContentType="application/vnd.openxmlformats-package.relationships+xml"/>
  <Override PartName="/ppt/slides/_rels/slide7.xml.rels" ContentType="application/vnd.openxmlformats-package.relationships+xml"/>
  <Override PartName="/ppt/slides/_rels/slide6.xml.rels" ContentType="application/vnd.openxmlformats-package.relationships+xml"/>
  <Override PartName="/ppt/slides/_rels/slide14.xml.rels" ContentType="application/vnd.openxmlformats-package.relationships+xml"/>
  <Override PartName="/ppt/slides/_rels/slide15.xml.rels" ContentType="application/vnd.openxmlformats-package.relationships+xml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slides/slide9.xml" ContentType="application/vnd.openxmlformats-officedocument.presentationml.slide+xml"/>
  <Override PartName="/ppt/slides/slide11.xml" ContentType="application/vnd.openxmlformats-officedocument.presentationml.slide+xml"/>
  <Override PartName="/ppt/slides/slide8.xml" ContentType="application/vnd.openxmlformats-officedocument.presentationml.slide+xml"/>
  <Override PartName="/ppt/slides/slide24.xml" ContentType="application/vnd.openxmlformats-officedocument.presentationml.slide+xml"/>
  <Override PartName="/ppt/slides/slide10.xml" ContentType="application/vnd.openxmlformats-officedocument.presentationml.slide+xml"/>
  <Override PartName="/ppt/slides/slide7.xml" ContentType="application/vnd.openxmlformats-officedocument.presentationml.slide+xml"/>
  <Override PartName="/ppt/slides/slide23.xml" ContentType="application/vnd.openxmlformats-officedocument.presentationml.slide+xml"/>
  <Override PartName="/ppt/slides/slide6.xml" ContentType="application/vnd.openxmlformats-officedocument.presentationml.slide+xml"/>
  <Override PartName="/ppt/slides/slide22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17.xml" ContentType="application/vnd.openxmlformats-officedocument.presentationml.slide+xml"/>
  <Override PartName="/ppt/slides/slide3.xml" ContentType="application/vnd.openxmlformats-officedocument.presentationml.slide+xml"/>
  <Override PartName="/ppt/slides/slide18.xml" ContentType="application/vnd.openxmlformats-officedocument.presentationml.slide+xml"/>
  <Override PartName="/ppt/slides/slide20.xml" ContentType="application/vnd.openxmlformats-officedocument.presentationml.slide+xml"/>
  <Override PartName="/ppt/slides/slide4.xml" ContentType="application/vnd.openxmlformats-officedocument.presentationml.slide+xml"/>
  <Override PartName="/ppt/slides/slide19.xml" ContentType="application/vnd.openxmlformats-officedocument.presentationml.slide+xml"/>
  <Override PartName="/ppt/slides/slide5.xml" ContentType="application/vnd.openxmlformats-officedocument.presentationml.slide+xml"/>
  <Override PartName="/ppt/slides/slide21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officedocument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</p:sldIdLst>
  <p:sldSz cx="9144000" cy="6858000"/>
  <p:notesSz cx="6858000" cy="91440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sp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indent="0">
              <a:spcBef>
                <a:spcPts val="799"/>
              </a:spcBef>
              <a:buNone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FF4CA948-7B6F-4F61-A920-0FF4F44F7E62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sp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CFF426A7-2B90-4761-A9EF-E63EAC309E7E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Click to edit the title text format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Click to edit the outline text format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1" marL="743040" indent="-285840">
              <a:spcBef>
                <a:spcPts val="799"/>
              </a:spcBef>
              <a:buClr>
                <a:srgbClr val="ffffff"/>
              </a:buClr>
              <a:buFont typeface="Arial"/>
              <a:buChar char="–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Second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2" marL="1143000" indent="-22860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Third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3" marL="1600200" indent="-228600">
              <a:spcBef>
                <a:spcPts val="799"/>
              </a:spcBef>
              <a:buClr>
                <a:srgbClr val="ffffff"/>
              </a:buClr>
              <a:buFont typeface="Arial"/>
              <a:buChar char="–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Fourth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4" marL="2057400" indent="-228600">
              <a:spcBef>
                <a:spcPts val="799"/>
              </a:spcBef>
              <a:buClr>
                <a:srgbClr val="ffffff"/>
              </a:buClr>
              <a:buFont typeface="Arial"/>
              <a:buChar char="»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Fifth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5" marL="2057400" indent="-228600">
              <a:spcBef>
                <a:spcPts val="799"/>
              </a:spcBef>
              <a:buClr>
                <a:srgbClr val="ffffff"/>
              </a:buClr>
              <a:buFont typeface="Arial"/>
              <a:buChar char="»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Sixth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6" marL="2057400" indent="-228600">
              <a:spcBef>
                <a:spcPts val="799"/>
              </a:spcBef>
              <a:buClr>
                <a:srgbClr val="ffffff"/>
              </a:buClr>
              <a:buFont typeface="Arial"/>
              <a:buChar char="»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Seventh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dt" idx="1"/>
          </p:nvPr>
        </p:nvSpPr>
        <p:spPr>
          <a:xfrm>
            <a:off x="456840" y="6244920"/>
            <a:ext cx="2133720" cy="4762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Autofit/>
          </a:bodyPr>
          <a:lstStyle>
            <a:lvl1pPr indent="0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  <a:defRPr b="0" lang="en-US" sz="1400" strike="noStrike" u="none">
                <a:solidFill>
                  <a:srgbClr val="ffffff"/>
                </a:solidFill>
                <a:effectLst/>
                <a:uFillTx/>
                <a:latin typeface="Arial"/>
              </a:defRPr>
            </a:lvl1pPr>
          </a:lstStyle>
          <a:p>
            <a:pPr indent="0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1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&lt;date/time&gt;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ftr" idx="2"/>
          </p:nvPr>
        </p:nvSpPr>
        <p:spPr>
          <a:xfrm>
            <a:off x="3124080" y="6244920"/>
            <a:ext cx="2895840" cy="4762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Autofit/>
          </a:bodyPr>
          <a:lstStyle>
            <a:lvl1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  <a:defRPr b="0" lang="en-US" sz="1400" strike="noStrike" u="none">
                <a:solidFill>
                  <a:srgbClr val="ffffff"/>
                </a:solidFill>
                <a:effectLst/>
                <a:uFillTx/>
                <a:latin typeface="Arial"/>
              </a:defRPr>
            </a:lvl1pPr>
          </a:lstStyle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1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&lt;footer&gt;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sldNum" idx="3"/>
          </p:nvPr>
        </p:nvSpPr>
        <p:spPr>
          <a:xfrm>
            <a:off x="6552720" y="6244920"/>
            <a:ext cx="2133720" cy="4762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Autofit/>
          </a:bodyPr>
          <a:lstStyle>
            <a:lvl1pPr indent="0" algn="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  <a:defRPr b="0" lang="en-US" sz="1400" strike="noStrike" u="none">
                <a:solidFill>
                  <a:srgbClr val="ffffff"/>
                </a:solidFill>
                <a:effectLst/>
                <a:uFillTx/>
                <a:latin typeface="Arial"/>
              </a:defRPr>
            </a:lvl1pPr>
          </a:lstStyle>
          <a:p>
            <a:pPr indent="0" algn="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fld id="{C72A0796-256E-497A-B7AF-2ACB734AD822}" type="slidenum">
              <a:rPr b="0" lang="en-US" sz="1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&lt;number&gt;</a:t>
            </a:fld>
            <a:endParaRPr b="0" lang="en-US" sz="1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685800" y="380520"/>
            <a:ext cx="7772400" cy="6172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44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İYELİK EKLERİ</a:t>
            </a:r>
            <a:br>
              <a:rPr sz="4400"/>
            </a:br>
            <a:br>
              <a:rPr sz="4400"/>
            </a:br>
            <a:r>
              <a:rPr b="1" lang="en-US" sz="44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ÇOKLUK EKİ</a:t>
            </a:r>
            <a:br>
              <a:rPr sz="4400"/>
            </a:br>
            <a:br>
              <a:rPr sz="4400"/>
            </a:br>
            <a:r>
              <a:rPr b="1" lang="en-US" sz="44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/-ki/ AİTLİK EKİ</a:t>
            </a:r>
            <a:br>
              <a:rPr sz="4400"/>
            </a:br>
            <a:br>
              <a:rPr sz="4400"/>
            </a:br>
            <a:r>
              <a:rPr b="1" lang="en-US" sz="44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“mİ” SORU EDATI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b) İYELİK EKLERİ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İyelik eklerinin şeması:</a:t>
            </a:r>
            <a:br>
              <a:rPr sz="3200"/>
            </a:b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graphicFrame>
        <p:nvGraphicFramePr>
          <p:cNvPr id="28" name=""/>
          <p:cNvGraphicFramePr/>
          <p:nvPr/>
        </p:nvGraphicFramePr>
        <p:xfrm>
          <a:off x="1447920" y="2362320"/>
          <a:ext cx="6095880" cy="4063680"/>
        </p:xfrm>
        <a:graphic>
          <a:graphicData uri="http://schemas.openxmlformats.org/drawingml/2006/table">
            <a:tbl>
              <a:tblPr/>
              <a:tblGrid>
                <a:gridCol w="2031840"/>
                <a:gridCol w="2031840"/>
                <a:gridCol w="2032200"/>
              </a:tblGrid>
              <a:tr h="1015920"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endParaRPr b="0" lang="en-US" sz="1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1368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1368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800" strike="noStrike" u="none">
                          <a:solidFill>
                            <a:srgbClr val="ffff00"/>
                          </a:solidFill>
                          <a:effectLst/>
                          <a:uFillTx/>
                          <a:latin typeface="Arial"/>
                        </a:rPr>
                        <a:t>TEKLİK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1368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800" strike="noStrike" u="none">
                          <a:solidFill>
                            <a:srgbClr val="ffff00"/>
                          </a:solidFill>
                          <a:effectLst/>
                          <a:uFillTx/>
                          <a:latin typeface="Arial"/>
                        </a:rPr>
                        <a:t>ÇOKLUK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13680">
                      <a:solidFill>
                        <a:srgbClr val="ffffff"/>
                      </a:solidFill>
                      <a:prstDash val="solid"/>
                    </a:lnR>
                    <a:lnT w="1368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</a:tr>
              <a:tr h="1015920">
                <a:tc>
                  <a:txBody>
                    <a:bodyPr lIns="90000" rIns="90000" tIns="46800" bIns="46800" anchor="t">
                      <a:noAutofit/>
                    </a:bodyPr>
                    <a:p>
                      <a:pPr marL="533520" indent="-533520"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800" strike="noStrike" u="none">
                          <a:solidFill>
                            <a:srgbClr val="ffff00"/>
                          </a:solidFill>
                          <a:effectLst/>
                          <a:uFillTx/>
                          <a:latin typeface="Arial"/>
                        </a:rPr>
                        <a:t>1. Kişi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1368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800" strike="noStrike" u="none">
                          <a:solidFill>
                            <a:srgbClr val="6699ff"/>
                          </a:solidFill>
                          <a:effectLst/>
                          <a:uFillTx/>
                          <a:latin typeface="Arial"/>
                        </a:rPr>
                        <a:t>/-m/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800" strike="noStrike" u="none">
                          <a:solidFill>
                            <a:srgbClr val="6699ff"/>
                          </a:solidFill>
                          <a:effectLst/>
                          <a:uFillTx/>
                          <a:latin typeface="Arial"/>
                        </a:rPr>
                        <a:t>/-mİz/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1368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</a:tr>
              <a:tr h="1015920"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800" strike="noStrike" u="none">
                          <a:solidFill>
                            <a:srgbClr val="ffff00"/>
                          </a:solidFill>
                          <a:effectLst/>
                          <a:uFillTx/>
                          <a:latin typeface="Arial"/>
                        </a:rPr>
                        <a:t>2. Kişi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1368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800" strike="noStrike" u="none">
                          <a:solidFill>
                            <a:srgbClr val="6699ff"/>
                          </a:solidFill>
                          <a:effectLst/>
                          <a:uFillTx/>
                          <a:latin typeface="Arial"/>
                        </a:rPr>
                        <a:t>/-n/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800" strike="noStrike" u="none">
                          <a:solidFill>
                            <a:srgbClr val="6699ff"/>
                          </a:solidFill>
                          <a:effectLst/>
                          <a:uFillTx/>
                          <a:latin typeface="Arial"/>
                        </a:rPr>
                        <a:t>/-nİz/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1368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</a:tr>
              <a:tr h="1015920"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800" strike="noStrike" u="none">
                          <a:solidFill>
                            <a:srgbClr val="ffff00"/>
                          </a:solidFill>
                          <a:effectLst/>
                          <a:uFillTx/>
                          <a:latin typeface="Arial"/>
                        </a:rPr>
                        <a:t>3. Kişi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1368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1368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800" strike="noStrike" u="none">
                          <a:solidFill>
                            <a:srgbClr val="6699ff"/>
                          </a:solidFill>
                          <a:effectLst/>
                          <a:uFillTx/>
                          <a:latin typeface="Arial"/>
                        </a:rPr>
                        <a:t>/-İ/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1368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800" strike="noStrike" u="none">
                          <a:solidFill>
                            <a:srgbClr val="6699ff"/>
                          </a:solidFill>
                          <a:effectLst/>
                          <a:uFillTx/>
                          <a:latin typeface="Arial"/>
                        </a:rPr>
                        <a:t>/-lArİ/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1368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1368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b) İYELİK EKLERİ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/>
          </p:nvPr>
        </p:nvSpPr>
        <p:spPr>
          <a:xfrm>
            <a:off x="457200" y="1599840"/>
            <a:ext cx="86868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Bazen 1T, 2T, 1Ç ve 2Ç kişide, belirtili isim tamlamasının tamlanan unsurunda iyelik ekinin düştüğü durumlara da rastlanılabilir: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1" marL="743040" indent="-285840">
              <a:spcBef>
                <a:spcPts val="700"/>
              </a:spcBef>
              <a:buClr>
                <a:srgbClr val="ffffff"/>
              </a:buClr>
              <a:buFont typeface="Arial"/>
              <a:buChar char="–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benim teyzem &gt;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benim teyze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1" marL="743040" indent="-285840">
              <a:spcBef>
                <a:spcPts val="700"/>
              </a:spcBef>
              <a:buClr>
                <a:srgbClr val="ffffff"/>
              </a:buClr>
              <a:buFont typeface="Arial"/>
              <a:buChar char="–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sizin amcanız &gt;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sizin amca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1" marL="743040" indent="-285840">
              <a:spcBef>
                <a:spcPts val="700"/>
              </a:spcBef>
              <a:buClr>
                <a:srgbClr val="ffffff"/>
              </a:buClr>
              <a:buFont typeface="Arial"/>
              <a:buChar char="–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bizim vatandaşımız &gt;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bizim vatandaş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1" marL="743040" indent="-285840">
              <a:spcBef>
                <a:spcPts val="700"/>
              </a:spcBef>
              <a:buClr>
                <a:srgbClr val="ffffff"/>
              </a:buClr>
              <a:buFont typeface="Arial"/>
              <a:buChar char="–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sizin arabanız &gt;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sizin araba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Bu durum 3. şahıslarda görülmemektedir.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c) ÇOKLUK EKİ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Bugün Türkçede çokluk eki sadece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/-lAr/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ekidir.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İki varyantı vardır ve büyük ünlü uyumuna uyar.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İsmin ünlü veya ünsüzle bittiği farketmeksizin doğrudan kullanılır: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araba+lar, gece+ler, taş+lar, seçenek+ler, vb.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700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Eskiden: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br>
              <a:rPr sz="2800"/>
            </a:br>
            <a:r>
              <a:rPr b="0" lang="en-US" sz="2800" strike="noStrike" u="none">
                <a:solidFill>
                  <a:srgbClr val="00ffff"/>
                </a:solidFill>
                <a:effectLst/>
                <a:uFillTx/>
                <a:latin typeface="Arial"/>
              </a:rPr>
              <a:t>/-z/ 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ikili çokluk eki: 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göz, diz, omuz, ikiz, vb.</a:t>
            </a:r>
            <a:br>
              <a:rPr sz="2800"/>
            </a:br>
            <a:r>
              <a:rPr b="0" lang="en-US" sz="2800" strike="noStrike" u="none">
                <a:solidFill>
                  <a:srgbClr val="00ffff"/>
                </a:solidFill>
                <a:effectLst/>
                <a:uFillTx/>
                <a:latin typeface="Arial"/>
              </a:rPr>
              <a:t>/-An/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çokluk eki: 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oğul+an (&gt;oğlan), kız+an, vb.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Bugün bunlar yapım ekidir.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700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Dikkat: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Çekimli fiillerde kullanılan /-lAr/ eki çokluk eki değil de 3. çokluk şahıs ekidir: 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gel-di-ler, kaç-mış-lar, vb.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ç) /-ki/ AİTLİK EKİ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34" name="PlaceHolder 2"/>
          <p:cNvSpPr>
            <a:spLocks noGrp="1"/>
          </p:cNvSpPr>
          <p:nvPr>
            <p:ph/>
          </p:nvPr>
        </p:nvSpPr>
        <p:spPr>
          <a:xfrm>
            <a:off x="457200" y="1599840"/>
            <a:ext cx="82296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Tanımı: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Aitlik eki, eklendiği isim veya isim soylu kelimelere bir yerde veya zamanda bulunma veya bir varlığa ait olma anlamı katar.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Ad durum ekleri isimlerin mutlak sonunda kullanılır. 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Ancak, aitlik eki, bir istisna oluşturarak, ad durum eklerinden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sonra gelebilen tek ektir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ç) /-ki/ AİTLİK EKİ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36" name="PlaceHolder 2"/>
          <p:cNvSpPr>
            <a:spLocks noGrp="1"/>
          </p:cNvSpPr>
          <p:nvPr>
            <p:ph/>
          </p:nvPr>
        </p:nvSpPr>
        <p:spPr>
          <a:xfrm>
            <a:off x="457200" y="1599840"/>
            <a:ext cx="86868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Sadece GEN ve LOC eklerinden sonra gelir:</a:t>
            </a: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- GEN ekinden sonra: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ben+im+ki, sen+in+ki, o+(n)un+ki, Emre+(n)in+ki, biz+im+ki, ev+in+ki,  komşu+(n)un+ki, bura+(n)ın+ki, vb.</a:t>
            </a: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- LOC ekinden sonra: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siz+de+ki, ora+da+ki, Sevim+de+ki, su+da+ki, ağaç+ta+ki, kutu+da+ki, vb.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ç) /-ki/ AİTLİK EKİ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38" name="PlaceHolder 2"/>
          <p:cNvSpPr>
            <a:spLocks noGrp="1"/>
          </p:cNvSpPr>
          <p:nvPr>
            <p:ph/>
          </p:nvPr>
        </p:nvSpPr>
        <p:spPr>
          <a:xfrm>
            <a:off x="457200" y="1599840"/>
            <a:ext cx="86868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Aitlik eki, isim unsurundan sonra bir başka isim unsuru düştüğünde kullanılır: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sen+in eş+(i)n &gt; sen+in+</a:t>
            </a:r>
            <a:r>
              <a:rPr b="0" lang="en-US" sz="3200" strike="noStrike" u="none">
                <a:solidFill>
                  <a:srgbClr val="00ffff"/>
                </a:solidFill>
                <a:effectLst/>
                <a:uFillTx/>
                <a:latin typeface="Arial"/>
              </a:rPr>
              <a:t>ki  </a:t>
            </a:r>
            <a:r>
              <a:rPr b="0" lang="en-US" sz="3200" strike="noStrike" u="none">
                <a:solidFill>
                  <a:srgbClr val="00ffff"/>
                </a:solidFill>
                <a:effectLst/>
                <a:uFillTx/>
                <a:latin typeface="Arial"/>
                <a:ea typeface="Tahoma"/>
              </a:rPr>
              <a:t>Ø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/-ki/ aitlik eki, aslında, bu duşen isim unsurunun yerine kullanılır. Bu durumda, düşen isimden sonra gelen tüm ekler, /-ki/ aitlik ekinden sonra kullanılır. 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biz+im çocuk+lar &gt; biz+im+</a:t>
            </a:r>
            <a:r>
              <a:rPr b="0" lang="en-US" sz="3200" strike="noStrike" u="none">
                <a:solidFill>
                  <a:srgbClr val="00ffff"/>
                </a:solidFill>
                <a:effectLst/>
                <a:uFillTx/>
                <a:latin typeface="Arial"/>
              </a:rPr>
              <a:t>ki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+ler,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ev+de misafir+ler+in &gt; ev+de+</a:t>
            </a:r>
            <a:r>
              <a:rPr b="0" lang="en-US" sz="3200" strike="noStrike" u="none">
                <a:solidFill>
                  <a:srgbClr val="00ffff"/>
                </a:solidFill>
                <a:effectLst/>
                <a:uFillTx/>
                <a:latin typeface="Arial"/>
              </a:rPr>
              <a:t>ki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+ler+in, vb.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ç) /-ki/ AİTLİK EKİ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40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80000"/>
              </a:lnSpc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Bu düşen unsur, sifat-fiil de olabilir: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yüzünde </a:t>
            </a:r>
            <a:r>
              <a:rPr b="0" lang="en-US" sz="2800" strike="noStrike" u="none">
                <a:solidFill>
                  <a:srgbClr val="00ffff"/>
                </a:solidFill>
                <a:effectLst/>
                <a:uFillTx/>
                <a:latin typeface="Arial"/>
              </a:rPr>
              <a:t>var olan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acı ifade &gt; yüzünde</a:t>
            </a:r>
            <a:r>
              <a:rPr b="0" lang="en-US" sz="2800" strike="noStrike" u="none">
                <a:solidFill>
                  <a:srgbClr val="00ffff"/>
                </a:solidFill>
                <a:effectLst/>
                <a:uFillTx/>
                <a:latin typeface="Arial"/>
              </a:rPr>
              <a:t>ki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acı ifade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yüzünün </a:t>
            </a:r>
            <a:r>
              <a:rPr b="0" lang="en-US" sz="2800" strike="noStrike" u="none">
                <a:solidFill>
                  <a:srgbClr val="00ffff"/>
                </a:solidFill>
                <a:effectLst/>
                <a:uFillTx/>
                <a:latin typeface="Arial"/>
              </a:rPr>
              <a:t>var olan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acı ifadesi &gt; yüzünün</a:t>
            </a:r>
            <a:r>
              <a:rPr b="0" lang="en-US" sz="2800" strike="noStrike" u="none">
                <a:solidFill>
                  <a:srgbClr val="00ffff"/>
                </a:solidFill>
                <a:effectLst/>
                <a:uFillTx/>
                <a:latin typeface="Arial"/>
              </a:rPr>
              <a:t>ki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acı ifade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80000"/>
              </a:lnSpc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Düşen unsur kelime grubu olabilir: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bardağın </a:t>
            </a:r>
            <a:r>
              <a:rPr b="0" lang="en-US" sz="2800" strike="noStrike" u="none">
                <a:solidFill>
                  <a:srgbClr val="00ffff"/>
                </a:solidFill>
                <a:effectLst/>
                <a:uFillTx/>
                <a:latin typeface="Arial"/>
              </a:rPr>
              <a:t>kırılan kenar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ı &gt; bardağınki</a:t>
            </a:r>
            <a:r>
              <a:rPr b="0" lang="en-US" sz="2800" strike="noStrike" u="none">
                <a:solidFill>
                  <a:srgbClr val="00ffff"/>
                </a:solidFill>
                <a:effectLst/>
                <a:uFillTx/>
                <a:latin typeface="Arial"/>
              </a:rPr>
              <a:t>si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80000"/>
              </a:lnSpc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Bazı zaman zarflarından sonra da gelebilir: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akşam+ki, gece+ki, sabah+ki, yarın+ki, vb.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Aitlik eki tek varyantlı ekler arasına girer, ancak son zamanlarda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/-kü/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diye ikinci bir varyant ortaya çıkmağa başladı. 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80000"/>
              </a:lnSpc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Bu varyant sadece birkaç kelimede görüldüğü için, henüz aitlik ekini iki varyantlı ekler arasına almak doğru olmaz: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dün+kü, bugün+kü, çün+kü, öbür+kü.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ç) /-ki/ AİTLİK EKİ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42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00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Dikkat: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Çoğu zaman yazı dilinde /-ki/ aitlik eki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“ki” bağlacı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ile karıştırılmaktadır. Aitlik eki iki isim unsuru arasında sadece ilişki kurar, ancak iki unsuru bağlamaz.</a:t>
            </a:r>
            <a:br>
              <a:rPr sz="2800"/>
            </a:b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O kadar koştu </a:t>
            </a:r>
            <a:r>
              <a:rPr b="0" lang="en-US" sz="2800" strike="noStrike" u="none">
                <a:solidFill>
                  <a:srgbClr val="00ffff"/>
                </a:solidFill>
                <a:effectLst/>
                <a:uFillTx/>
                <a:latin typeface="Arial"/>
              </a:rPr>
              <a:t>ki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kalbi duracaktı.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(“O kadar koştu.” </a:t>
            </a:r>
            <a:r>
              <a:rPr b="0" lang="en-US" sz="2800" strike="noStrike" u="none">
                <a:solidFill>
                  <a:srgbClr val="00ffff"/>
                </a:solidFill>
                <a:effectLst/>
                <a:uFillTx/>
                <a:latin typeface="Arial"/>
              </a:rPr>
              <a:t>VE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“Kalbi duracaktı.”)</a:t>
            </a:r>
            <a:br>
              <a:rPr sz="2800"/>
            </a:b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Derin derin düşündük </a:t>
            </a:r>
            <a:r>
              <a:rPr b="0" lang="en-US" sz="2800" strike="noStrike" u="none">
                <a:solidFill>
                  <a:srgbClr val="00ffff"/>
                </a:solidFill>
                <a:effectLst/>
                <a:uFillTx/>
                <a:latin typeface="Arial"/>
              </a:rPr>
              <a:t>ki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yanlış yapmayalım.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(“Derin derin düşündük.” </a:t>
            </a:r>
            <a:r>
              <a:rPr b="0" lang="en-US" sz="2800" strike="noStrike" u="none">
                <a:solidFill>
                  <a:srgbClr val="00ffff"/>
                </a:solidFill>
                <a:effectLst/>
                <a:uFillTx/>
                <a:latin typeface="Arial"/>
              </a:rPr>
              <a:t>VE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“Yanlış yapmayalım.”)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d) “mİ” SORU EDATI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44" name="PlaceHolder 2"/>
          <p:cNvSpPr>
            <a:spLocks noGrp="1"/>
          </p:cNvSpPr>
          <p:nvPr>
            <p:ph/>
          </p:nvPr>
        </p:nvSpPr>
        <p:spPr>
          <a:xfrm>
            <a:off x="457200" y="1599840"/>
            <a:ext cx="82296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Çoğu zaman literatürde yanlış olarak </a:t>
            </a:r>
            <a:br>
              <a:rPr sz="2800"/>
            </a:b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“mi soru eki”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olarak görülebilir.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Bazı Türk şivelerinde gerçekten de ek olarak kullanılır, ancak Türkiye Türkçesinde edat görevindedir.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Dolayısıyla, hiç istisna durumlar olmadan,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her zaman kelimeden ayrı yazılır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00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Görevi: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Kendisinden önceki kelimeye soru anlamı katarak, soru cümlesi kurar.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Diğer sözlerle soru, kendisinden önceki ilk kelimeyle alakalıdır.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d) “mİ” SORU EDATI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46" name="PlaceHolder 2"/>
          <p:cNvSpPr>
            <a:spLocks noGrp="1"/>
          </p:cNvSpPr>
          <p:nvPr>
            <p:ph/>
          </p:nvPr>
        </p:nvSpPr>
        <p:spPr>
          <a:xfrm>
            <a:off x="457200" y="1599840"/>
            <a:ext cx="82296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Cümle başı hariç, tüm diğer yerlerde kullanılabilir:</a:t>
            </a: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Ertan işe dün gitmek istemedi.</a:t>
            </a:r>
            <a:br>
              <a:rPr sz="3200"/>
            </a:br>
            <a:r>
              <a:rPr b="0" lang="en-US" sz="3200" strike="noStrike" u="none">
                <a:solidFill>
                  <a:srgbClr val="00ffff"/>
                </a:solidFill>
                <a:effectLst/>
                <a:uFillTx/>
                <a:latin typeface="Arial"/>
              </a:rPr>
              <a:t>Ertan mı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dün işe gitmek istemedi?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Ertan </a:t>
            </a:r>
            <a:r>
              <a:rPr b="0" lang="en-US" sz="3200" strike="noStrike" u="none">
                <a:solidFill>
                  <a:srgbClr val="00ffff"/>
                </a:solidFill>
                <a:effectLst/>
                <a:uFillTx/>
                <a:latin typeface="Arial"/>
              </a:rPr>
              <a:t>işe mi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dün gitmek istemedi?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Ertan işe </a:t>
            </a:r>
            <a:r>
              <a:rPr b="0" lang="en-US" sz="3200" strike="noStrike" u="none">
                <a:solidFill>
                  <a:srgbClr val="00ffff"/>
                </a:solidFill>
                <a:effectLst/>
                <a:uFillTx/>
                <a:latin typeface="Arial"/>
              </a:rPr>
              <a:t>dün mü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gitmek istemedi?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Ertan işe dün </a:t>
            </a:r>
            <a:r>
              <a:rPr b="0" lang="en-US" sz="3200" strike="noStrike" u="none">
                <a:solidFill>
                  <a:srgbClr val="00ffff"/>
                </a:solidFill>
                <a:effectLst/>
                <a:uFillTx/>
                <a:latin typeface="Arial"/>
              </a:rPr>
              <a:t>gitmek mi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istemedi?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Ertan işe dün gitmek </a:t>
            </a:r>
            <a:r>
              <a:rPr b="0" lang="en-US" sz="3200" strike="noStrike" u="none">
                <a:solidFill>
                  <a:srgbClr val="00ffff"/>
                </a:solidFill>
                <a:effectLst/>
                <a:uFillTx/>
                <a:latin typeface="Arial"/>
              </a:rPr>
              <a:t>istemedi mi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?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(Neden cümle başında gelmez?)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Araya başka kelimeler giremez. (Neden?)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b) İYELİK EKLERİ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1" name="PlaceHolder 2"/>
          <p:cNvSpPr>
            <a:spLocks noGrp="1"/>
          </p:cNvSpPr>
          <p:nvPr>
            <p:ph/>
          </p:nvPr>
        </p:nvSpPr>
        <p:spPr>
          <a:xfrm>
            <a:off x="457200" y="1599840"/>
            <a:ext cx="82296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iye = sahip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Tanımı: 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İyelik ekleri, eklendikleri ismin kime ait olduğunu bildiren eklerdir.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Konuşmada kişiler üçe ayrılır. Bunlar da teklik ve çoklukta olabilir:</a:t>
            </a:r>
            <a:br>
              <a:rPr sz="3200"/>
            </a:br>
            <a:r>
              <a:rPr b="0" lang="en-US" sz="3200" strike="noStrike" u="none">
                <a:solidFill>
                  <a:srgbClr val="00ffff"/>
                </a:solidFill>
                <a:effectLst/>
                <a:uFillTx/>
                <a:latin typeface="Arial"/>
              </a:rPr>
              <a:t>1. konuşan / konuşanlar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(ben / biz)</a:t>
            </a:r>
            <a:br>
              <a:rPr sz="3200"/>
            </a:br>
            <a:r>
              <a:rPr b="0" lang="en-US" sz="3200" strike="noStrike" u="none">
                <a:solidFill>
                  <a:srgbClr val="00ffff"/>
                </a:solidFill>
                <a:effectLst/>
                <a:uFillTx/>
                <a:latin typeface="Arial"/>
              </a:rPr>
              <a:t>2. kendisine konuşulan / kendilerine konuşulanlar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(sen / siz)</a:t>
            </a:r>
            <a:br>
              <a:rPr sz="3200"/>
            </a:br>
            <a:r>
              <a:rPr b="0" lang="en-US" sz="3200" strike="noStrike" u="none">
                <a:solidFill>
                  <a:srgbClr val="00ffff"/>
                </a:solidFill>
                <a:effectLst/>
                <a:uFillTx/>
                <a:latin typeface="Arial"/>
              </a:rPr>
              <a:t>3. hakkında konuşulan / haklarında konuşulanlar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(o / onlar)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d) “mİ” SORU EDATI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48" name="PlaceHolder 2"/>
          <p:cNvSpPr>
            <a:spLocks noGrp="1"/>
          </p:cNvSpPr>
          <p:nvPr>
            <p:ph/>
          </p:nvPr>
        </p:nvSpPr>
        <p:spPr>
          <a:xfrm>
            <a:off x="457200" y="1599840"/>
            <a:ext cx="82296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Soru anlamı her zaman sadece bir kelimeyle alakalı olmayabilir. Çoğu zaman bir kelime grubuna soru anlamı katar:</a:t>
            </a:r>
            <a:br>
              <a:rPr sz="3200"/>
            </a:br>
            <a:r>
              <a:rPr b="0" lang="en-US" sz="3200" strike="noStrike" u="sng">
                <a:solidFill>
                  <a:srgbClr val="00ffff"/>
                </a:solidFill>
                <a:effectLst/>
                <a:uFillTx/>
                <a:latin typeface="Arial"/>
              </a:rPr>
              <a:t>Televizyon starı</a:t>
            </a:r>
            <a:r>
              <a:rPr b="0" lang="en-US" sz="3200" strike="noStrike" u="none">
                <a:solidFill>
                  <a:srgbClr val="00ffff"/>
                </a:solidFill>
                <a:effectLst/>
                <a:uFillTx/>
                <a:latin typeface="Arial"/>
              </a:rPr>
              <a:t> mı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geldi dedin?</a:t>
            </a:r>
            <a:br>
              <a:rPr sz="3200"/>
            </a:br>
            <a:r>
              <a:rPr b="0" lang="en-US" sz="3200" strike="noStrike" u="sng">
                <a:solidFill>
                  <a:srgbClr val="00ffff"/>
                </a:solidFill>
                <a:effectLst/>
                <a:uFillTx/>
                <a:latin typeface="Arial"/>
              </a:rPr>
              <a:t>Dün öğleden sonra</a:t>
            </a:r>
            <a:r>
              <a:rPr b="0" lang="en-US" sz="3200" strike="noStrike" u="none">
                <a:solidFill>
                  <a:srgbClr val="00ffff"/>
                </a:solidFill>
                <a:effectLst/>
                <a:uFillTx/>
                <a:latin typeface="Arial"/>
              </a:rPr>
              <a:t> mı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yağmur yağdı?</a:t>
            </a:r>
            <a:br>
              <a:rPr sz="3200"/>
            </a:br>
            <a:r>
              <a:rPr b="0" lang="en-US" sz="3200" strike="noStrike" u="sng">
                <a:solidFill>
                  <a:srgbClr val="00ffff"/>
                </a:solidFill>
                <a:effectLst/>
                <a:uFillTx/>
                <a:latin typeface="Arial"/>
              </a:rPr>
              <a:t>Önümüzdeki hafta</a:t>
            </a:r>
            <a:r>
              <a:rPr b="0" lang="en-US" sz="3200" strike="noStrike" u="none">
                <a:solidFill>
                  <a:srgbClr val="00ffff"/>
                </a:solidFill>
                <a:effectLst/>
                <a:uFillTx/>
                <a:latin typeface="Arial"/>
              </a:rPr>
              <a:t> mı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finaller?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Bir kelime, daha doğrusu bir edat olmasına rağmen, istisna olarak, dört varyantı var: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mı, mi, mu, mü.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Büyük ve küçük ünlü uyumuna uyar.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Aşağıdaki metinde isim çekim eklerini bulunuz: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50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457200" indent="-457200">
              <a:lnSpc>
                <a:spcPct val="90000"/>
              </a:lnSpc>
              <a:spcBef>
                <a:spcPts val="601"/>
              </a:spcBef>
              <a:buClr>
                <a:srgbClr val="ffff00"/>
              </a:buClr>
              <a:buFont typeface="Aria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Siyah çerçeveli gözlükleri ona entelektüel bir hava veriyordu. </a:t>
            </a:r>
            <a:endParaRPr b="0" lang="en-US" sz="24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457200" indent="-457200">
              <a:lnSpc>
                <a:spcPct val="90000"/>
              </a:lnSpc>
              <a:spcBef>
                <a:spcPts val="601"/>
              </a:spcBef>
              <a:buClr>
                <a:srgbClr val="ffffff"/>
              </a:buClr>
              <a:buFont typeface="Aria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"Hiç senin tipin değil aslında" dedim. </a:t>
            </a:r>
            <a:endParaRPr b="0" lang="en-US" sz="24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457200" indent="-457200">
              <a:lnSpc>
                <a:spcPct val="90000"/>
              </a:lnSpc>
              <a:spcBef>
                <a:spcPts val="601"/>
              </a:spcBef>
              <a:buClr>
                <a:srgbClr val="ffff00"/>
              </a:buClr>
              <a:buFont typeface="Aria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"Benim tipim olanları da gördük." </a:t>
            </a:r>
            <a:endParaRPr b="0" lang="en-US" sz="24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457200" indent="-457200">
              <a:lnSpc>
                <a:spcPct val="90000"/>
              </a:lnSpc>
              <a:spcBef>
                <a:spcPts val="601"/>
              </a:spcBef>
              <a:buClr>
                <a:srgbClr val="ffffff"/>
              </a:buClr>
              <a:buFont typeface="Aria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"Bu yaştaki kadınlarla uğraşmak zordur ama." </a:t>
            </a:r>
            <a:endParaRPr b="0" lang="en-US" sz="24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457200" indent="-457200">
              <a:lnSpc>
                <a:spcPct val="90000"/>
              </a:lnSpc>
              <a:spcBef>
                <a:spcPts val="601"/>
              </a:spcBef>
              <a:buClr>
                <a:srgbClr val="ffff00"/>
              </a:buClr>
              <a:buFont typeface="Aria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"Ayrıca böyle gidersen yüz yaşına geleceksin ve hâlâ yanında kimse olmayacak." </a:t>
            </a:r>
            <a:endParaRPr b="0" lang="en-US" sz="24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457200" indent="-457200">
              <a:lnSpc>
                <a:spcPct val="90000"/>
              </a:lnSpc>
              <a:spcBef>
                <a:spcPts val="601"/>
              </a:spcBef>
              <a:buClr>
                <a:srgbClr val="ffffff"/>
              </a:buClr>
              <a:buFont typeface="Aria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"Şahsen programdan sonra ilgilenmeyi düşünüyorum." </a:t>
            </a:r>
            <a:endParaRPr b="0" lang="en-US" sz="24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457200" indent="-457200">
              <a:lnSpc>
                <a:spcPct val="90000"/>
              </a:lnSpc>
              <a:spcBef>
                <a:spcPts val="601"/>
              </a:spcBef>
              <a:buClr>
                <a:srgbClr val="ffff00"/>
              </a:buClr>
              <a:buFont typeface="Aria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Elvan Perin Orkestrası olarak, Etiler'deki ilk gecemizdi. </a:t>
            </a:r>
            <a:endParaRPr b="0" lang="en-US" sz="24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457200" indent="-457200">
              <a:lnSpc>
                <a:spcPct val="90000"/>
              </a:lnSpc>
              <a:spcBef>
                <a:spcPts val="601"/>
              </a:spcBef>
              <a:buClr>
                <a:srgbClr val="ffffff"/>
              </a:buClr>
              <a:buFont typeface="Aria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Masaların neredeyse tamamı dolmuştu, işletmecilerin yüzü gülüyordu. </a:t>
            </a:r>
            <a:endParaRPr b="0" lang="en-US" sz="24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457200" indent="-457200">
              <a:lnSpc>
                <a:spcPct val="90000"/>
              </a:lnSpc>
              <a:spcBef>
                <a:spcPts val="601"/>
              </a:spcBef>
              <a:buClr>
                <a:srgbClr val="ffff00"/>
              </a:buClr>
              <a:buFont typeface="Aria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Başımı çevirip mekânı dolduran kalabalığa baktım ve Elvan kardeşimizin benim zannettiğimden de meşhur olduğunu düşündüm.      </a:t>
            </a: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(Tuna Kiremitçi, “Bu İşte Bir Yalnızlık Var”)</a:t>
            </a:r>
            <a:endParaRPr b="0" lang="en-US" sz="24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Aşağıdaki metinde isim çekim eklerini bulunuz: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52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533520" indent="-533520">
              <a:lnSpc>
                <a:spcPct val="80000"/>
              </a:lnSpc>
              <a:spcBef>
                <a:spcPts val="601"/>
              </a:spcBef>
              <a:buClr>
                <a:srgbClr val="ffff00"/>
              </a:buClr>
              <a:buFont typeface="Aria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Altan malum hedefine o kadar kilitlenmişti ki, yanından ayrıldığımı fark etmedi bile.</a:t>
            </a: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endParaRPr b="0" lang="en-US" sz="24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533520" indent="-533520">
              <a:lnSpc>
                <a:spcPct val="80000"/>
              </a:lnSpc>
              <a:spcBef>
                <a:spcPts val="601"/>
              </a:spcBef>
              <a:buClr>
                <a:srgbClr val="ffffff"/>
              </a:buClr>
              <a:buFont typeface="Aria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Gruptaki öteki oğlanlar sahne kenarındaki bir masada oturmuş gülüşüyorlardı. </a:t>
            </a:r>
            <a:endParaRPr b="0" lang="en-US" sz="24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533520" indent="-533520">
              <a:lnSpc>
                <a:spcPct val="80000"/>
              </a:lnSpc>
              <a:spcBef>
                <a:spcPts val="601"/>
              </a:spcBef>
              <a:buClr>
                <a:srgbClr val="ffff00"/>
              </a:buClr>
              <a:buFont typeface="Aria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Onlara yaklaşınca ellerindeki maytapları yakıp bana doğru salladılar. </a:t>
            </a:r>
            <a:endParaRPr b="0" lang="en-US" sz="24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533520" indent="-533520">
              <a:lnSpc>
                <a:spcPct val="80000"/>
              </a:lnSpc>
              <a:spcBef>
                <a:spcPts val="601"/>
              </a:spcBef>
              <a:buClr>
                <a:srgbClr val="ffffff"/>
              </a:buClr>
              <a:buFont typeface="Aria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"Olayımız nedir?" dedim. </a:t>
            </a:r>
            <a:endParaRPr b="0" lang="en-US" sz="24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533520" indent="-533520">
              <a:lnSpc>
                <a:spcPct val="80000"/>
              </a:lnSpc>
              <a:spcBef>
                <a:spcPts val="601"/>
              </a:spcBef>
              <a:buClr>
                <a:srgbClr val="ffff00"/>
              </a:buClr>
              <a:buFont typeface="Aria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"On ikiye doğru başlarız herhalde" dedi Hakan. </a:t>
            </a:r>
            <a:endParaRPr b="0" lang="en-US" sz="24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533520" indent="-533520">
              <a:lnSpc>
                <a:spcPct val="80000"/>
              </a:lnSpc>
              <a:spcBef>
                <a:spcPts val="601"/>
              </a:spcBef>
              <a:buClr>
                <a:srgbClr val="ffffff"/>
              </a:buClr>
              <a:buFont typeface="Aria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Bas gitarı o çalıyordu grupta. </a:t>
            </a:r>
            <a:endParaRPr b="0" lang="en-US" sz="24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533520" indent="-533520">
              <a:lnSpc>
                <a:spcPct val="80000"/>
              </a:lnSpc>
              <a:spcBef>
                <a:spcPts val="601"/>
              </a:spcBef>
              <a:buClr>
                <a:srgbClr val="ffff00"/>
              </a:buClr>
              <a:buFont typeface="Aria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"Onu sormuyorum. </a:t>
            </a:r>
            <a:endParaRPr b="0" lang="en-US" sz="24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533520" indent="-533520">
              <a:lnSpc>
                <a:spcPct val="80000"/>
              </a:lnSpc>
              <a:spcBef>
                <a:spcPts val="601"/>
              </a:spcBef>
              <a:buClr>
                <a:srgbClr val="ffffff"/>
              </a:buClr>
              <a:buFont typeface="Aria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Etrafta bir sürü kız var. </a:t>
            </a:r>
            <a:endParaRPr b="0" lang="en-US" sz="24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533520" indent="-533520">
              <a:lnSpc>
                <a:spcPct val="80000"/>
              </a:lnSpc>
              <a:spcBef>
                <a:spcPts val="601"/>
              </a:spcBef>
              <a:buClr>
                <a:srgbClr val="ffff00"/>
              </a:buClr>
              <a:buFont typeface="Aria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Niye bir şey yapmıyorsunuz?" </a:t>
            </a:r>
            <a:endParaRPr b="0" lang="en-US" sz="24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533520" indent="-533520">
              <a:lnSpc>
                <a:spcPct val="80000"/>
              </a:lnSpc>
              <a:spcBef>
                <a:spcPts val="601"/>
              </a:spcBef>
              <a:buClr>
                <a:srgbClr val="ffffff"/>
              </a:buClr>
              <a:buFont typeface="Aria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"Altan Abi bizim yerimize zamparalık yapar nasılsa." </a:t>
            </a:r>
            <a:endParaRPr b="0" lang="en-US" sz="24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533520" indent="-533520">
              <a:lnSpc>
                <a:spcPct val="80000"/>
              </a:lnSpc>
              <a:spcBef>
                <a:spcPts val="601"/>
              </a:spcBef>
              <a:buClr>
                <a:srgbClr val="ffff00"/>
              </a:buClr>
              <a:buFont typeface="Aria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"O zaman sana bir şey söyleyeyim" dedim, eğilip kulağına fısıldayarak.      </a:t>
            </a: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(Tuna Kiremitçi, “Bu İşte Bir Yalnızlık Var”)</a:t>
            </a:r>
            <a:endParaRPr b="0" lang="en-US" sz="24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Aşağıdaki metinde isim çekim eklerini bulunuz: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54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533520" indent="-533520">
              <a:lnSpc>
                <a:spcPct val="90000"/>
              </a:lnSpc>
              <a:spcBef>
                <a:spcPts val="700"/>
              </a:spcBef>
              <a:buClr>
                <a:srgbClr val="ffff00"/>
              </a:buClr>
              <a:buFont typeface="Aria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"Özür dileyeceğine git de şu kızlarla tanış.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533520" indent="-533520">
              <a:lnSpc>
                <a:spcPct val="90000"/>
              </a:lnSpc>
              <a:spcBef>
                <a:spcPts val="700"/>
              </a:spcBef>
              <a:buClr>
                <a:srgbClr val="ffffff"/>
              </a:buClr>
              <a:buFont typeface="Aria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Odasına girdiğimde Elvan ayaklarım uzatmış cep telefonuyla konuşuyordu. 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533520" indent="-533520">
              <a:lnSpc>
                <a:spcPct val="90000"/>
              </a:lnSpc>
              <a:spcBef>
                <a:spcPts val="700"/>
              </a:spcBef>
              <a:buClr>
                <a:srgbClr val="ffff00"/>
              </a:buClr>
              <a:buFont typeface="Aria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Üzerinde allı pullu sahne kostümü vardı.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533520" indent="-533520">
              <a:lnSpc>
                <a:spcPct val="90000"/>
              </a:lnSpc>
              <a:spcBef>
                <a:spcPts val="700"/>
              </a:spcBef>
              <a:buClr>
                <a:srgbClr val="ffffff"/>
              </a:buClr>
              <a:buFont typeface="Aria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Yeni sıkılmış, ağır bir parfüm kokusu burnuma doldu. 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533520" indent="-533520">
              <a:lnSpc>
                <a:spcPct val="90000"/>
              </a:lnSpc>
              <a:spcBef>
                <a:spcPts val="700"/>
              </a:spcBef>
              <a:buClr>
                <a:srgbClr val="ffff00"/>
              </a:buClr>
              <a:buFont typeface="Aria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Makyaj masası renk renk çiçekle doluydu. 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533520" indent="-533520">
              <a:lnSpc>
                <a:spcPct val="90000"/>
              </a:lnSpc>
              <a:spcBef>
                <a:spcPts val="700"/>
              </a:spcBef>
              <a:buClr>
                <a:srgbClr val="ffffff"/>
              </a:buClr>
              <a:buFont typeface="Aria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Ben kapıya doğru geri hamle edince eliyle kalmamı işaret etti. 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533520" indent="-533520">
              <a:lnSpc>
                <a:spcPct val="90000"/>
              </a:lnSpc>
              <a:spcBef>
                <a:spcPts val="700"/>
              </a:spcBef>
              <a:buClr>
                <a:srgbClr val="ffff00"/>
              </a:buClr>
              <a:buFont typeface="Aria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"Nasılsınız?" dedi, telefonu çantasına koyarken.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533520" indent="-533520">
              <a:lnSpc>
                <a:spcPct val="90000"/>
              </a:lnSpc>
              <a:spcBef>
                <a:spcPts val="700"/>
              </a:spcBef>
              <a:buClr>
                <a:srgbClr val="ffffff"/>
              </a:buClr>
              <a:buFont typeface="Aria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"Kalabalığın farkında mısınız?" 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(Tuna Kiremitçi, “Bu İşte Bir Yalnızlık Var”)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 algn="ctr">
              <a:spcBef>
                <a:spcPts val="134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54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BUGÜNLÜK BU KADAR</a:t>
            </a:r>
            <a:br>
              <a:rPr sz="5400"/>
            </a:br>
            <a:br>
              <a:rPr sz="5400"/>
            </a:br>
            <a:r>
              <a:rPr b="1" lang="en-US" sz="5400" strike="noStrike" u="none">
                <a:solidFill>
                  <a:srgbClr val="ffff00"/>
                </a:solidFill>
                <a:effectLst/>
                <a:uFillTx/>
                <a:latin typeface="Wingdings"/>
                <a:ea typeface="Wingdings"/>
              </a:rPr>
              <a:t></a:t>
            </a:r>
            <a:endParaRPr b="0" lang="en-US" sz="54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b) İYELİK EKLERİ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3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80000"/>
              </a:lnSpc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Türkçede iyelik ekleri şunlardır:</a:t>
            </a:r>
            <a:br>
              <a:rPr sz="2800"/>
            </a:b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a) Birinci teklik kişi iyelik eki (1Tie), /-m/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İsim ünlüyle bittiğinde, doğrudan doğruya gelir: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ütü+m, masa+m, yazı+m, usta+m, oda+m, 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kanka+m, anne+m, koca+m, amca+m, vb.</a:t>
            </a:r>
            <a:br>
              <a:rPr sz="2800"/>
            </a:br>
            <a:br>
              <a:rPr sz="2800"/>
            </a:b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İstisna: 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su+m değil de 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su+(yu)m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(Tahminen:</a:t>
            </a:r>
            <a:br>
              <a:rPr sz="2800"/>
            </a:br>
            <a:r>
              <a:rPr b="0" lang="en-US" sz="2800" strike="noStrike" u="none">
                <a:solidFill>
                  <a:srgbClr val="00ffff"/>
                </a:solidFill>
                <a:effectLst/>
                <a:uFillTx/>
                <a:latin typeface="Arial"/>
              </a:rPr>
              <a:t>*sıb+ım &gt; sub+ım &gt; suw+um &gt; su(ø)+(y)um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) </a:t>
            </a:r>
            <a:br>
              <a:rPr sz="2800"/>
            </a:b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İsim ünsüzle bittiğinde, araya dar bir ünlü girer: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kız+(ı)m, eş+(i)m, ev+(i)m, gül+(ü)m, 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oğul+(u)m (&gt; oğlum), bilgisayar+(ı)m, vb.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Bu dar ünlü, büyük ve küçük ünlü uyumuna uyar.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b) İYELİK EKLERİ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/>
          </p:nvPr>
        </p:nvSpPr>
        <p:spPr>
          <a:xfrm>
            <a:off x="457200" y="1599840"/>
            <a:ext cx="86868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00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b) İkinci teklik kişi iyelik eki (2Tie), /-n/ 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İsmin sonunda ünlü varsa, o zaman doğrudan doğruya bu ek gelir: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yara+n, sayı+n, koşu+n, teyze+n, aile+n, 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gösteri+n, ileti+n, vb.</a:t>
            </a:r>
            <a:br>
              <a:rPr sz="2800"/>
            </a:br>
            <a:br>
              <a:rPr sz="2800"/>
            </a:b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İstisna: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su+n yerine 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su+(yu)n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.</a:t>
            </a:r>
            <a:br>
              <a:rPr sz="2800"/>
            </a:b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İsmin sonunda ünsüz varsa, ekten önce araya dar bir ünlü girer: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ders+(i)n, saç+(ı)n, gurur+(u)n, göz+(ü)n, vb.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Bu dar ünlü, büyük ve küçük ünlü uyumuna uyar.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b) İYELİK EKLERİ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80000"/>
              </a:lnSpc>
              <a:spcBef>
                <a:spcPts val="601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c) Üçüncü teklik kişi iyelik eki (3Tie), /-İ/</a:t>
            </a:r>
            <a:br>
              <a:rPr sz="2400"/>
            </a:b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Ek, büyük ve küçük ünlü uyumuna uyar.</a:t>
            </a:r>
            <a:br>
              <a:rPr sz="2400"/>
            </a:b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İsim ünsüzle bittiğinde, ek doğrudan doğruya eklenir:</a:t>
            </a:r>
            <a:br>
              <a:rPr sz="2400"/>
            </a:b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saç+ı, ev+i, buz+u, söz+ü, vb.</a:t>
            </a: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br>
              <a:rPr sz="2400"/>
            </a:br>
            <a:br>
              <a:rPr sz="2400"/>
            </a:b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İsim ünlüyle bittiğinde ise, ekten önce araya </a:t>
            </a:r>
            <a:r>
              <a:rPr b="0" lang="en-US" sz="24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“s”</a:t>
            </a: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kaynaştırma ünsüzü girer:</a:t>
            </a:r>
            <a:br>
              <a:rPr sz="2400"/>
            </a:b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deri+(s)i, kapı+(s)ı, kutu+(s)u, kötü+(s)ü, vb.</a:t>
            </a:r>
            <a:br>
              <a:rPr sz="2400"/>
            </a:br>
            <a:br>
              <a:rPr sz="2400"/>
            </a:b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(</a:t>
            </a:r>
            <a:r>
              <a:rPr b="0" lang="en-US" sz="24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Not: </a:t>
            </a: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“s” kaynaştırma ünsüzü sadece 3Tie’nden önce kullanılır!)</a:t>
            </a:r>
            <a:br>
              <a:rPr sz="2400"/>
            </a:br>
            <a:br>
              <a:rPr sz="2400"/>
            </a:br>
            <a:r>
              <a:rPr b="0" lang="en-US" sz="24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İstisna: </a:t>
            </a: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su+(s)u yerine </a:t>
            </a: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su+(y)u</a:t>
            </a: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.</a:t>
            </a:r>
            <a:br>
              <a:rPr sz="2400"/>
            </a:br>
            <a:br>
              <a:rPr sz="2400"/>
            </a:br>
            <a:r>
              <a:rPr b="0" lang="en-US" sz="24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Yanlış kullanımlar (</a:t>
            </a: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iki+(s)i</a:t>
            </a:r>
            <a:r>
              <a:rPr b="0" lang="en-US" sz="24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’nden analojiyle):</a:t>
            </a: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bir+i+(s)i, üç+ü+(s)ü, dört+ü+(s)ü (&gt;dördüsü), beş+i+(s)i, vb.</a:t>
            </a:r>
            <a:br>
              <a:rPr sz="2400"/>
            </a:br>
            <a:r>
              <a:rPr b="0" lang="en-US" sz="24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Doğru kullanımlar:</a:t>
            </a: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bir+i, üç+ü, dört+ü (&gt;dördü), beş+i, vb.</a:t>
            </a:r>
            <a:endParaRPr b="0" lang="en-US" sz="24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b) İYELİK EKLERİ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/>
          </p:nvPr>
        </p:nvSpPr>
        <p:spPr>
          <a:xfrm>
            <a:off x="457200" y="1599840"/>
            <a:ext cx="86868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00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ç) Birinci çokluk kişi iyelik eki (1Çie), /-mİz/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Ek büyük ve küçük ünlü uyumuna uyar.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İsim ünlüyle biterse, doğrudan doğruya isme gelir: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yapı+mız, bölge+miz, koşu+muz, görgü+müz, vb.</a:t>
            </a:r>
            <a:br>
              <a:rPr sz="2800"/>
            </a:br>
            <a:br>
              <a:rPr sz="2800"/>
            </a:b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İstisna: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su+muz yerine 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su+(yu)muz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.</a:t>
            </a:r>
            <a:br>
              <a:rPr sz="2800"/>
            </a:b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İsim ünsüzle biterse, ekten önce araya büyük ve küçük ünlü uyumuna göre dar bir ünlü girer: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çay+(ı)mız, dert+(i)miz (&gt;derdimiz), 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tuz+(u)muz, söz+(ü)müz, vb. 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b) İYELİK EKLERİ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00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d) İkinci çokluk kişi iyelik eki (2Çie), /-nİz/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Ek büyük ve küçük ünlü uyumuna uyar.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İsim ünlüyle biterse, doğrudan doğruya isme bu ek gelir: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görgü+nüz, iğne+niz, maşa+nız, soru+nuz, vb.</a:t>
            </a:r>
            <a:br>
              <a:rPr sz="2800"/>
            </a:br>
            <a:br>
              <a:rPr sz="2800"/>
            </a:b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İstisna: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su+nuz yerine 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su+(yu)nuz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.</a:t>
            </a:r>
            <a:br>
              <a:rPr sz="2800"/>
            </a:b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İsim ünsüzle biterse, ekten önce araya büyük ve küçük ünlü uyumuna uygun dar bir ünlü girer: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kız+(ı)nız, köpek+(i)niz (&gt;köpeğiniz), 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kulüp+(ü)nüz (&gt;kulübünüz), okul+(u)nuz, vb.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b) İYELİK EKLERİ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e) Üçüncü çokluk kişi iyelik eki (3Çie), /-lArİ/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Ek, büyük ünlü uyumuna uyar.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İsmin ünlü veya ünsüzle bittiği farketmeksizin, doğrudan doğruya gelir: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arabaları &lt;araba+ları, düşleri &lt;düş+leri, elleri &lt;el+leri, kuşları &lt;kuş+ları, vb.</a:t>
            </a:r>
            <a:br>
              <a:rPr sz="3200"/>
            </a:b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Dikkat: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Bazen /-lArİ/ eki yerine, söz konusu 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/-lAr/ çokluk eki ve /-İ/ 3Tie olabilir:</a:t>
            </a: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O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nun çocuklar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ı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var. (3Tie)</a:t>
            </a: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Onlar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ın çocuk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ları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var. (3Çie)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b) İYELİK EKLERİ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İyelik ekleri geriye bakar ve bir isim unsuru ister:</a:t>
            </a:r>
            <a:br>
              <a:rPr sz="3200"/>
            </a:b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Meyrem’in eşi.</a:t>
            </a:r>
            <a:br>
              <a:rPr sz="3200"/>
            </a:b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Ülkemin durumu.</a:t>
            </a:r>
            <a:br>
              <a:rPr sz="3200"/>
            </a:b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Saç rengi.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 name="Offic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</TotalTime>
  <Application>LibreOffice/25.2.3.2$Linux_X86_64 LibreOffice_project/520$Build-2</Application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dc:description/>
  <dc:language>en-US</dc:language>
  <cp:lastModifiedBy>DEBIAN</cp:lastModifiedBy>
  <dcterms:modified xsi:type="dcterms:W3CDTF">2021-11-02T16:36:05Z</dcterms:modified>
  <cp:revision>5</cp:revision>
  <dc:subject/>
  <dc:title>İYELİK EKLERİ  ÇOKLUK EKİ  /-ki/ AİTLİK EKİ  “mİ” SORU EDATI</dc:title>
</cp:coreProperties>
</file>