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15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31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27.xml.rels" ContentType="application/vnd.openxmlformats-package.relationships+xml"/>
  <Override PartName="/ppt/slides/_rels/slide12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19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22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34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7.xml" ContentType="application/vnd.openxmlformats-officedocument.presentationml.slide+xml"/>
  <Override PartName="/ppt/slides/slide1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1374477-02B8-4203-AC48-99406BB92420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00EEC18-C38A-4434-8474-7BAC48FA8A33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120"/>
            <a:ext cx="7772400" cy="146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FİİL ÇEKİM EKLERİ</a:t>
            </a:r>
            <a:endParaRPr b="0" lang="en-US" sz="6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BELİRLİ GEÇMİŞ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Belirli Geçmiş Zaman Kipi (B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li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GZ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/-Dİ/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işin, hareketin, oluşun veya kılışın konuşmacı açısından belli bir geçmiş zamanda yapıldığını bildiren bir kiptir.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Konuşmacı, olaya katısa da katılmasa da,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bizzat kendisi şahittir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Literatürde bu zaman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“bilinen geçmiş zaman”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veya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“görülen geçmiş zaman”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da denir.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 anda, havada uçan topu gördük.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Daha dün sana yardım ettim.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Ödevini henüz yapmadın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BELİRLİ GEÇMİŞ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Yapılışı: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Fiil kök veya gövdelerine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Ekin sekiz varyantı vardır ve ünlü uyumları ile ünsüz uyumuna uyar.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Örneğin: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al-ma-dı-m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al-ma-dı-n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al-dı-Ø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al-ma-dı-Ø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al-ma-dı-k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al-dı-nız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al-ma-dı-nız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al-dı-lar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BELİRLİ GEÇMİŞ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Soru şekillerinde, şahıs ekleri “mİ” soru edatından sonra değil 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önce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gelir: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al-dı-m mı?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al-ma-dı-m mı?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al-dı-n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al-ma-dı-n mı?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al-dı-Ø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al-ma-dı-Ø mı?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al-dı-k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al-ma-dı-k mı?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al-dı-nız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al-ma-dı-nız mı?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al-dı-lar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al-ma-dı-lar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BELİRLİ GEÇMİŞ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Farklı kullanımlar: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Bazen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yakın gelecekte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yapılacak olan işin, hareketin, oluşun veya kılışın bildirilmesi için de kullanılır. Burada fiilin yapılması garanti altına alındığı için bu kip kullanılır. Daha doğrusu,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kesinlik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vardır: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Geldim!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(kapı çalınınca)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Durumlar bu kadar kötü olmaya devam ederse, haftaya ülke dışına çıktım!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BELİRLİ GEÇMİŞ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Çoğu zaman önemli şahsiyetlerin huzurunda, otoriter olan “ben” zamiri yerine, bu kip 1Ç kişide kullanılır: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Sayenizde, bunu da gördük, Efendim.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Bunun tersi de olabilir. Otoriter veya mevki sahibi kişiler, kendi konumunu vurgulamak için, bu kipi 1Ç kişide kullanır: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Çok yüz verdik size!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BELİRLİ GEÇMİŞ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Belirli geçmiş zaman kip ekiyle çok sayıda kalıplaşmış isim de elde edilmiştir:</a:t>
            </a:r>
            <a:br>
              <a:rPr sz="2800"/>
            </a:br>
            <a:r>
              <a:rPr b="0" lang="ru-RU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çıktı, girdi, pişti, uyd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Bazı birleşik yapılarda da bu kip ekinin kullanıldığı görülebilir. Bu kelimeler bugün kalıplaşmış isimlerdir: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dedikodu, gecekondu, imambayıldı, kaptıkaçtı, mirasyedi, şıpsevdi,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Dikkat: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Yukarıdaki iki kullanımda, ekin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kiplik görevi yoktur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ŞİMDİKİ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Şimdiki Zaman Kipi (ŞZ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/-yor/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işin, hareketin, oluşun veya kılışın konuşma anında yapıldığını bildiren kiptir.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Yapılışı: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Fiil kök veya gövdelerine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/-yor/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Kökeni: 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yorı- </a:t>
            </a:r>
            <a:r>
              <a:rPr b="0" i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“yürü-”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&gt; /-yor/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ek istisna olan tek varyantlı eklerden biridir ve ünlü uyumlarına uymaz.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ŞİMDİKİ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ünlüyle biterse, doğrudan doğruya gelir: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oku-yor-um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oku-yor-sun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oku-yor-sunuz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oku-yor-Ø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oku-yor-lar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ünsüzle biterse, ekten önce ünlü uyumlarına uyan dar bir ünlü eklenir: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bak-(ı)yor-um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bak-(ı)yor-sun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bak-(ı)yor-sunuz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bak-(ı)yor-Ø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bak-(ı)yor-lar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ŞİMDİKİ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Olumlu ve olumsuz soru şekillerinde, 3Ç şahıs eki “mİ” soru edatından sonra değil 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önce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gelir: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oku-ma-yor mu-(y)um? &gt; okumuyor muyum?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oku-ma-yor-lar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&gt; okumuyorlar mı?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bak-ma-yor mu-sun?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&gt; bakmıyor musun?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bak-ma-yor-lar mı?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&gt; bakmıyorlar mı?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Hatırlatma: /-yor/ şimdiki zaman ekinden önce gelen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geniş ünlüler daralır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koş-ma-yor-um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&gt; koşmuyorum,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başla-yor-sun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&gt; başlıyorsun.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ŞİMDİKİ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Diğer dillerde de olduğu gibi,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“konuşma anı”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kavramı matematiksel bir zaman kesiti değildir. Kullanımında, zaman ekseninde anlam kaymaları görülebilir: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a) Çoğu zaman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hikaye ve masallarda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belirsiz geçmiş ve geniş zamanı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kapsayabilir: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Hoca buna çok kızıyor.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gün Kral yola çıkıyor.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b)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Bir olay özetlendiğinde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belirli geçmiş zamanı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kapsayabilir:</a:t>
            </a:r>
            <a:br>
              <a:rPr sz="2800"/>
            </a:br>
            <a:r>
              <a:rPr b="0" lang="es-E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Araba yanlış yola giriyor ve kaza yapıyor.</a:t>
            </a:r>
            <a:br>
              <a:rPr sz="2800"/>
            </a:br>
            <a:r>
              <a:rPr b="0" lang="es-E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c) </a:t>
            </a:r>
            <a:r>
              <a:rPr b="0" lang="es-E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Yakın gelecekte kesin yapılacak olan işleri</a:t>
            </a:r>
            <a:r>
              <a:rPr b="0" lang="es-E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bildirmek için, </a:t>
            </a:r>
            <a:r>
              <a:rPr b="0" lang="es-E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gelecek zamanı</a:t>
            </a:r>
            <a:r>
              <a:rPr b="0" lang="es-E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da kapsayabilir: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Haftaya İstanbul’a gidiyorum.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FİİL ÇEKİM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 çekim ekleri, fiillerin çekiminde kullanılan ve sadece fiillere gelen eklerdir.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fiil çekim ekleri şunlardır: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Kip ekleri;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Şahis ekleri;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“mİ” soru edatı.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Çekimli fiillerde fiil çekim eklerinin dizilişi şöyledir: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[FİİL + KİP EKİ + ŞAHIS EKİ] + [“mİ”]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ŞİMDİKİ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Şimdiki zaman anlamı /-yor/ ekinin dışında 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/-mAktA/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/-mAdA/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ekleriyle de verilebilir.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ekler,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artık başlamış ve konuşma anına kadar devam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eden iş, hareket, oluş ve kılışın bildirilmesi için kullanılır.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Bunlar bir çeşit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“süren şimdiki zaman”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ekleridir, ancak geniş zamanla karıştırmamak gerekir.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Demek ki, bu eklerin kapsadığı zaman daha geniş, ancak kullanım alanları daha dardır.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ŞİMDİKİ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304920" y="1599840"/>
            <a:ext cx="861048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/-mAktA/ ve /-mAdA/ ekleri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birleşik eklerdir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Asıl ekler kendi görevlerini yitirerek, birleşik ek olarak ortak yeni görevler üstlenmişlerdir.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/-yor/ ekine kıyasen, bu eklerle fiillerin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çekimi farklıdır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Aslında, bu ekler şimdiki zaman anlamını verirler, ancak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kip ekleri değildir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Bunlar fiilleri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isimlendirir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Dolayısıyla, bu eklerden sonra, normalde /-yor/ ekinden sonra gelen şahıs ekleri gelmez.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Gelen şahıs ekleri,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ek-fiilden sonraki şekillerdir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ŞİMDİKİ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/-mAktA/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geçmişte başlayan ve konuşma anına kadar devam eden iş, hareket, oluş ve kılışları bildirmek için kullanılır.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Kapsadığı gelecek zaman anlamı çoğu zaman çok kısadır: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Mermer yontturup evler yaptırmaktasın.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Herkes gibi birini görmektesiniz.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Çoğu zaman iş ilanlarında kullanılır: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Rusça bilen satış elemanı aranmaktadır.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Bir yer hakkında bilgi verirken de kullanılır: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Ülkemizde iki milyon insan yaşamaktadır.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3. ŞİMDİKİ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/-mAdA/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ise, geçmişte başlayan ve konuşma anına kadar devam ve gelecekte de bir süre devam edecek iş, hareket, oluş ve kılışları bildirmek için kullanılır.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Kapsadığı gelecek zaman anlamı çoğu zaman daha geniştir.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Kullanımı alanı ise çok dardır ve nadiren görülür: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Yıllar geçmede, ömür tükenmede.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Başı aşağıya sarkmış, uyuklamadadır.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GENİŞ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Geniş Zaman Kipi (G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ş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Geçmişte başlayan, konuşma anına kadar devam eden ve, tahminen, gelecekte de yapılmaya devam edecek olan iş, hareket, oluş ve kılışları bildiren kiptir.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ŞZ’dan farklı olarak,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uzun zaman tekrarlanan eylemler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için kullanılır.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En çok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atasözlerinde, masallarda, fıkralarda, edebi eserlerde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kullanılır.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Saygı, muhtemel gelecek zaman, varsayımlarda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da kullanılmaktadır.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GENİŞ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Yapılışı: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Fiil kök veya gövdelerine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ünlüyle biterse, ek doğrudan doğruya gelir: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anla-r, başla-r, bekle-r, de-r, iste-r, oku-r, vb.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pt-BR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Ünsüzle biten çok heceli</a:t>
            </a: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fiillerde, ekten önce ünlü uyumlarına göre </a:t>
            </a:r>
            <a:r>
              <a:rPr b="0" lang="pt-BR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dar bir ünlü</a:t>
            </a: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girer: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bırak-(ı)r, getir-(i)r, dokun-(u)r, öldür-(ü)r, vb.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pt-BR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Ünsüzle biten tek heceli</a:t>
            </a: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fiillerde, ekten önce büyük ünlü uyumuna göre </a:t>
            </a:r>
            <a:r>
              <a:rPr b="0" lang="pt-BR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geniş bir ünlü</a:t>
            </a: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girer: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ak-(a)r,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bit-(e)r, gir-(e)r, koş-(a)r, yap-(a)r,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GENİŞ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“l”, “n”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“r”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ile biten bazı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çok sık kullanılan tek heceli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fillerde, ekten önce geniş ünlü yerine,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dar bir yardımcı ünlü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girer.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fiiller şunlardır: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al-(ı)r, bil-(i)r, bul-(u)r, den-(i)r, dur-(u)r, 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gel-(i)r, gör-(ü)r, kal-(ı)r, ol-(u)r, öl-(ü)r, </a:t>
            </a:r>
            <a:br>
              <a:rPr sz="3200"/>
            </a:br>
            <a:r>
              <a:rPr b="0" lang="pt-BR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san-(ı)r, var-(ı)r, ver-(i)r, vur-(u)r.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GENİŞ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Örneğin: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oku-r-um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oku-r-sun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oku-r-sunuz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oku-r-Ø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oku-r-lar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Geniş zaman kipinin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olumsuzluk şekilleri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farklıdır: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- 1T ve 1Ç’ta: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 &gt; /-Ø/ (düşer).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- 2T, 3T, 2Ç ve 3Ç’ta: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 &gt; /-z/ (değişir).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oku-ma-Ø-m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oku-ma-Ø-(y)ız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oku-ma-z-sın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oku-ma-z-sınız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oku-ma-z-Ø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oku-ma-z-lar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GENİŞ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- 3Ç olumlu ve olumsuz soru şekillerinde, şahıs ekleri “mİ” soru edatından sonra değil de önce gelir: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Göz göze gelirler mi?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Atasözlerinden örnekler: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Damlaya damlaya göl olur.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Üzüm üzüme baka baka kararır.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Akıl yaşta değil, baştadır.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Mayasız yoğurt tutmaz.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Su testisi, su yolunda kırılır.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4. GENİŞ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75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</a:t>
            </a:r>
            <a:r>
              <a:rPr b="0" lang="en-US" sz="27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Geniş zaman kipinin farklı kullanımları:</a:t>
            </a:r>
            <a:br>
              <a:rPr sz="2700"/>
            </a:br>
            <a:r>
              <a:rPr b="0" lang="en-US" sz="27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Rica anlamında kullanımı:</a:t>
            </a:r>
            <a:br>
              <a:rPr sz="2700"/>
            </a:br>
            <a:r>
              <a:rPr b="0" lang="en-US" sz="27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Pencereyi açar mısın?</a:t>
            </a:r>
            <a:br>
              <a:rPr sz="2700"/>
            </a:br>
            <a:r>
              <a:rPr b="0" lang="en-US" sz="27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Bardağı bana uzatır mısın?</a:t>
            </a:r>
            <a:br>
              <a:rPr sz="2700"/>
            </a:br>
            <a:r>
              <a:rPr b="0" lang="en-US" sz="27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Edebi eserlerin anlatımında, geçmiş zaman anlamında kullanımı:</a:t>
            </a:r>
            <a:br>
              <a:rPr sz="2700"/>
            </a:br>
            <a:r>
              <a:rPr b="0" lang="en-US" sz="27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Romanın kahramanı, küçük bir köyde doğar.</a:t>
            </a:r>
            <a:br>
              <a:rPr sz="2700"/>
            </a:br>
            <a:r>
              <a:rPr b="0" lang="en-US" sz="27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Masallarda da çok sık kullanılır:</a:t>
            </a:r>
            <a:br>
              <a:rPr sz="2700"/>
            </a:br>
            <a:r>
              <a:rPr b="0" lang="en-US" sz="27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Kırmızı başlıklı kız kapıyı açar ve içeri girer.</a:t>
            </a:r>
            <a:br>
              <a:rPr sz="2700"/>
            </a:br>
            <a:r>
              <a:rPr b="0" lang="en-US" sz="27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Konuşma dilinde, gelecek zaman anlamında kullanımı:</a:t>
            </a:r>
            <a:br>
              <a:rPr sz="2700"/>
            </a:br>
            <a:r>
              <a:rPr b="0" lang="en-US" sz="27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Yarın sabah size gelirim.</a:t>
            </a:r>
            <a:br>
              <a:rPr sz="2700"/>
            </a:br>
            <a:r>
              <a:rPr b="0" lang="en-US" sz="27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7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Sıfat-fiil eki</a:t>
            </a:r>
            <a:r>
              <a:rPr b="0" lang="en-US" sz="27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olarak da kullanılır, ancak bu durumda kiplik anlamı yoktur:</a:t>
            </a:r>
            <a:r>
              <a:rPr b="0" lang="en-US" sz="27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çalar saat, vb.</a:t>
            </a:r>
            <a:br>
              <a:rPr sz="2700"/>
            </a:br>
            <a:r>
              <a:rPr b="0" lang="en-US" sz="27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7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Kalıplaşmalarda </a:t>
            </a:r>
            <a:r>
              <a:rPr b="0" lang="en-US" sz="27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da görülür: </a:t>
            </a:r>
            <a:r>
              <a:rPr b="0" lang="en-US" sz="27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yazar, biçerdöver, ateşölçer, vb.</a:t>
            </a:r>
            <a:endParaRPr b="0" lang="en-US" sz="27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KİP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Kip ekleri, fiilleri zaman ve şekil bakımından belirten eklerdir.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kip ekleri ikiye ayrılır: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Bildirme kipleri;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Dilek (tasarlama) kipleri.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Dikkat: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Diğer dillerde kip ekleri sadece dilek kiplerini kapsamakta, ancak Türkçede bir çatı altında ele alınmaktadır.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5. GELECEK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5. Gelecek Zaman Kipi (G</a:t>
            </a:r>
            <a:r>
              <a:rPr b="0" lang="en-US" sz="32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</a:t>
            </a:r>
            <a:r>
              <a:rPr b="0" lang="en-US" sz="32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/-AcAk/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işin, hareketin, oluşun veya kılışın konuşma anından sonra bir zamanda yapılacağını veya yapılabileceğini bildiren bir kiptir.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Gelecek zamanda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kesinlilik yoktur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Dolayısıyla burada her zaman bir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olasılık, niyet, planlama, öngörme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vardır.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Yapılışı: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Fiil kök veya gövdelerine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/-AcAk/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5. GELECEK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ek büyük ünlü uyumuna uyar.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ünsüzle biterse, ek doğrudan doğruya gelir: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al-acak, gel-ecek, koş-acak, ver-ecek,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 ünlüyle biterse, ekten önce araya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“y” kaynaştırma ünsüzü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girer: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oku-(y)acak, başla-(y)acak, yara-(y)acak,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Ekten sonra ünlüyle başlayan bir şahıs eki geldiğinde, iki ünlü arasında kalan “k” ünsüzü ilk önce sedalılaşır (“g”), sonra da yumuşar (“ğ”):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bak-acak-ım &gt; bakacağım,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gör-ecek-iz &gt; göreceğiz,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5. GELECEK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Örneğin: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 mı-(y)ım?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 mı-(y)ım?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 mı-sın?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 mı-sın?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 mı-Ø?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 mı-Ø?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 mı-(y)ız?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 mı-(y)ız?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 mı-sınız?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 mı-sınız?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bak-acak-lar mı?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bak-ma-(y)acak-lar mı?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Görüldüğü gibi, 3Ç olumlu ve olumsuz soru şekillerinde, şahıs eki “mİ” soru edatından sonra değil de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önce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gelir.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“t” ünsüzüyle biten bazı tek heceli fiillerde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bu ek geldiğinde o “t” ünsüzü sedalılaşır ve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“d”ye dönüşür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et-ecek &gt; edecek, git-ecek &gt; gidecek,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tat-acak &gt; tadacak,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5. GELECEK ZAMAN KİPİ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Gelecek zaman kipinin farklı kullanımları: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Sıfat-fiil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eki olarak kullanılabilir. Bu durumda, kiplik görevi yoktur: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gelecek zaman, görülecek yer,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bakılacak yüz, sevilecek kız, vb.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Bazı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kalıplaşmış isimlerde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görülebilir: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içecek, gelecek, yiyecek,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/>
          </p:nvPr>
        </p:nvSpPr>
        <p:spPr>
          <a:xfrm>
            <a:off x="457200" y="2077560"/>
            <a:ext cx="8229600" cy="4048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lnSpc>
                <a:spcPct val="90000"/>
              </a:lnSpc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KADAR.</a:t>
            </a:r>
            <a:br>
              <a:rPr sz="4800"/>
            </a:b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90000"/>
              </a:lnSpc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BİLDİRME KİPLERİ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449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Bildirme kipleri, fiilin gösterdiği işin, hareketin, oluşun veya kılışın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ne zaman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yapıldığını bildiren eklerdir.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zaman kipleri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denir.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genel olarak üç zaman vardır: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geçmiş zaman;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şimdiki zaman;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gelecek zaman.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BİLDİRME KİPLERİ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Geçmişte bir işin, hareketin, oluşun veya kılışın konuşmacı tarafından tecrübe edilip edilmediğine göre, geçmiş zaman da ikiye ayrılır: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belirsiz geçmiş zaman;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belirli geçmiş zaman.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Bunların dışında, bir işin, hareketin, oluşun veya kılışın daha uzun sürdüğünü gösteren ve tüm zamanları kapsayan bir zaman da vardır: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geniş zaman.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A) BİLDİRME KİPLERİ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Dolayısıyla, Türkçede bu beş zamanı bildiren kipler şunlardır: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Belirsiz geçmiş zaman kipi;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Belirli geçmiş zaman kipi;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3. Şimdiki zaman kipi;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4. Geniş zaman kipi;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5. Gelecek zaman kipi.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Bildirme eklerinin seçimi için,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“konuşma anı”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(mutlak zaman, sıfır zaman) esas alınır.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BELİRSİZ GEÇMİŞ ZAMAN KİPİ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Belirsiz Geçmiş Zaman Kipi (B</a:t>
            </a:r>
            <a:r>
              <a:rPr b="0" lang="en-US" sz="2800" strike="noStrike" u="none" baseline="30000">
                <a:solidFill>
                  <a:srgbClr val="ffff00"/>
                </a:solidFill>
                <a:effectLst/>
                <a:uFillTx/>
                <a:latin typeface="Arial"/>
              </a:rPr>
              <a:t>siz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GZ</a:t>
            </a:r>
            <a:r>
              <a:rPr b="0" lang="en-US" sz="28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), /-mİş/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Fiilin gösterdiği işin, hareketin, oluşun veya kılışın, konuşmacı için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belli olmayan geçmiş bir zamanda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yapıldığını (başlayıp bittiğini) bildiren bir kiptir.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Buna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bizzat kendisi şahit değildir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Onun için bazen bu zamana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“duyulan geçmiş zaman”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veya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“öğrenilen geçmiş zaman”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da denir.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Hindistan’da tuhaf şeyler varmış.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Sen de mi bize gelmişsin?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varmış bir yokmuş…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Acele et, çarşıda ucuzluk varmış.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BELİRSİZ GEÇMİŞ ZAMAN KİPİ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Bazen konuşmacı işin, hareketin, oluşun veya kılışın yapılışına bizzat kendi şahittir, ancak bunu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unutmuştur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veya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sonradan farkına varmıştır: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Oraya nasıl varmışım, hiç hatırlamıyorum.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Meğer ben de size gelmişim.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Yapılışı: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Fiil kök veya gövdelerine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/-mİş/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 getirilerek yapılır.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Kullanımı daha çok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aktarmalı konuşmalarda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masallarda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Bu ekin dört varyantı vardır ve her iki ünlü uyumuna uyar.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BELİRSİZ GEÇMİŞ ZAMAN KİPİ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90000"/>
              </a:lnSpc>
              <a:spcBef>
                <a:spcPts val="64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Örneğin: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gel-miş-im 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gel-me-miş-im 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gel-miş-sin 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gel-me-miş-sin 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gel-miş-Ø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gel-me-miş-Ø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gel-miş-iz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gel-me-miş-iz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gel-miş-siniz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gel-me-miş-siniz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gel-miş-ler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gel-me-miş-ler</a:t>
            </a:r>
            <a:br>
              <a:rPr sz="2600"/>
            </a:b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Soru şekli örneği: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 mi-(y)im? 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 mi-(y)im?</a:t>
            </a:r>
            <a:endParaRPr b="0" lang="en-US" sz="2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4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Dikkat: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3Ç olumlu ve olumsuz soru şekillerinde, </a:t>
            </a: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şahıs eki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“mİ” soru edatından sonra değil de </a:t>
            </a: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önce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gelir: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gel-miş-ler mi?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	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gel-me-miş-ler mi?</a:t>
            </a:r>
            <a:endParaRPr b="0" lang="en-US" sz="2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4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Kiplik görevi olmadan, farklı kullanımı: </a:t>
            </a:r>
            <a:br>
              <a:rPr sz="2600"/>
            </a:br>
            <a:r>
              <a:rPr b="0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Sıfat-fiil eki 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olarak da kullanılır: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geçmiş zaman, vb.</a:t>
            </a:r>
            <a:endParaRPr b="0" lang="en-US" sz="2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2018-11-06T00:10:00Z</dcterms:created>
  <dc:creator/>
  <dc:description/>
  <dc:language>en-US</dc:language>
  <cp:lastModifiedBy>oktay</cp:lastModifiedBy>
  <dcterms:modified xsi:type="dcterms:W3CDTF">2018-11-06T00:10:39Z</dcterms:modified>
  <cp:revision>3</cp:revision>
  <dc:subject/>
  <dc:title>FİİL ÇEKİM EKLERİ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1033-10.1.0.6757</vt:lpwstr>
  </property>
</Properties>
</file>