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11.xml.rels" ContentType="application/vnd.openxmlformats-package.relationships+xml"/>
  <Override PartName="/ppt/slides/_rels/slide9.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xml.rels" ContentType="application/vnd.openxmlformats-package.relationships+xml"/>
  <Override PartName="/ppt/slides/_rels/slide16.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14836865-2A8A-459B-A271-C41F498D299D}"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0159A041-C6E8-4BF8-8B9E-FC198BF8ABBF}"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DED0A969-1DEE-4371-91E9-62537608BCAA}"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120"/>
            <a:ext cx="7772400" cy="146988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5400" strike="noStrike" u="none">
                <a:solidFill>
                  <a:srgbClr val="e3ebf1"/>
                </a:solidFill>
                <a:effectLst/>
                <a:uFillTx/>
                <a:latin typeface="Arial"/>
              </a:rPr>
              <a:t>MORFOLOJİYE GİRİŞ</a:t>
            </a:r>
            <a:endParaRPr b="0" lang="en-US" sz="5400" strike="noStrike" u="none">
              <a:solidFill>
                <a:srgbClr val="e3ebf1"/>
              </a:solidFill>
              <a:effectLst/>
              <a:uFillTx/>
              <a:latin typeface="Arial"/>
            </a:endParaRPr>
          </a:p>
        </p:txBody>
      </p:sp>
      <p:sp>
        <p:nvSpPr>
          <p:cNvPr id="10" name="PlaceHolder 2"/>
          <p:cNvSpPr>
            <a:spLocks noGrp="1"/>
          </p:cNvSpPr>
          <p:nvPr>
            <p:ph type="subTitle"/>
          </p:nvPr>
        </p:nvSpPr>
        <p:spPr>
          <a:xfrm>
            <a:off x="1371600" y="3886200"/>
            <a:ext cx="6400800" cy="1752480"/>
          </a:xfrm>
          <a:prstGeom prst="rect">
            <a:avLst/>
          </a:prstGeom>
          <a:noFill/>
          <a:ln w="0">
            <a:noFill/>
          </a:ln>
        </p:spPr>
        <p:txBody>
          <a:bodyPr lIns="0" rIns="0" tIns="0" bIns="0" anchor="t">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SES VE ANLAM ARASINDAKİ İLİŞKİ</a:t>
            </a:r>
            <a:endParaRPr b="0" lang="en-US" sz="4000" strike="noStrike" u="none">
              <a:solidFill>
                <a:srgbClr val="e3ebf1"/>
              </a:solidFill>
              <a:effectLst/>
              <a:uFillTx/>
              <a:latin typeface="Arial"/>
            </a:endParaRPr>
          </a:p>
        </p:txBody>
      </p:sp>
      <p:sp>
        <p:nvSpPr>
          <p:cNvPr id="28" name="PlaceHolder 2"/>
          <p:cNvSpPr>
            <a:spLocks noGrp="1"/>
          </p:cNvSpPr>
          <p:nvPr>
            <p:ph/>
          </p:nvPr>
        </p:nvSpPr>
        <p:spPr>
          <a:xfrm>
            <a:off x="457200" y="1600200"/>
            <a:ext cx="8229600" cy="50292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Dünya dillerinin yaradılışı hakkında birçok teori vardır.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Eskiden insanlar çıkardıkları bazı gelişigüzel ve teşekkülsüz seslere anlam katmışlardır.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Bazılarını ise, doğadaki sesleri taklit ederek çıkarmışlardır.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Kendilerinin anlam verdikleri sesler ve taklit ettikleri doğa sesleriyle anlaşmaya başlamışlardır.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SES VE ANLAM ARASINDAKİ İLİŞKİ</a:t>
            </a:r>
            <a:endParaRPr b="0" lang="en-US" sz="4000" strike="noStrike" u="none">
              <a:solidFill>
                <a:srgbClr val="e3ebf1"/>
              </a:solidFill>
              <a:effectLst/>
              <a:uFillTx/>
              <a:latin typeface="Arial"/>
            </a:endParaRPr>
          </a:p>
        </p:txBody>
      </p:sp>
      <p:sp>
        <p:nvSpPr>
          <p:cNvPr id="30"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ea typeface="宋体"/>
              </a:rPr>
              <a:t>Bugün Türkçede yaşayan birçok kelimenin eskiden ses yansıması kelimelerden geldiği açıkça görülür:</a:t>
            </a:r>
            <a:br>
              <a:rPr sz="2400"/>
            </a:br>
            <a:br>
              <a:rPr sz="2400"/>
            </a:br>
            <a:r>
              <a:rPr b="0" lang="en-US" sz="2400" strike="noStrike" u="none">
                <a:solidFill>
                  <a:srgbClr val="ffff00"/>
                </a:solidFill>
                <a:effectLst/>
                <a:uFillTx/>
                <a:latin typeface="Arial"/>
                <a:ea typeface="宋体"/>
              </a:rPr>
              <a:t>ağla-</a:t>
            </a:r>
            <a:br>
              <a:rPr sz="2400"/>
            </a:br>
            <a:r>
              <a:rPr b="0" lang="en-US" sz="2400" strike="noStrike" u="none">
                <a:solidFill>
                  <a:srgbClr val="ffff00"/>
                </a:solidFill>
                <a:effectLst/>
                <a:uFillTx/>
                <a:latin typeface="Arial"/>
                <a:ea typeface="宋体"/>
              </a:rPr>
              <a:t>horla-</a:t>
            </a:r>
            <a:br>
              <a:rPr sz="2400"/>
            </a:br>
            <a:r>
              <a:rPr b="0" lang="en-US" sz="2400" strike="noStrike" u="none">
                <a:solidFill>
                  <a:srgbClr val="ffff00"/>
                </a:solidFill>
                <a:effectLst/>
                <a:uFillTx/>
                <a:latin typeface="Arial"/>
                <a:ea typeface="宋体"/>
              </a:rPr>
              <a:t>atla-</a:t>
            </a:r>
            <a:br>
              <a:rPr sz="2400"/>
            </a:br>
            <a:r>
              <a:rPr b="0" lang="en-US" sz="2400" strike="noStrike" u="none">
                <a:solidFill>
                  <a:srgbClr val="ffff00"/>
                </a:solidFill>
                <a:effectLst/>
                <a:uFillTx/>
                <a:latin typeface="Arial"/>
                <a:ea typeface="宋体"/>
              </a:rPr>
              <a:t>zıpla-</a:t>
            </a:r>
            <a:br>
              <a:rPr sz="2400"/>
            </a:br>
            <a:r>
              <a:rPr b="0" lang="en-US" sz="2400" strike="noStrike" u="none">
                <a:solidFill>
                  <a:srgbClr val="ffff00"/>
                </a:solidFill>
                <a:effectLst/>
                <a:uFillTx/>
                <a:latin typeface="Arial"/>
                <a:ea typeface="宋体"/>
              </a:rPr>
              <a:t>piş-, pişi, pişir-</a:t>
            </a:r>
            <a:br>
              <a:rPr sz="2400"/>
            </a:br>
            <a:r>
              <a:rPr b="0" lang="en-US" sz="2400" strike="noStrike" u="none">
                <a:solidFill>
                  <a:srgbClr val="ffff00"/>
                </a:solidFill>
                <a:effectLst/>
                <a:uFillTx/>
                <a:latin typeface="Arial"/>
                <a:ea typeface="宋体"/>
              </a:rPr>
              <a:t>kahkaha</a:t>
            </a:r>
            <a:br>
              <a:rPr sz="2400"/>
            </a:br>
            <a:r>
              <a:rPr b="0" lang="en-US" sz="2400" strike="noStrike" u="none">
                <a:solidFill>
                  <a:srgbClr val="ffff00"/>
                </a:solidFill>
                <a:effectLst/>
                <a:uFillTx/>
                <a:latin typeface="Arial"/>
                <a:ea typeface="宋体"/>
              </a:rPr>
              <a:t>fısılda-</a:t>
            </a:r>
            <a:br>
              <a:rPr sz="2400"/>
            </a:br>
            <a:r>
              <a:rPr b="0" lang="en-US" sz="2400" strike="noStrike" u="none">
                <a:solidFill>
                  <a:srgbClr val="ffff00"/>
                </a:solidFill>
                <a:effectLst/>
                <a:uFillTx/>
                <a:latin typeface="Arial"/>
                <a:ea typeface="宋体"/>
              </a:rPr>
              <a:t>pırıl pırıl</a:t>
            </a:r>
            <a:br>
              <a:rPr sz="2400"/>
            </a:br>
            <a:r>
              <a:rPr b="0" lang="en-US" sz="2400" strike="noStrike" u="none">
                <a:solidFill>
                  <a:srgbClr val="ffff00"/>
                </a:solidFill>
                <a:effectLst/>
                <a:uFillTx/>
                <a:latin typeface="Arial"/>
              </a:rPr>
              <a:t> </a:t>
            </a:r>
            <a:endParaRPr b="0" lang="en-US" sz="2400" strike="noStrike" u="none">
              <a:solidFill>
                <a:srgbClr val="ffffff"/>
              </a:solidFill>
              <a:effectLst/>
              <a:uFillTx/>
              <a:latin typeface="Arial"/>
            </a:endParaRPr>
          </a:p>
          <a:p>
            <a:pPr marL="343080" indent="-343080">
              <a:lnSpc>
                <a:spcPct val="9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ea typeface="宋体"/>
              </a:rPr>
              <a:t>Dolayısıyla, dildeki kelimelerin bir kısmı eskiden ses yansıması kelimelerden geldiği iddia edilebilir.</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KELİMELERİN MORFOLOJİK YAPISI</a:t>
            </a:r>
            <a:endParaRPr b="0" lang="en-US" sz="4000" strike="noStrike" u="none">
              <a:solidFill>
                <a:srgbClr val="e3ebf1"/>
              </a:solidFill>
              <a:effectLst/>
              <a:uFillTx/>
              <a:latin typeface="Arial"/>
            </a:endParaRPr>
          </a:p>
        </p:txBody>
      </p:sp>
      <p:sp>
        <p:nvSpPr>
          <p:cNvPr id="32"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Türkçede kelimelerin morfolojik yapısı şöyledir:</a:t>
            </a:r>
            <a:br>
              <a:rPr sz="3200"/>
            </a:br>
            <a:br>
              <a:rPr sz="3200"/>
            </a:br>
            <a:r>
              <a:rPr b="0" lang="en-US" sz="3200" strike="noStrike" u="none">
                <a:solidFill>
                  <a:srgbClr val="ffff00"/>
                </a:solidFill>
                <a:effectLst/>
                <a:uFillTx/>
                <a:latin typeface="Arial"/>
              </a:rPr>
              <a:t>kök (+ ek1 (+ ek2 (+ … (+ekN))))</a:t>
            </a:r>
            <a:br>
              <a:rPr sz="3200"/>
            </a:br>
            <a:r>
              <a:rPr b="0" lang="en-US" sz="3200" strike="noStrike" u="none">
                <a:solidFill>
                  <a:srgbClr val="ffff00"/>
                </a:solidFill>
                <a:effectLst/>
                <a:uFillTx/>
                <a:latin typeface="Arial"/>
              </a:rPr>
              <a:t> </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Kökler, kelimelerin zorunlu parçacığıdır.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Ekler zorunlu parçacıklar değildir, ancak çoğu zaman bunlara ihtiyaç duyulur.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000" strike="noStrike" u="none">
                <a:solidFill>
                  <a:srgbClr val="e3ebf1"/>
                </a:solidFill>
                <a:effectLst/>
                <a:uFillTx/>
                <a:latin typeface="Arial"/>
              </a:rPr>
              <a:t>KELİMELERİN MORFOLOJİK YAPISI</a:t>
            </a:r>
            <a:endParaRPr b="0" lang="en-US" sz="4000" strike="noStrike" u="none">
              <a:solidFill>
                <a:srgbClr val="e3ebf1"/>
              </a:solidFill>
              <a:effectLst/>
              <a:uFillTx/>
              <a:latin typeface="Arial"/>
            </a:endParaRPr>
          </a:p>
        </p:txBody>
      </p:sp>
      <p:sp>
        <p:nvSpPr>
          <p:cNvPr id="34"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Hint-Avrupa dillerinden farklı olarak, Türkçede her zaman kök ve ekler birbirinden açık bir şekilde ayrıdır:</a:t>
            </a:r>
            <a:br>
              <a:rPr sz="3200"/>
            </a:br>
            <a:br>
              <a:rPr sz="3200"/>
            </a:br>
            <a:r>
              <a:rPr b="0" lang="en-US" sz="3200" strike="noStrike" u="none">
                <a:solidFill>
                  <a:srgbClr val="ffff00"/>
                </a:solidFill>
                <a:effectLst/>
                <a:uFillTx/>
                <a:latin typeface="Arial"/>
              </a:rPr>
              <a:t>adam+lar</a:t>
            </a:r>
            <a:br>
              <a:rPr sz="3200"/>
            </a:br>
            <a:r>
              <a:rPr b="0" lang="en-US" sz="3200" strike="noStrike" u="none">
                <a:solidFill>
                  <a:srgbClr val="ffff00"/>
                </a:solidFill>
                <a:effectLst/>
                <a:uFillTx/>
                <a:latin typeface="Arial"/>
              </a:rPr>
              <a:t>baba+mız+da+ki</a:t>
            </a:r>
            <a:br>
              <a:rPr sz="3200"/>
            </a:br>
            <a:r>
              <a:rPr b="0" lang="en-US" sz="3200" strike="noStrike" u="none">
                <a:solidFill>
                  <a:srgbClr val="ffff00"/>
                </a:solidFill>
                <a:effectLst/>
                <a:uFillTx/>
                <a:latin typeface="Arial"/>
              </a:rPr>
              <a:t>oku-yor-du-lar &lt; oku-yor i-di-ler</a:t>
            </a:r>
            <a:br>
              <a:rPr sz="3200"/>
            </a:br>
            <a:r>
              <a:rPr b="0" lang="en-US" sz="3200" strike="noStrike" u="none">
                <a:solidFill>
                  <a:srgbClr val="ffff00"/>
                </a:solidFill>
                <a:effectLst/>
                <a:uFillTx/>
                <a:latin typeface="Arial"/>
              </a:rPr>
              <a:t>baş+la-mış-lar-dı &lt; baş+la-mış-lar i-di</a:t>
            </a:r>
            <a:br>
              <a:rPr sz="3200"/>
            </a:br>
            <a:r>
              <a:rPr b="0" lang="en-US" sz="3200" strike="noStrike" u="none">
                <a:solidFill>
                  <a:srgbClr val="ffff00"/>
                </a:solidFill>
                <a:effectLst/>
                <a:uFillTx/>
                <a:latin typeface="Arial"/>
              </a:rPr>
              <a:t> </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5" name="PlaceHolder 1"/>
          <p:cNvSpPr>
            <a:spLocks noGrp="1"/>
          </p:cNvSpPr>
          <p:nvPr>
            <p:ph/>
          </p:nvPr>
        </p:nvSpPr>
        <p:spPr>
          <a:xfrm>
            <a:off x="457200" y="1066680"/>
            <a:ext cx="8229600" cy="55627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Aşağıdaki cümlelerde kelimelerin morfemlerini bulmaya çalışın:</a:t>
            </a:r>
            <a:br>
              <a:rPr sz="3200"/>
            </a:br>
            <a:br>
              <a:rPr sz="3200"/>
            </a:br>
            <a:r>
              <a:rPr b="0" lang="en-US" sz="3200" strike="noStrike" u="none">
                <a:solidFill>
                  <a:srgbClr val="9999ff"/>
                </a:solidFill>
                <a:effectLst/>
                <a:uFillTx/>
                <a:latin typeface="Arial"/>
              </a:rPr>
              <a:t>Bugün okula gitmedim.</a:t>
            </a:r>
            <a:br>
              <a:rPr sz="3200"/>
            </a:br>
            <a:br>
              <a:rPr sz="3200"/>
            </a:br>
            <a:r>
              <a:rPr b="0" lang="en-US" sz="3200" strike="noStrike" u="none">
                <a:solidFill>
                  <a:srgbClr val="ffff00"/>
                </a:solidFill>
                <a:effectLst/>
                <a:uFillTx/>
                <a:latin typeface="Arial"/>
              </a:rPr>
              <a:t>Küçücük bedenlerin, bir annenin ya da babanın sıcak kolları ve tatlı sesi eşliğinde uykuya teslim olmasından daha büyük huzur olamaz.</a:t>
            </a:r>
            <a:br>
              <a:rPr sz="3200"/>
            </a:br>
            <a:br>
              <a:rPr sz="3200"/>
            </a:br>
            <a:r>
              <a:rPr b="0" lang="en-US" sz="3200" strike="noStrike" u="none">
                <a:solidFill>
                  <a:srgbClr val="ffff00"/>
                </a:solidFill>
                <a:effectLst/>
                <a:uFillTx/>
                <a:latin typeface="Arial"/>
              </a:rPr>
              <a:t> </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6" name="PlaceHolder 1"/>
          <p:cNvSpPr>
            <a:spLocks noGrp="1"/>
          </p:cNvSpPr>
          <p:nvPr>
            <p:ph/>
          </p:nvPr>
        </p:nvSpPr>
        <p:spPr>
          <a:xfrm>
            <a:off x="457200" y="304560"/>
            <a:ext cx="8229600" cy="655308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Aşağıdaki cümlelerde kelimelerin morfemlerini bulmaya çalışın: </a:t>
            </a:r>
            <a:br>
              <a:rPr sz="2800"/>
            </a:br>
            <a:br>
              <a:rPr sz="2800"/>
            </a:br>
            <a:r>
              <a:rPr b="0" lang="en-US" sz="2800" strike="noStrike" u="none">
                <a:solidFill>
                  <a:srgbClr val="ffff00"/>
                </a:solidFill>
                <a:effectLst/>
                <a:uFillTx/>
                <a:latin typeface="Arial"/>
              </a:rPr>
              <a:t>“Şahinbey” isimli romanının tanıtım gecesinde bu romanın yazılış amacından ve misyonundan söz eden Kaymakam Ömer Karaman bu kitabın gelecek nesillere ışık tutması için yazıldığını bunu kendisinin bir borç olarak bildiğini ve Şanlı Müdafaa günlerini anlatan bu belgesel niteliğindeki romanın tarihimizde hiç bilinmeyen olayları su yüzüne çıkardığını, tarihimizde var olan isimsiz Kahramanlara bir borç bilinerek vazife aşkıyla yazıldığını sözlerine ekledi.</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7"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fontScale="85000" lnSpcReduction="9999"/>
          </a:bodyPr>
          <a:p>
            <a:pPr marL="343080" indent="-343080" algn="ctr">
              <a:spcBef>
                <a:spcPts val="18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7200" strike="noStrike" u="none">
                <a:solidFill>
                  <a:srgbClr val="ffff00"/>
                </a:solidFill>
                <a:effectLst/>
                <a:uFillTx/>
                <a:latin typeface="Arial"/>
              </a:rPr>
              <a:t>TEŞEKKÜR EDERİM</a:t>
            </a:r>
            <a:endParaRPr b="0" lang="en-US" sz="7200" strike="noStrike" u="none">
              <a:solidFill>
                <a:srgbClr val="ffffff"/>
              </a:solidFill>
              <a:effectLst/>
              <a:uFillTx/>
              <a:latin typeface="Arial"/>
            </a:endParaRPr>
          </a:p>
          <a:p>
            <a:pPr marL="343080" indent="-343080" algn="ctr">
              <a:spcBef>
                <a:spcPts val="18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7200" strike="noStrike" u="none">
              <a:solidFill>
                <a:srgbClr val="ffffff"/>
              </a:solidFill>
              <a:effectLst/>
              <a:uFillTx/>
              <a:latin typeface="Arial"/>
            </a:endParaRPr>
          </a:p>
          <a:p>
            <a:pPr marL="343080" indent="-343080" algn="ctr">
              <a:lnSpc>
                <a:spcPct val="100000"/>
              </a:lnSpc>
              <a:spcBef>
                <a:spcPts val="18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7200" strike="noStrike" u="none">
                <a:solidFill>
                  <a:srgbClr val="ffffff"/>
                </a:solidFill>
                <a:effectLst/>
                <a:uFillTx/>
                <a:latin typeface="Wingdings"/>
                <a:ea typeface="Wingdings"/>
              </a:rPr>
              <a:t></a:t>
            </a:r>
            <a:endParaRPr b="0" lang="en-US" sz="7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MORFEM NEDİR?</a:t>
            </a:r>
            <a:endParaRPr b="0" lang="en-US" sz="4400" strike="noStrike" u="none">
              <a:solidFill>
                <a:srgbClr val="e3ebf1"/>
              </a:solidFill>
              <a:effectLst/>
              <a:uFillTx/>
              <a:latin typeface="Arial"/>
            </a:endParaRPr>
          </a:p>
        </p:txBody>
      </p:sp>
      <p:sp>
        <p:nvSpPr>
          <p:cNvPr id="12"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Dilde birimler:</a:t>
            </a:r>
            <a:br>
              <a:rPr sz="3200"/>
            </a:br>
            <a:br>
              <a:rPr sz="3200"/>
            </a:br>
            <a:r>
              <a:rPr b="0" lang="en-US" sz="3200" strike="noStrike" u="none">
                <a:solidFill>
                  <a:srgbClr val="ffff00"/>
                </a:solidFill>
                <a:effectLst/>
                <a:uFillTx/>
                <a:latin typeface="Arial"/>
              </a:rPr>
              <a:t>fonem</a:t>
            </a:r>
            <a:br>
              <a:rPr sz="3200"/>
            </a:br>
            <a:r>
              <a:rPr b="0" lang="en-US" sz="3200" strike="noStrike" u="none">
                <a:solidFill>
                  <a:srgbClr val="ffff00"/>
                </a:solidFill>
                <a:effectLst/>
                <a:uFillTx/>
                <a:latin typeface="Arial"/>
              </a:rPr>
              <a:t>ses (harf, işaret)</a:t>
            </a:r>
            <a:br>
              <a:rPr sz="3200"/>
            </a:br>
            <a:r>
              <a:rPr b="0" lang="en-US" sz="3200" strike="noStrike" u="none">
                <a:solidFill>
                  <a:srgbClr val="ffff00"/>
                </a:solidFill>
                <a:effectLst/>
                <a:uFillTx/>
                <a:latin typeface="Arial"/>
              </a:rPr>
              <a:t>hece</a:t>
            </a:r>
            <a:br>
              <a:rPr sz="3200"/>
            </a:br>
            <a:r>
              <a:rPr b="0" lang="en-US" sz="3200" strike="noStrike" u="none">
                <a:solidFill>
                  <a:srgbClr val="ffff00"/>
                </a:solidFill>
                <a:effectLst/>
                <a:uFillTx/>
                <a:latin typeface="Arial"/>
              </a:rPr>
              <a:t>morfem</a:t>
            </a:r>
            <a:br>
              <a:rPr sz="3200"/>
            </a:br>
            <a:r>
              <a:rPr b="0" lang="en-US" sz="3200" strike="noStrike" u="none">
                <a:solidFill>
                  <a:srgbClr val="ffff00"/>
                </a:solidFill>
                <a:effectLst/>
                <a:uFillTx/>
                <a:latin typeface="Arial"/>
              </a:rPr>
              <a:t>kelime</a:t>
            </a:r>
            <a:br>
              <a:rPr sz="3200"/>
            </a:br>
            <a:r>
              <a:rPr b="0" lang="en-US" sz="3200" strike="noStrike" u="none">
                <a:solidFill>
                  <a:srgbClr val="ffff00"/>
                </a:solidFill>
                <a:effectLst/>
                <a:uFillTx/>
                <a:latin typeface="Arial"/>
              </a:rPr>
              <a:t>kelime grubu</a:t>
            </a:r>
            <a:br>
              <a:rPr sz="3200"/>
            </a:br>
            <a:r>
              <a:rPr b="0" lang="en-US" sz="3200" strike="noStrike" u="none">
                <a:solidFill>
                  <a:srgbClr val="ffff00"/>
                </a:solidFill>
                <a:effectLst/>
                <a:uFillTx/>
                <a:latin typeface="Arial"/>
              </a:rPr>
              <a:t>cümle</a:t>
            </a:r>
            <a:br>
              <a:rPr sz="3200"/>
            </a:br>
            <a:r>
              <a:rPr b="0" lang="en-US" sz="3200" strike="noStrike" u="none">
                <a:solidFill>
                  <a:srgbClr val="ffff00"/>
                </a:solidFill>
                <a:effectLst/>
                <a:uFillTx/>
                <a:latin typeface="Arial"/>
              </a:rPr>
              <a:t>metin</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MORFEM NEDİR?</a:t>
            </a:r>
            <a:endParaRPr b="0" lang="en-US" sz="4400" strike="noStrike" u="none">
              <a:solidFill>
                <a:srgbClr val="e3ebf1"/>
              </a:solidFill>
              <a:effectLst/>
              <a:uFillTx/>
              <a:latin typeface="Arial"/>
            </a:endParaRPr>
          </a:p>
        </p:txBody>
      </p:sp>
      <p:sp>
        <p:nvSpPr>
          <p:cNvPr id="14"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İlk önce şu kelimelere bakalım:</a:t>
            </a:r>
            <a:br>
              <a:rPr sz="3200"/>
            </a:br>
            <a:br>
              <a:rPr sz="3200"/>
            </a:br>
            <a:r>
              <a:rPr b="0" lang="en-US" sz="3200" strike="noStrike" u="none">
                <a:solidFill>
                  <a:srgbClr val="ffff00"/>
                </a:solidFill>
                <a:effectLst/>
                <a:uFillTx/>
                <a:latin typeface="Arial"/>
              </a:rPr>
              <a:t>kızım,</a:t>
            </a:r>
            <a:br>
              <a:rPr sz="3200"/>
            </a:br>
            <a:r>
              <a:rPr b="0" lang="en-US" sz="3200" strike="noStrike" u="none">
                <a:solidFill>
                  <a:srgbClr val="ffff00"/>
                </a:solidFill>
                <a:effectLst/>
                <a:uFillTx/>
                <a:latin typeface="Arial"/>
              </a:rPr>
              <a:t>geldin,</a:t>
            </a:r>
            <a:br>
              <a:rPr sz="3200"/>
            </a:br>
            <a:r>
              <a:rPr b="0" lang="en-US" sz="3200" strike="noStrike" u="none">
                <a:solidFill>
                  <a:srgbClr val="ffff00"/>
                </a:solidFill>
                <a:effectLst/>
                <a:uFillTx/>
                <a:latin typeface="Arial"/>
              </a:rPr>
              <a:t>eğitimcide, </a:t>
            </a:r>
            <a:br>
              <a:rPr sz="3200"/>
            </a:br>
            <a:r>
              <a:rPr b="0" lang="en-US" sz="3200" strike="noStrike" u="none">
                <a:solidFill>
                  <a:srgbClr val="ffff00"/>
                </a:solidFill>
                <a:effectLst/>
                <a:uFillTx/>
                <a:latin typeface="Arial"/>
              </a:rPr>
              <a:t>okuyucular, </a:t>
            </a:r>
            <a:br>
              <a:rPr sz="3200"/>
            </a:br>
            <a:r>
              <a:rPr b="0" lang="en-US" sz="3200" strike="noStrike" u="none">
                <a:solidFill>
                  <a:srgbClr val="ffff00"/>
                </a:solidFill>
                <a:effectLst/>
                <a:uFillTx/>
                <a:latin typeface="Arial"/>
              </a:rPr>
              <a:t>hanımeli,</a:t>
            </a:r>
            <a:br>
              <a:rPr sz="3200"/>
            </a:br>
            <a:r>
              <a:rPr b="0" lang="en-US" sz="3200" strike="noStrike" u="none">
                <a:solidFill>
                  <a:srgbClr val="ffff00"/>
                </a:solidFill>
                <a:effectLst/>
                <a:uFillTx/>
                <a:latin typeface="Arial"/>
              </a:rPr>
              <a:t>gözlükçününkiler, </a:t>
            </a:r>
            <a:br>
              <a:rPr sz="3200"/>
            </a:br>
            <a:r>
              <a:rPr b="0" lang="en-US" sz="3200" strike="noStrike" u="none">
                <a:solidFill>
                  <a:srgbClr val="ffff00"/>
                </a:solidFill>
                <a:effectLst/>
                <a:uFillTx/>
                <a:latin typeface="Arial"/>
              </a:rPr>
              <a:t>Osmanlılaştıramadıklarımızdan</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MORFEM NEDİR?</a:t>
            </a:r>
            <a:endParaRPr b="0" lang="en-US" sz="4400" strike="noStrike" u="none">
              <a:solidFill>
                <a:srgbClr val="e3ebf1"/>
              </a:solidFill>
              <a:effectLst/>
              <a:uFillTx/>
              <a:latin typeface="Arial"/>
            </a:endParaRPr>
          </a:p>
        </p:txBody>
      </p:sp>
      <p:sp>
        <p:nvSpPr>
          <p:cNvPr id="1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Morfem bir dilin en küçük </a:t>
            </a:r>
            <a:r>
              <a:rPr b="0" lang="en-US" sz="3200" strike="noStrike" u="none">
                <a:solidFill>
                  <a:srgbClr val="ffff00"/>
                </a:solidFill>
                <a:effectLst/>
                <a:uFillTx/>
                <a:latin typeface="Arial"/>
                <a:ea typeface="宋体"/>
              </a:rPr>
              <a:t>anlamlı</a:t>
            </a:r>
            <a:r>
              <a:rPr b="0" lang="en-US" sz="3200" strike="noStrike" u="none">
                <a:solidFill>
                  <a:srgbClr val="ffffff"/>
                </a:solidFill>
                <a:effectLst/>
                <a:uFillTx/>
                <a:latin typeface="Arial"/>
                <a:ea typeface="宋体"/>
              </a:rPr>
              <a:t> veya </a:t>
            </a:r>
            <a:r>
              <a:rPr b="0" lang="en-US" sz="3200" strike="noStrike" u="none">
                <a:solidFill>
                  <a:srgbClr val="ffff00"/>
                </a:solidFill>
                <a:effectLst/>
                <a:uFillTx/>
                <a:latin typeface="Arial"/>
                <a:ea typeface="宋体"/>
              </a:rPr>
              <a:t>görevli</a:t>
            </a:r>
            <a:r>
              <a:rPr b="0" lang="en-US" sz="3200" strike="noStrike" u="none">
                <a:solidFill>
                  <a:srgbClr val="ffffff"/>
                </a:solidFill>
                <a:effectLst/>
                <a:uFillTx/>
                <a:latin typeface="Arial"/>
                <a:ea typeface="宋体"/>
              </a:rPr>
              <a:t> birimidir.</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Dilde morfemler, belli bir bilginin veya anlamın aktarılması, yeni kelimelerin kurulması veya sentaktik unsurlar arasında geçici ilişkilerin kurulmasında temel yapı unsurlarıdır.</a:t>
            </a: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a:p>
            <a:pPr marL="343080"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MORFEM NEDİR?</a:t>
            </a:r>
            <a:endParaRPr b="0" lang="en-US" sz="4400" strike="noStrike" u="none">
              <a:solidFill>
                <a:srgbClr val="e3ebf1"/>
              </a:solidFill>
              <a:effectLst/>
              <a:uFillTx/>
              <a:latin typeface="Arial"/>
            </a:endParaRPr>
          </a:p>
        </p:txBody>
      </p:sp>
      <p:sp>
        <p:nvSpPr>
          <p:cNvPr id="18" name="PlaceHolder 2"/>
          <p:cNvSpPr>
            <a:spLocks noGrp="1"/>
          </p:cNvSpPr>
          <p:nvPr>
            <p:ph/>
          </p:nvPr>
        </p:nvSpPr>
        <p:spPr>
          <a:xfrm>
            <a:off x="457200" y="1600200"/>
            <a:ext cx="8229600" cy="5105520"/>
          </a:xfrm>
          <a:prstGeom prst="rect">
            <a:avLst/>
          </a:prstGeom>
          <a:noFill/>
          <a:ln w="0">
            <a:noFill/>
          </a:ln>
        </p:spPr>
        <p:txBody>
          <a:bodyPr lIns="90000" rIns="90000" tIns="46800" bIns="46800" anchor="t">
            <a:normAutofit/>
          </a:bodyPr>
          <a:p>
            <a:pPr marL="343080" indent="-343080">
              <a:lnSpc>
                <a:spcPct val="8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Türk dilbiliminde bugünkü bazı eklerin eskiden belli başlı kelimelerden geldiği bilinmektedir. Bunların gelişmesini en eski metinlerden beri takip edebiliriz:</a:t>
            </a:r>
            <a:br>
              <a:rPr sz="3200"/>
            </a:br>
            <a:br>
              <a:rPr sz="3200"/>
            </a:br>
            <a:r>
              <a:rPr b="0" lang="en-US" sz="3200" strike="noStrike" u="none">
                <a:solidFill>
                  <a:srgbClr val="ffff00"/>
                </a:solidFill>
                <a:effectLst/>
                <a:uFillTx/>
                <a:latin typeface="Arial"/>
                <a:ea typeface="宋体"/>
              </a:rPr>
              <a:t>yorı- &gt; /-yor/ (okuyor)</a:t>
            </a:r>
            <a:br>
              <a:rPr sz="3200"/>
            </a:br>
            <a:r>
              <a:rPr b="0" lang="en-US" sz="3200" strike="noStrike" u="none">
                <a:solidFill>
                  <a:srgbClr val="ffff00"/>
                </a:solidFill>
                <a:effectLst/>
                <a:uFillTx/>
                <a:latin typeface="Arial"/>
                <a:ea typeface="宋体"/>
              </a:rPr>
              <a:t>durı- &gt; /-Dİr/ (güzeldir)</a:t>
            </a:r>
            <a:br>
              <a:rPr sz="3200"/>
            </a:br>
            <a:r>
              <a:rPr b="0" lang="en-US" sz="3200" strike="noStrike" u="none">
                <a:solidFill>
                  <a:srgbClr val="ffff00"/>
                </a:solidFill>
                <a:effectLst/>
                <a:uFillTx/>
                <a:latin typeface="Arial"/>
                <a:ea typeface="宋体"/>
              </a:rPr>
              <a:t>men (&gt; ben) &gt; /-İm/ (alacağım)</a:t>
            </a:r>
            <a:br>
              <a:rPr sz="3200"/>
            </a:br>
            <a:r>
              <a:rPr b="0" lang="en-US" sz="3200" strike="noStrike" u="none">
                <a:solidFill>
                  <a:srgbClr val="ffff00"/>
                </a:solidFill>
                <a:effectLst/>
                <a:uFillTx/>
                <a:latin typeface="Arial"/>
                <a:ea typeface="宋体"/>
              </a:rPr>
              <a:t>sen &gt; /-sİn/ (gelmişsin)</a:t>
            </a:r>
            <a:br>
              <a:rPr sz="3200"/>
            </a:br>
            <a:r>
              <a:rPr b="0" lang="en-US" sz="3200" strike="noStrike" u="none">
                <a:solidFill>
                  <a:srgbClr val="ffff00"/>
                </a:solidFill>
                <a:effectLst/>
                <a:uFillTx/>
                <a:latin typeface="Arial"/>
              </a:rPr>
              <a:t> </a:t>
            </a:r>
            <a:endParaRPr b="0" lang="en-US" sz="3200" strike="noStrike" u="none">
              <a:solidFill>
                <a:srgbClr val="ffffff"/>
              </a:solidFill>
              <a:effectLst/>
              <a:uFillTx/>
              <a:latin typeface="Arial"/>
            </a:endParaRPr>
          </a:p>
          <a:p>
            <a:pPr marL="343080" indent="-343080">
              <a:lnSpc>
                <a:spcPct val="8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Bazı kelimeler zamanla ekleşmiştir.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9"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MORFEM NEDİR?</a:t>
            </a:r>
            <a:endParaRPr b="0" lang="en-US" sz="4400" strike="noStrike" u="none">
              <a:solidFill>
                <a:srgbClr val="e3ebf1"/>
              </a:solidFill>
              <a:effectLst/>
              <a:uFillTx/>
              <a:latin typeface="Arial"/>
            </a:endParaRPr>
          </a:p>
        </p:txBody>
      </p:sp>
      <p:sp>
        <p:nvSpPr>
          <p:cNvPr id="20" name="PlaceHolder 2"/>
          <p:cNvSpPr>
            <a:spLocks noGrp="1"/>
          </p:cNvSpPr>
          <p:nvPr>
            <p:ph/>
          </p:nvPr>
        </p:nvSpPr>
        <p:spPr>
          <a:xfrm>
            <a:off x="457200" y="1600200"/>
            <a:ext cx="8229600" cy="5105520"/>
          </a:xfrm>
          <a:prstGeom prst="rect">
            <a:avLst/>
          </a:prstGeom>
          <a:noFill/>
          <a:ln w="0">
            <a:noFill/>
          </a:ln>
        </p:spPr>
        <p:txBody>
          <a:bodyPr lIns="90000" rIns="90000" tIns="46800" bIns="46800" anchor="t">
            <a:normAutofit/>
          </a:bodyPr>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ea typeface="宋体"/>
              </a:rPr>
              <a:t>Bugün bile yaşayan Türk ağızlarında bazı kelimelerin ekleştiğini görebiliyoruz.</a:t>
            </a:r>
            <a:br>
              <a:rPr sz="2800"/>
            </a:br>
            <a:r>
              <a:rPr b="0" lang="en-US" sz="2800" strike="noStrike" u="none">
                <a:solidFill>
                  <a:srgbClr val="ffffff"/>
                </a:solidFill>
                <a:effectLst/>
                <a:uFillTx/>
                <a:latin typeface="Arial"/>
                <a:ea typeface="宋体"/>
              </a:rPr>
              <a:t>Örneğin, Makedonya Türk ağızlarında: </a:t>
            </a:r>
            <a:br>
              <a:rPr sz="2800"/>
            </a:br>
            <a:r>
              <a:rPr b="0" lang="en-US" sz="2800" strike="noStrike" u="none">
                <a:solidFill>
                  <a:srgbClr val="ffff00"/>
                </a:solidFill>
                <a:effectLst/>
                <a:uFillTx/>
                <a:latin typeface="Arial"/>
                <a:ea typeface="宋体"/>
              </a:rPr>
              <a:t>buka &lt; bu kadar, </a:t>
            </a:r>
            <a:br>
              <a:rPr sz="2800"/>
            </a:br>
            <a:r>
              <a:rPr b="0" lang="en-US" sz="2800" strike="noStrike" u="none">
                <a:solidFill>
                  <a:srgbClr val="ffff00"/>
                </a:solidFill>
                <a:effectLst/>
                <a:uFillTx/>
                <a:latin typeface="Arial"/>
                <a:ea typeface="宋体"/>
              </a:rPr>
              <a:t>şuka &lt; şu kadar, </a:t>
            </a:r>
            <a:br>
              <a:rPr sz="2800"/>
            </a:br>
            <a:r>
              <a:rPr b="0" lang="en-US" sz="2800" strike="noStrike" u="none">
                <a:solidFill>
                  <a:srgbClr val="ffff00"/>
                </a:solidFill>
                <a:effectLst/>
                <a:uFillTx/>
                <a:latin typeface="Arial"/>
                <a:ea typeface="宋体"/>
              </a:rPr>
              <a:t>oka &lt; o kadar, </a:t>
            </a:r>
            <a:br>
              <a:rPr sz="2800"/>
            </a:br>
            <a:r>
              <a:rPr b="0" lang="en-US" sz="2800" strike="noStrike" u="none">
                <a:solidFill>
                  <a:srgbClr val="ffff00"/>
                </a:solidFill>
                <a:effectLst/>
                <a:uFillTx/>
                <a:latin typeface="Arial"/>
                <a:ea typeface="宋体"/>
              </a:rPr>
              <a:t>burayden &lt; buraya dek, </a:t>
            </a:r>
            <a:br>
              <a:rPr sz="2800"/>
            </a:br>
            <a:r>
              <a:rPr b="0" lang="en-US" sz="2800" strike="noStrike" u="none">
                <a:solidFill>
                  <a:srgbClr val="ffff00"/>
                </a:solidFill>
                <a:effectLst/>
                <a:uFillTx/>
                <a:latin typeface="Arial"/>
                <a:ea typeface="宋体"/>
              </a:rPr>
              <a:t>şurayden &lt;şuraya dek, </a:t>
            </a:r>
            <a:br>
              <a:rPr sz="2800"/>
            </a:br>
            <a:r>
              <a:rPr b="0" lang="en-US" sz="2800" strike="noStrike" u="none">
                <a:solidFill>
                  <a:srgbClr val="ffff00"/>
                </a:solidFill>
                <a:effectLst/>
                <a:uFillTx/>
                <a:latin typeface="Arial"/>
                <a:ea typeface="宋体"/>
              </a:rPr>
              <a:t>orayden &lt; oraya dek, vb.</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ea typeface="宋体"/>
              </a:rPr>
              <a:t>Buradan hareketle, bugünkü bütün eklerin, aslında eskiden kelimelerden geldiği iddia edilebilir, ancak kesin bir hüküm verilemez. Türk dilbiliminde bu konuda kesin bir uzlaşma yoktur.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1"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MORFEM NEDİR?</a:t>
            </a:r>
            <a:endParaRPr b="0" lang="en-US" sz="4400" strike="noStrike" u="none">
              <a:solidFill>
                <a:srgbClr val="e3ebf1"/>
              </a:solidFill>
              <a:effectLst/>
              <a:uFillTx/>
              <a:latin typeface="Arial"/>
            </a:endParaRPr>
          </a:p>
        </p:txBody>
      </p:sp>
      <p:sp>
        <p:nvSpPr>
          <p:cNvPr id="22"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Öte yandan, Türkçede bugünkü köklerin çoğu tek hecelidir. Dolayısıyla, bugün tek heceli olmayan bütün köklere ihtiyatlı bakmak lazım. </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Kim bilir, belki bunlar da geçmişte tek heceli köklerdi.</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Bu iddiayı, eskiden çok tartışılan </a:t>
            </a:r>
            <a:r>
              <a:rPr b="0" lang="en-US" sz="3200" strike="noStrike" u="none">
                <a:solidFill>
                  <a:srgbClr val="ffff00"/>
                </a:solidFill>
                <a:effectLst/>
                <a:uFillTx/>
                <a:latin typeface="Arial"/>
                <a:ea typeface="宋体"/>
              </a:rPr>
              <a:t>Güneş-Dil Teorisi</a:t>
            </a:r>
            <a:r>
              <a:rPr b="0" lang="en-US" sz="3200" strike="noStrike" u="none">
                <a:solidFill>
                  <a:srgbClr val="ffffff"/>
                </a:solidFill>
                <a:effectLst/>
                <a:uFillTx/>
                <a:latin typeface="Arial"/>
                <a:ea typeface="宋体"/>
              </a:rPr>
              <a:t>’ne destek olarak algılamamak gerekir. </a:t>
            </a:r>
            <a:r>
              <a:rPr b="0" lang="en-US" sz="3200" strike="noStrike" u="none">
                <a:solidFill>
                  <a:srgbClr val="9999ff"/>
                </a:solidFill>
                <a:effectLst/>
                <a:uFillTx/>
                <a:latin typeface="Arial"/>
                <a:ea typeface="宋体"/>
              </a:rPr>
              <a:t>(GDT: Bütün diller Türkçeden çıkmadır.)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3"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MORFOLOJİ NEDİR?</a:t>
            </a:r>
            <a:endParaRPr b="0" lang="en-US" sz="4400" strike="noStrike" u="none">
              <a:solidFill>
                <a:srgbClr val="e3ebf1"/>
              </a:solidFill>
              <a:effectLst/>
              <a:uFillTx/>
              <a:latin typeface="Arial"/>
            </a:endParaRPr>
          </a:p>
        </p:txBody>
      </p:sp>
      <p:sp>
        <p:nvSpPr>
          <p:cNvPr id="24" name="PlaceHolder 2"/>
          <p:cNvSpPr>
            <a:spLocks noGrp="1"/>
          </p:cNvSpPr>
          <p:nvPr>
            <p:ph/>
          </p:nvPr>
        </p:nvSpPr>
        <p:spPr>
          <a:xfrm>
            <a:off x="457200" y="1600200"/>
            <a:ext cx="8686800" cy="449568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ea typeface="宋体"/>
              </a:rPr>
              <a:t>Terimin kökeni:</a:t>
            </a:r>
            <a:br>
              <a:rPr sz="2800"/>
            </a:br>
            <a:r>
              <a:rPr b="0" lang="en-US" sz="2800" strike="noStrike" u="none">
                <a:solidFill>
                  <a:srgbClr val="ffff00"/>
                </a:solidFill>
                <a:effectLst/>
                <a:uFillTx/>
                <a:latin typeface="Arial"/>
                <a:ea typeface="宋体"/>
              </a:rPr>
              <a:t>morfoloji &lt; morfi</a:t>
            </a:r>
            <a:r>
              <a:rPr b="0" lang="en-US" sz="2800" strike="noStrike" u="none">
                <a:solidFill>
                  <a:srgbClr val="ffffff"/>
                </a:solidFill>
                <a:effectLst/>
                <a:uFillTx/>
                <a:latin typeface="Arial"/>
                <a:ea typeface="宋体"/>
              </a:rPr>
              <a:t> </a:t>
            </a:r>
            <a:r>
              <a:rPr b="0" i="1" lang="en-US" sz="2800" strike="noStrike" u="none">
                <a:solidFill>
                  <a:srgbClr val="ffffff"/>
                </a:solidFill>
                <a:effectLst/>
                <a:uFillTx/>
                <a:latin typeface="Arial"/>
                <a:ea typeface="宋体"/>
              </a:rPr>
              <a:t>„μορφή“</a:t>
            </a:r>
            <a:r>
              <a:rPr b="0" lang="en-US" sz="2800" strike="noStrike" u="none">
                <a:solidFill>
                  <a:srgbClr val="ffffff"/>
                </a:solidFill>
                <a:effectLst/>
                <a:uFillTx/>
                <a:latin typeface="Arial"/>
                <a:ea typeface="宋体"/>
              </a:rPr>
              <a:t> </a:t>
            </a:r>
            <a:r>
              <a:rPr b="0" lang="en-US" sz="2800" strike="noStrike" u="none">
                <a:solidFill>
                  <a:srgbClr val="9999ff"/>
                </a:solidFill>
                <a:effectLst/>
                <a:uFillTx/>
                <a:latin typeface="Arial"/>
                <a:ea typeface="宋体"/>
              </a:rPr>
              <a:t>(şekil, biçim, görünüş)</a:t>
            </a:r>
            <a:r>
              <a:rPr b="0" lang="en-US" sz="2800" strike="noStrike" u="none">
                <a:solidFill>
                  <a:srgbClr val="ffffff"/>
                </a:solidFill>
                <a:effectLst/>
                <a:uFillTx/>
                <a:latin typeface="Arial"/>
                <a:ea typeface="宋体"/>
              </a:rPr>
              <a:t> </a:t>
            </a:r>
            <a:br>
              <a:rPr sz="2800"/>
            </a:br>
            <a:r>
              <a:rPr b="0" lang="en-US" sz="2800" strike="noStrike" u="none">
                <a:solidFill>
                  <a:srgbClr val="ffff00"/>
                </a:solidFill>
                <a:effectLst/>
                <a:uFillTx/>
                <a:latin typeface="Arial"/>
                <a:ea typeface="宋体"/>
              </a:rPr>
              <a:t>+ logos</a:t>
            </a:r>
            <a:r>
              <a:rPr b="0" lang="en-US" sz="2800" strike="noStrike" u="none">
                <a:solidFill>
                  <a:srgbClr val="ffffff"/>
                </a:solidFill>
                <a:effectLst/>
                <a:uFillTx/>
                <a:latin typeface="Arial"/>
                <a:ea typeface="宋体"/>
              </a:rPr>
              <a:t> </a:t>
            </a:r>
            <a:r>
              <a:rPr b="0" i="1" lang="en-US" sz="2800" strike="noStrike" u="none">
                <a:solidFill>
                  <a:srgbClr val="ffffff"/>
                </a:solidFill>
                <a:effectLst/>
                <a:uFillTx/>
                <a:latin typeface="Arial"/>
                <a:ea typeface="宋体"/>
              </a:rPr>
              <a:t>„λόγος“</a:t>
            </a:r>
            <a:r>
              <a:rPr b="0" lang="en-US" sz="2800" strike="noStrike" u="none">
                <a:solidFill>
                  <a:srgbClr val="ffffff"/>
                </a:solidFill>
                <a:effectLst/>
                <a:uFillTx/>
                <a:latin typeface="Arial"/>
                <a:ea typeface="宋体"/>
              </a:rPr>
              <a:t> </a:t>
            </a:r>
            <a:r>
              <a:rPr b="0" lang="en-US" sz="2800" strike="noStrike" u="none">
                <a:solidFill>
                  <a:srgbClr val="9999ff"/>
                </a:solidFill>
                <a:effectLst/>
                <a:uFillTx/>
                <a:latin typeface="Arial"/>
                <a:ea typeface="宋体"/>
              </a:rPr>
              <a:t>(neden, konuşma, kelime, bilim)</a:t>
            </a:r>
            <a:r>
              <a:rPr b="0" lang="en-US" sz="2800" strike="noStrike" u="none">
                <a:solidFill>
                  <a:srgbClr val="ffffff"/>
                </a:solidFill>
                <a:effectLst/>
                <a:uFillTx/>
                <a:latin typeface="Arial"/>
                <a:ea typeface="宋体"/>
              </a:rPr>
              <a:t> </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ea typeface="宋体"/>
              </a:rPr>
              <a:t>Buradan hareketle, en kısa hatlarıyla morfoloji, kelimelerin en küçük anlamlı veya görevli parçacıklarını inceleyen dilbilim dalıdır.</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ea typeface="宋体"/>
              </a:rPr>
              <a:t>Morfoloji Türkçede şekil bilgisi, biçim bilgisi olarak da adlandırılır.</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ea typeface="宋体"/>
              </a:rPr>
              <a:t>Dolayısıyla, morfemin Türkçe karşılığı şekilbirim, biçimbirimdir.</a:t>
            </a:r>
            <a:endParaRPr b="0" lang="en-US" sz="2800" strike="noStrike" u="none">
              <a:solidFill>
                <a:srgbClr val="ffffff"/>
              </a:solidFill>
              <a:effectLst/>
              <a:uFillTx/>
              <a:latin typeface="Arial"/>
            </a:endParaRPr>
          </a:p>
          <a:p>
            <a:pPr marL="343080" indent="0">
              <a:lnSpc>
                <a:spcPct val="90000"/>
              </a:lnSpc>
              <a:spcBef>
                <a:spcPts val="700"/>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MORFOLOJİ NEDİR?</a:t>
            </a:r>
            <a:endParaRPr b="0" lang="en-US" sz="4400" strike="noStrike" u="none">
              <a:solidFill>
                <a:srgbClr val="e3ebf1"/>
              </a:solidFill>
              <a:effectLst/>
              <a:uFillTx/>
              <a:latin typeface="Arial"/>
            </a:endParaRPr>
          </a:p>
        </p:txBody>
      </p:sp>
      <p:sp>
        <p:nvSpPr>
          <p:cNvPr id="26"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Tüm diğer dilbilim dalları gibi, morfoloji de kendi başına tamamen bağımsız ve kendine kapalı bir alan değildir.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Kendi ilgi alanını daha yakından incelemek için, diğer dilbilim dalları ve dilbilim dışında diğer bilimlerden de bilgilere ihtiyaç duyar.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ea typeface="宋体"/>
              </a:rPr>
              <a:t>Örneğin: </a:t>
            </a:r>
            <a:r>
              <a:rPr b="0" lang="en-US" sz="3200" strike="noStrike" u="none">
                <a:solidFill>
                  <a:srgbClr val="ffff00"/>
                </a:solidFill>
                <a:effectLst/>
                <a:uFillTx/>
                <a:latin typeface="Arial"/>
                <a:ea typeface="宋体"/>
              </a:rPr>
              <a:t>fonetik (&gt; morfonoloji, morfofonoloji), sentaks (&gt; morfosentaks), semantik, frazeoloji, pragmatik, sosyoloji, psikoloji,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2</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oktay</cp:lastModifiedBy>
  <dcterms:modified xsi:type="dcterms:W3CDTF">2015-10-05T11:58:09Z</dcterms:modified>
  <cp:revision>4</cp:revision>
  <dc:subject/>
  <dc:title>MORFOLOJİYE GİRİŞ</dc:title>
</cp:coreProperties>
</file>