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28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307F866-4AA4-40FA-B5C2-5219B0467AC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4D81457-6841-40D2-A4A7-D65038A5858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E82974FD-AE1E-476E-981C-9E6DFFA34F99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0" y="1599840"/>
            <a:ext cx="9144000" cy="2895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“mİ” SORU EDATI</a:t>
            </a:r>
            <a:br>
              <a:rPr sz="5400"/>
            </a:b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ve</a:t>
            </a:r>
            <a:br>
              <a:rPr sz="5400"/>
            </a:b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MORFOLOJİK ANALİZ</a:t>
            </a:r>
            <a:endParaRPr b="0" lang="en-US" sz="5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YARDIMCI MORFOLOJİK UNSURLAR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formulü her yerde kullanarak, kıyaslama yoluyla yardımcı morfolojik unsurları bulmak mümkündür.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Yardımcı morfolojik unsurlar iki çeşit olabilir: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ünlüler - yardımcı (Y) seslerdir;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ünsüzler - kaynaştırma (K) sesleridir.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YARDIMCI ÜNLÜLER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Yardımcı ünlüler, iki ünsüzü birbirinden ayırmak için, kelimenin sonu ve ek arasına giren yardımcı unsurlardır.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 kendi arasında ikiye ayrılırlar: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geniş yardımcı ünlüler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- “a” ve “e” sesleridir: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koş-(a)r, öz-(e)l, git-(e)r &gt; gider, vb.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dar yardımcı ünlüler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- “ı”, “i”, “u” ve “ü” sesleridir: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al-(ı)r, yeşil-(i)msi, diz-(i)n, tüt-(ü)n, giy-(i)n-, doğ-(u)m, söz+(ü)müz, kalem+(i)m,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KAYNAŞTIRMA ÜNSÜZLERİ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Kaynaştırma ünsüzleri, Türkçede iki ünlünün yan yana (hiatus, ünlü çatışması) gelememe-sinden dolayı, onların arasına giren yardımcı unsurlardır.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Genel kabule göre, Türkçede kullanılan kaynaştırma ünsüzleri şunlardır: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“n”, “s”, “ş”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“y”.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İstek kipinin 1Ç biçimlerinde görüldüğü gibi, bir ünsüzün daha kaynaştırma ünsüzü olarak ele alınması mümkündür: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“l”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KAYNAŞTIRMA ÜNSÜZLERİ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“l” kaynaştırma ünsüzü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nün, sadece bir durumda kullanıldığı görülür. O kullanım da, istek kipinde 1Ç şahıs ekinden öncedir:</a:t>
            </a:r>
            <a:br>
              <a:rPr sz="3200"/>
            </a:br>
            <a:r>
              <a:rPr b="0" lang="pt-BR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al-a-(l)ım, ver-e-(l)im, yap-a-(l)ım,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“n” kaynaştırma ünsüzü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ilk önce 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“ben”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“sen”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kişi zamirlerinden analojiyle 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“o”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kişi zamirinden sonra da ve ad durum eklerinden önce kullanılmaya başlamıştır: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ben+i, sen+i, o+(n)u;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ben+e &gt; bana, sen+e &gt; sana, o+(n)a;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ben+im, sen+in, o+(n)un.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KAYNAŞTIRMA ÜNSÜZLERİ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Ancak, bu ad durum eklerinden sonra da,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ünsüzü öteki ad durum eklerinden önce de kullanılmaya başlamıştır: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ben+de, sen+de, o+(n)da;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ben+den, sen+den, o+(n)dan;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ben+le, sen+le, o+(n)la;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ben+ce, sen+ce, o+(n)ca.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Bundan dolayı, bu ünsüze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“zamir n’si” (pronominal n)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Zamir n’si;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3T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ie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, işaret zamirleri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ve 3T kişi zamiri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ile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ADE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arasında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KAYNAŞTIRMA ÜNSÜZLERİ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“s” kaynaştırma ünsüzü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sadece 3T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ie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’nden önce kullanılır:</a:t>
            </a:r>
            <a:br>
              <a:rPr sz="3200"/>
            </a:br>
            <a:r>
              <a:rPr b="0" lang="pl-PL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yapı+(s)ı, yedi+(s)i, pusu+(s)u, ütü+(s)ü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Bazen yanlış olarak, ünlüyle biten sayılardan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</a:t>
            </a:r>
            <a:r>
              <a:rPr b="0" lang="pl-PL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iki+(s)i, altı+(s)ı, yedi+(s)i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analojiyle, diğer sayılarda da 3T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ie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’nin üst üste kullanıldığı görülür: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bir+i+(s)i, üç+ü+(s)ü,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yanlış kullanım, bazı diğer kelimelere de yayılmıştır: 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kim+i+(s)i,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KAYNAŞTIRMA ÜNSÜZLERİ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447920"/>
            <a:ext cx="9144000" cy="5410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“ş” kaynaştırma ünsüzü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ünlü ile biten sayılarda, sadece üleştirme sayı sıfatları kuran /-Ar/ ekinden önce kullanılır:</a:t>
            </a:r>
            <a:br>
              <a:rPr sz="2900"/>
            </a:b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iki+(ş)er, altı+(ş)ar, yedi+(ş)er.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ses, burada da “beş” sayısından analojiyle kullanılmaya başlamıştır: 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beş+er.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“y” kaynaştırma ünsüzü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şu durumlarda kullanılır: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ACC</a:t>
            </a:r>
            <a:r>
              <a:rPr b="0" lang="en-US" sz="29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 DAT</a:t>
            </a:r>
            <a:r>
              <a:rPr b="0" lang="en-US" sz="29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eklerini alan bazı kelimelerde:</a:t>
            </a:r>
            <a:br>
              <a:rPr sz="2900"/>
            </a:br>
            <a:r>
              <a:rPr b="0" lang="es-E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oda+(y)ı, oda+(y)a, soba+(y)ı, soba+(y)a, vb.</a:t>
            </a:r>
            <a:br>
              <a:rPr sz="2900"/>
            </a:br>
            <a:r>
              <a:rPr b="0" lang="es-E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/-İş/ infinitif ekinden önce: 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anla-(y)ış, söyle-(y)iş, vb.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INS</a:t>
            </a:r>
            <a:r>
              <a:rPr b="0" lang="en-US" sz="29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ekinden önce: 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araba+(y)la, töre+(y)le, vb.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Ek-fiilin düşmesi durumlarında: </a:t>
            </a:r>
            <a:br>
              <a:rPr sz="2900"/>
            </a:b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geldi idi &gt; geldi-(y)di, aldı ise &gt; aldı-(y)sa, vb.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Kelimeler birçok seviyede analiz edilebilir, ancak bu bölüm öğrencileri için sadece iki seviye yeterli olacaktır.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kelimenin morfemlerini bulmak çok da zor iş değil, ancak asıl önemli olan bu morfemlerin farklı bağlamda farklı görevlerini bulmaktır.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Buradan hareketle, morfolojik analiz derken, aslında buna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iki seviyeli morfolojik analiz teorisi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Analizin iki seviyesi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I. seviye veya morfolojik seviye.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 seviyede kelimelerin morfemleri bulunur. Buna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ayrıştırmak (parsing)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denilir.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seviyede kullanılan işaretlerin semiyolojisi şöyledir: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Morfolojik seviyede analiz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“&lt;“ (daha küçüktür)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işaretiyle başlar. Anlamı: soldaki kelime, sağdaki morfemlerden oluşmuştur.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Fiillerden sonra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“-” (eksi)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işareti kullanılır.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İsimler ve isim soylu kelimelerden sonra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“+” (artı)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işareti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II. seviye veya morfosentaktik seviye.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Ayrıştır-maktan (parsing) sonra, morfemlerin sentaktik seviyedeki görevlerini bulmak gerekir. Onun için bu seviyeye, morfosentaktik seviye denir.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seviyede kullanılan işaretlerin semiyolojisi şöyledir: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Morfosentakik seviye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“!” (ünlem)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işaretiyle başlar.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Devamda morfemlerin görevleri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“{“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“}” (büyük parantezler)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içinde verilir.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“mİ”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soru edatı isim çekim eklerinde de verilmişti.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Hatırlatma: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“mİ” soru edatı cümlenin başı hariç, her yerinde kullanılabilir.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Edat olmasına rağmen, ek gibi uyumlara girer ve varyantları vardır.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“mİ”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soru edatının dört varyantı vardır ve her iki ünlü uyumuna (büyük ve küçük ünlü uyumuna) girer.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isimlerden sonra değil, fiillerden sonra da gelip, onların soru şekillerini kurar.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26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Morfemlerin görevleri genellikle Türkçe kısaltmalar-dan ibarettir. Farklı olan durumlar şunlardır: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Ad durum ekleri farklı dilciler tarafından farklı adlandırıldığı için, 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Latince kısaltmalar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kullanılmıştır.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Şahıs ekleri, kip ekleriyle 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(</a:t>
            </a:r>
            <a:r>
              <a:rPr b="0" lang="en-US" sz="29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ke</a:t>
            </a:r>
            <a:r>
              <a:rPr b="0" lang="en-US" sz="29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)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karıştırılmaması için, kişi ekleri yerine 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</a:t>
            </a:r>
            <a:r>
              <a:rPr b="0" lang="en-US" sz="29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şe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verilmiştir.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Çatı eklerinin (edilgen, ettirgen, edingen) Türkçe karşılıklarının birbirine benzer kısaltmaları olduğu için, </a:t>
            </a:r>
            <a:r>
              <a:rPr b="0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Latince</a:t>
            </a: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karşılıkları verilmiştir. Bundan hareketle, fiillerde kullanılan ve geriye kalan diğer kısaltmalar da (işteşlik, mastar) yabancı karşılıklarıyla verilmiştir.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Her iki seviye art arda devamda verilir, ancak uzun kelimelerde, her seviye alt alta da verilebilir.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5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 seviyeli morfolojik analizde kullanılan </a:t>
            </a: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kısaltmalar: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isim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isim kökü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fiil kökü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isimden isim yapan ek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isimden fiil yapan ek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fiilden isim yapan ek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FF</a:t>
            </a:r>
            <a:r>
              <a:rPr b="0" lang="en-US" sz="30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30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fiilden fiil yapan ek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1T, 2T, 3T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birinci/ikinci/üçüncü teklik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1Ç, 2Ç, 3Ç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birinci/ikinci/üçüncü çokluk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ie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iyelik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şahıs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kip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Ø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boş morfem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[#]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birleşik kelime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recp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reciprocive (işteşlik)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refl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reflexive (edingen)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caus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causative (ettirgen)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pssv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passive (edilgen)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(Y)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yardımcı ses (ünlü)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(K)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kaynaştırma sesi (ünsüzü)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siz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belirsiz geçmiş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li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belirli geçmiş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şimdiki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geniş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gelecek zaman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istek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emir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gereklilik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DŞ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dilek-şart (kipi)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hikaye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rivayet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şart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ade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ad durum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-360" y="1599840"/>
            <a:ext cx="929628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NOM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nominative (nominatif, yalın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ACC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accusative (akuzatif, belirtme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DAT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dative (datif, yönelme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GEN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genitive (genitif, tamlayan durum)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LOC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locative (lokatif, bulunma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ABL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ablative (ablatif, çıkma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INS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instrumental (enstrümental, vasıta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EQU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equative (ekfatif, eşitlik durumu)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İKİ SEVİYELİ MORFOLOJİK ANALİZE GİRİŞ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85000" lnSpcReduction="9999"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SF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sıfat-fiil eki (partisip)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ZF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zarf-fiil eki (gerundiyum)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INF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infinitive (infinitif, mastar eki)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olumsuzluk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aitlik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çokluk eki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e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– bildirme eki (koşaç)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 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yardımcı morfolojik unsurlar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 ]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düşen unsurlar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ANALİZ ÖRNEKLERİ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Evimizde bugün müzik çalıyor.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evimizde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ev+(i)miz+de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!{İ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+(Y)1Ç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ie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+LOC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ade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}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bugün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bu[#]gün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!{İ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[#]İ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}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müzik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müzik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!{İ}</a:t>
            </a:r>
            <a:br>
              <a:rPr sz="3300"/>
            </a:b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2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çalıyor </a:t>
            </a:r>
            <a:r>
              <a:rPr b="0" lang="en-US" sz="3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çal-(ı)yor[-Ø]</a:t>
            </a:r>
            <a:r>
              <a:rPr b="0" lang="en-US" sz="3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!{F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-(Y)ŞZ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ke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[-3T</a:t>
            </a:r>
            <a:r>
              <a:rPr b="0" lang="en-US" sz="3300" strike="noStrike" u="none" baseline="-25000">
                <a:solidFill>
                  <a:srgbClr val="00ccff"/>
                </a:solidFill>
                <a:effectLst/>
                <a:uFillTx/>
                <a:latin typeface="Arial"/>
              </a:rPr>
              <a:t>şe</a:t>
            </a:r>
            <a:r>
              <a:rPr b="0" lang="en-US" sz="33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]}</a:t>
            </a:r>
            <a:endParaRPr b="0" lang="en-US" sz="3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çekiminde “mİ” soru edatı farklı şahıs ekleri tipleriyle, bu eklerin farklı yerinde bulunabilir: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I. tipte şahıs ekleri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“mİ” soru edatından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sonra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Bu adamı önceden görmüş müsünüz?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Söylediklerime katılıyor musun?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Bilmem, anlatabilecek miyim?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Bana tuzu uzatır mısın?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Şunu da görmezden gelmeli miyiz?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3Ç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“mİ” soru edatından önce gelir: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Hesabı kapatmalılar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b)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II. tipte şahıs ekleri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“mİ” soru edatından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gelir.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Emir kipinde de, 2T ve 2Ç biçimlerinin dışında, şahıs ekleri “mİ” soru edatından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Size nefis yemekler yapalım mı?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Bunu sırf siz göresiniz mi yaptık?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Odayı gördü mü?</a:t>
            </a:r>
            <a:br>
              <a:rPr sz="3200"/>
            </a:b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MORFOLOJİK VE MORFOSENTAKTİK ANALİZE GİRİŞ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Morfolojik analiz, bir kelimenin morfemlerini bulmaya yarayan bir işlemdir.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</a:t>
            </a:r>
            <a:r>
              <a:rPr b="1" lang="en-US" sz="32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 severim.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</a:t>
            </a:r>
            <a:r>
              <a:rPr b="1" lang="en-US" sz="32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 yazarım.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Ohri Yaz</a:t>
            </a:r>
            <a:r>
              <a:rPr b="1" lang="en-US" sz="32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 festivaline henüz hiç gitmedim.</a:t>
            </a:r>
            <a:br>
              <a:rPr sz="3200"/>
            </a:b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Odaya bir bak</a:t>
            </a:r>
            <a:r>
              <a:rPr b="1" lang="en-US" sz="32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ver.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Örneklerden de görüldüğü gibi, sadece morfemleri bulmak yeterli olmuyor.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Dolayısıyla, morfosentaktik analiz, bu morfemlerin görevlerini tespit etmeye yarar.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YARDIMCI MORFOLOJİK UNSURLAR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752480"/>
            <a:ext cx="9144000" cy="5105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Yardımcı morfolojik unsurlar, morfemlerin arasına gelerek, çeşitli görevlerde bulunan seslerdir: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Masa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y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 oturdu.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İki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er kişi içeri girdiler.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Su içerek doy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rdık.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Uzun uzun bak</a:t>
            </a:r>
            <a:r>
              <a:rPr b="1" lang="en-US" sz="2800" strike="noStrike" u="sng">
                <a:solidFill>
                  <a:srgbClr val="00ccff"/>
                </a:solidFill>
                <a:effectLst/>
                <a:uFillTx/>
                <a:latin typeface="Arial"/>
              </a:rPr>
              <a:t>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unsurlar, yan yana gelemeyen sesleri birbirinden ayırır.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Yardımcı morfolojik unsurlar her zaman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ekten önce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kullanılırlar.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Eklerin sadece bir kısmı yardımcı morfolojik unsurlara ihtiyaç duyarlar.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YARDIMCI MORFOLOJİK UNSURLAR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sesin, yardımcı morfolojik unsur mu, ekin bir parçası mı olduğunu görmek için, kıyaslama yoluna başvurmak gerekir.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Örneğin, “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koşuyor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” kelimesinde ünsüzle biten “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koş-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” fiilinden sonra gelen şimdiki zaman eki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/-İyor/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mu,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/-yor/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mudur görmek için, ünlüyle biten başka fiillere de şimdiki zaman eki getirilerek kıyaslanır.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Böylece asıl ek bulunur.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YARDIMCI MORFOLOJİK UNSURLAR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2800"/>
            </a:br>
            <a:br>
              <a:rPr sz="2800"/>
            </a:b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Ünsüzle biten fiiller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Ünlüyle biten fiiller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al-ıyor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oku-yor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gel-iyor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başla-yor (&gt;başlıyor)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bul-uyor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boya-yor (&gt;boyuyor) 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gül-üyor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çürü-yor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Demek ki, şimdiki zaman ekinin asgari (minimal) şekli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/-yor/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’muş.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durumda da, ünsüzle biten fiillerde, şimdiki zaman ekinden önce dar bir ünlü girermiş.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YARDIMCI MORFOLOJİK UNSURLAR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diğer örnek: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“ütüsü”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kelimesinde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“ütü”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isim kökünden sonra 3T iyelik eki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midir,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midir öğrenmek için, yine ünlü ve ünsüzle biten isimleri kıyaslamak gerekecek:</a:t>
            </a:r>
            <a:br>
              <a:rPr sz="2800"/>
            </a:br>
            <a:br>
              <a:rPr sz="2800"/>
            </a:b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Ünsüzle biten isimler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	</a:t>
            </a:r>
            <a:r>
              <a:rPr b="1" lang="en-US" sz="2800" strike="noStrike" u="sng">
                <a:solidFill>
                  <a:srgbClr val="ffff00"/>
                </a:solidFill>
                <a:effectLst/>
                <a:uFillTx/>
                <a:latin typeface="Arial"/>
              </a:rPr>
              <a:t>Ünlüyle biten isimler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yaz+ı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yazı+sı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ses+i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veli+si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dost+u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boru+su</a:t>
            </a:r>
            <a:br>
              <a:rPr sz="2800"/>
            </a:b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göz+ü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ccff"/>
                </a:solidFill>
                <a:effectLst/>
                <a:uFillTx/>
                <a:latin typeface="Arial"/>
              </a:rPr>
              <a:t>ütü+sü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lnSpc>
                <a:spcPct val="90000"/>
              </a:lnSpc>
              <a:spcBef>
                <a:spcPts val="700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Burada da, asıl ek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olduğu görülebilir. Ünlüyle biten isimlere bu ek getirildiğinde, ekten önce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“s”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sesi girer.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2016-11-22T20:39:15Z</dcterms:modified>
  <cp:revision>3</cp:revision>
  <dc:subject/>
  <dc:title>“mİ” SORU EDATI ve MORFOLOJİK ANALİZ</dc:title>
</cp:coreProperties>
</file>