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_rels/slide21.xml.rels" ContentType="application/vnd.openxmlformats-package.relationships+xml"/>
  <Override PartName="/ppt/slides/_rels/slide19.xml.rels" ContentType="application/vnd.openxmlformats-package.relationships+xml"/>
  <Override PartName="/ppt/slides/_rels/slide4.xml.rels" ContentType="application/vnd.openxmlformats-package.relationships+xml"/>
  <Override PartName="/ppt/slides/_rels/slide20.xml.rels" ContentType="application/vnd.openxmlformats-package.relationships+xml"/>
  <Override PartName="/ppt/slides/_rels/slide18.xml.rels" ContentType="application/vnd.openxmlformats-package.relationships+xml"/>
  <Override PartName="/ppt/slides/_rels/slide3.xml.rels" ContentType="application/vnd.openxmlformats-package.relationships+xml"/>
  <Override PartName="/ppt/slides/_rels/slide17.xml.rels" ContentType="application/vnd.openxmlformats-package.relationships+xml"/>
  <Override PartName="/ppt/slides/_rels/slide2.xml.rels" ContentType="application/vnd.openxmlformats-package.relationships+xml"/>
  <Override PartName="/ppt/slides/_rels/slide16.xml.rels" ContentType="application/vnd.openxmlformats-package.relationships+xml"/>
  <Override PartName="/ppt/slides/_rels/slide1.xml.rels" ContentType="application/vnd.openxmlformats-package.relationships+xml"/>
  <Override PartName="/ppt/slides/_rels/slide14.xml.rels" ContentType="application/vnd.openxmlformats-package.relationships+xml"/>
  <Override PartName="/ppt/slides/_rels/slide26.xml.rels" ContentType="application/vnd.openxmlformats-package.relationships+xml"/>
  <Override PartName="/ppt/slides/_rels/slide15.xml.rels" ContentType="application/vnd.openxmlformats-package.relationships+xml"/>
  <Override PartName="/ppt/slides/_rels/slide27.xml.rels" ContentType="application/vnd.openxmlformats-package.relationships+xml"/>
  <Override PartName="/ppt/slides/_rels/slide13.xml.rels" ContentType="application/vnd.openxmlformats-package.relationships+xml"/>
  <Override PartName="/ppt/slides/_rels/slide25.xml.rels" ContentType="application/vnd.openxmlformats-package.relationships+xml"/>
  <Override PartName="/ppt/slides/_rels/slide12.xml.rels" ContentType="application/vnd.openxmlformats-package.relationships+xml"/>
  <Override PartName="/ppt/slides/_rels/slide24.xml.rels" ContentType="application/vnd.openxmlformats-package.relationships+xml"/>
  <Override PartName="/ppt/slides/_rels/slide9.xml.rels" ContentType="application/vnd.openxmlformats-package.relationships+xml"/>
  <Override PartName="/ppt/slides/_rels/slide11.xml.rels" ContentType="application/vnd.openxmlformats-package.relationships+xml"/>
  <Override PartName="/ppt/slides/_rels/slide23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22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25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24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22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17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9144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AndObj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" name="PlaceHolder 3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87469F36-B8A7-4481-8207-CA43FC35A110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5565BC2D-380A-4C52-BA3F-8750B76C88E1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0346EB9-AE3A-4005-B4EA-5F180B4AEBFC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1" marL="743040" indent="-28584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2" marL="1143000" indent="-22860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3" marL="1600200" indent="-22860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4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5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6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45684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124080" y="6244920"/>
            <a:ext cx="289584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655272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7C9568EB-1B7F-44D4-B1E8-AFD2B1E6E6F7}" type="slidenum"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85800" y="1447560"/>
            <a:ext cx="7772400" cy="3276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6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DİLEK (TASARLAMA) KİPLERİ</a:t>
            </a:r>
            <a:endParaRPr b="0" lang="en-US" sz="6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3. GEREKLİLİK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Gereklilik kipinin soru şekillerinde, şahıs ekleri “mİ” soru edatından sonra gelir.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at-malı mı-(y)ım?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at-malı mı-(y)ız?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at-malı mı-sın?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at-malı mı-sınız?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at-malı mı-Ø?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at-malı-lar mı?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İstisna: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/-lAr/ 3Ç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şe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“mİ” soru edatından önce gelir: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Bize bilgi vermeliler mi?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Ye deyince, yememeliler mi?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4. DİLEK-ŞART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4. Dilek-şart kipi (DŞ</a:t>
            </a: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ke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), /-sA/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Dilek-şart kipi, fiilin gösterdiği iş, hareket, oluş veya kılışı bir dilek veya bir şarta bağlayan bir kiptir.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- Yapılışı: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Fiil kök veya gövdelerine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/-sA/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eki getirilerek yapılır.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İki varyantlı olan bu ek, BÜU’na uyar.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Bu ekin ne zaman dilek, ne zaman da şart görevinde kullanıldığı ancak sentaktik bağlamdan çıkarılabilir.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4. DİLEK-ŞART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Örneğin: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Size doğru yolu göstersem… (dilek)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Hava güzel olursa, Vodno’ya gideriz. (şart)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Cümlede bir yüklem varsa (ikinci unsur yoksa), o zaman bu cümlede dilek anlamı vardır.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Cümlede iki yüklem (iki unsur) varsa ve bunlardan birinci cümle yan, ikinci cümle de temel cümleyse, o zaman bu cümlede şart anlamı vardır.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4. DİLEK-ŞART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151920" y="1599840"/>
            <a:ext cx="899172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Örneğin: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oku-sa-m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oku-sa-k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oku-sa-n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oku-sa-nız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oku-sa-Ø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oku-sa-lar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Olumsuz şekil örnekleri: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oku-ma-sa-m, oku-ma-sa-n, oku-ma-sa-k, vb.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Soru şekillerinde ise, “mİ” soru edatı sonda gelir (şahıs ekleri kendisinden önce gelir):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oku-sa-m mı?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oku-ma-sa-m mı?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oku-sa-lar mı?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oku-ma-sa-lar mı?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 algn="ctr">
              <a:spcBef>
                <a:spcPts val="18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7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ŞAHIS EKLERİ</a:t>
            </a:r>
            <a:endParaRPr b="0" lang="en-US" sz="7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 ŞAHIS EKLERİ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Şahıs ekleri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(</a:t>
            </a:r>
            <a:r>
              <a:rPr b="0" lang="en-US" sz="28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şe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)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fiilin gösterdiği iş, hareket, oluş veya kılışın kimin tarafından yapıldığını bildiren eklerdir.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ekler, üç şahısta olabilirler: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a)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Birinci kişi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 konuşan / konuşanlar;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b)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İkinci kişi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 kendisine konuşulan / kendisine konuşulanlar;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c)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Üçüncü kişi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 hakkında konuşulan / hakkında konuşulanlar.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Konuşmacı sayısına göre, kişiler teklik (T) veya çoklukta (Ç) olabilirler.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Birden fazla kişi varsa, sayı çokluktadır.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 ŞAHIS EKLERİ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6868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Kökenleri ve kip ekleriyle kullanışlarına göre, Türkçede şahıs ekleri üç çeşit olabilir: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- I. tipte şahıs ekleri;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- II. tipte şahıs ekleri;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- III. tipte şahıs ekleri.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Bunlar teker teker ele alınacaktır.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I. TİPTE ŞAHIS EKLERİ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I. tipteki şahıs ekleri,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kişi zamirlerinden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elde edilen eklerdir. Kişi zamirlerinin zamanla ekleşmesiyle ortaya çıkmış eklerdir.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tipteki şahıs ekleri şu kiplerle kullanılır: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- belirsiz geçmiş zaman kipi;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- şimdiki zaman kipi;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- geniş zaman kipi;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- gelecek zaman kipi;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- istek kipi;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- gereklilik kipi.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I. TİPTE ŞAHIS EKLERİ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305920" cy="1066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I. tipte şahıs ekleri şunlardır: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47" name=""/>
          <p:cNvGraphicFramePr/>
          <p:nvPr/>
        </p:nvGraphicFramePr>
        <p:xfrm>
          <a:off x="1066680" y="2971800"/>
          <a:ext cx="7010640" cy="2438280"/>
        </p:xfrm>
        <a:graphic>
          <a:graphicData uri="http://schemas.openxmlformats.org/drawingml/2006/table">
            <a:tbl>
              <a:tblPr/>
              <a:tblGrid>
                <a:gridCol w="843120"/>
                <a:gridCol w="2921040"/>
                <a:gridCol w="3246480"/>
              </a:tblGrid>
              <a:tr h="60948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endParaRPr b="0" lang="en-US" sz="1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TEKLİK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ÇOKLUK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0984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1Ş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/-İm/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/-İz/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0948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2Ş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/-sİn/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/-sİnİz/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0948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3Ş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/-Ø/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/-lAr/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I. TİPTE ŞAHIS EKLERİ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6868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Örneğin: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Amma da güzel uyumuş</a:t>
            </a:r>
            <a:r>
              <a:rPr b="0" lang="en-US" sz="32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um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.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Sen hep geç geliyor</a:t>
            </a:r>
            <a:r>
              <a:rPr b="0" lang="en-US" sz="32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sun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.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Bundan sonra, hava alır. (&lt;al-(ı)r-</a:t>
            </a:r>
            <a:r>
              <a:rPr b="0" lang="en-US" sz="32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Ø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)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Bu oyunda sizleri yeneceğ</a:t>
            </a:r>
            <a:r>
              <a:rPr b="0" lang="en-US" sz="32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iz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.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Yarın öğleden sonra çaya gele</a:t>
            </a:r>
            <a:r>
              <a:rPr b="0" lang="en-US" sz="32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siniz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.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Öğrenciler sokakta sola ve sağa bakmalı</a:t>
            </a:r>
            <a:r>
              <a:rPr b="0" lang="en-US" sz="32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lar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B. DİLEK (TASARLAMA) KİPLERİ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Dilek kipleri, bildirmek kipleri gibi bir zamanı bildirmezler.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Bunlar daha çok henüz yapılmamış, niyet edilmiş, düşünülmüş, zorunlu olan veya istenilen iş, hareket, oluş ve kılışları bildirirler.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Türkçede dört dilek kipi vardır: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1. İstek kipi;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2. Emir kipi;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3. Gereklilik kipi;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4. Dilek-şart kipi.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I. TİPTE ŞAHIS EKLERİ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6868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Fiillerin soru şekillerinde, bu tipteki şahıs ekleri “mİ” soru edatından </a:t>
            </a: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sonra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gelir.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0">
              <a:lnSpc>
                <a:spcPct val="90000"/>
              </a:lnSpc>
              <a:spcBef>
                <a:spcPts val="700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Örneğin:</a:t>
            </a:r>
            <a:br>
              <a:rPr sz="2800"/>
            </a:br>
            <a:br>
              <a:rPr sz="2800"/>
            </a:b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Seni görmüş müy</a:t>
            </a:r>
            <a:r>
              <a:rPr b="0" lang="en-US" sz="28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üm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?</a:t>
            </a:r>
            <a:br>
              <a:rPr sz="2800"/>
            </a:b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Sen hep geç geliyor mu</a:t>
            </a:r>
            <a:r>
              <a:rPr b="0" lang="en-US" sz="28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sun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?</a:t>
            </a:r>
            <a:br>
              <a:rPr sz="2800"/>
            </a:b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Ali içeriye bakar mı? (&lt;bak-(a)r mı-</a:t>
            </a:r>
            <a:r>
              <a:rPr b="0" lang="en-US" sz="28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Ø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)</a:t>
            </a:r>
            <a:br>
              <a:rPr sz="2800"/>
            </a:b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Yemeğe gelecek mi</a:t>
            </a:r>
            <a:r>
              <a:rPr b="0" lang="en-US" sz="28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siniz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?</a:t>
            </a:r>
            <a:br>
              <a:rPr sz="2800"/>
            </a:b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 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II. TİPTE ŞAHIS EKLERİ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297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şahıs ekleri,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iyelik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kökenlidir. İyelik eklerinin zamanla ekleşmesiyle elde edilmişlerdir.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II. tipteki şahıs ekleri şu kiplerle kullanılır: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- belirli geçmiş zaman kipi;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- dilek-şart kipi.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II. tipte şahıs ekleri şunlardır: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54" name=""/>
          <p:cNvGraphicFramePr/>
          <p:nvPr/>
        </p:nvGraphicFramePr>
        <p:xfrm>
          <a:off x="914400" y="4724280"/>
          <a:ext cx="7238880" cy="2133360"/>
        </p:xfrm>
        <a:graphic>
          <a:graphicData uri="http://schemas.openxmlformats.org/drawingml/2006/table">
            <a:tbl>
              <a:tblPr/>
              <a:tblGrid>
                <a:gridCol w="869760"/>
                <a:gridCol w="3016080"/>
                <a:gridCol w="3353040"/>
              </a:tblGrid>
              <a:tr h="53316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endParaRPr b="0" lang="en-US" sz="1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TEKLİK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ÇOKLUK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53352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1Ş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/-m/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/-k/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51768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2Ş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/-n/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/-nİz/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54900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3Ş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/-Ø/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/-lAr/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II. TİPTE ŞAHIS EKLERİ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Örneğin: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Bu sabah haftaya ayrılacağımı söyledi</a:t>
            </a:r>
            <a:r>
              <a:rPr b="0" lang="en-US" sz="32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m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.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Yarın hep bunlardan yersin isterse</a:t>
            </a:r>
            <a:r>
              <a:rPr b="0" lang="en-US" sz="32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n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.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Yalnızca biraz daha büyük, birazcık daha büyük olsa. (olsa-</a:t>
            </a:r>
            <a:r>
              <a:rPr b="0" lang="en-US" sz="32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ø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)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Vücudunu ısıtacak elbiseler, insan gibi karnını doyuracak yiyecekler alsa</a:t>
            </a:r>
            <a:r>
              <a:rPr b="0" lang="en-US" sz="32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...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Hayır, geçen gün annemi duydu</a:t>
            </a:r>
            <a:r>
              <a:rPr b="0" lang="en-US" sz="32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nuz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.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Sonra ayıyla birlikte karın doyursa</a:t>
            </a:r>
            <a:r>
              <a:rPr b="0" lang="en-US" sz="32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lar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. Sonra da, birinin dili var, birinin dili yok, yatsa</a:t>
            </a:r>
            <a:r>
              <a:rPr b="0" lang="en-US" sz="32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lar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II. TİPTE ŞAHIS EKLERİ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6868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Fiillerin soru şekillerinde, bu tipteki şahıs ekleri “mİ” soru edatından </a:t>
            </a: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önce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gelir.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Örneğin: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Ona hiç baktı</a:t>
            </a:r>
            <a:r>
              <a:rPr b="0" lang="en-US" sz="32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m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 mı?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Bu diziyi izlese</a:t>
            </a:r>
            <a:r>
              <a:rPr b="0" lang="en-US" sz="3200" strike="noStrike" u="sng">
                <a:solidFill>
                  <a:srgbClr val="00ff00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 mi?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 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III. TİPTE ŞAHIS EKLERİ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tipteki şahıs ekleri, aslında,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emir kipiyle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kullanılan eklerdir.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Başka kiplerle kullanılmazlar.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Anlam ve görev bakımından bu ekler,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birleşik eklerdir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Özelliklerinden dolayı, burada emir kipi ve şahıs ekini birbirinden ayırmak mümkün değildir.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ekler, emir kipinden bahsedilirken verilmişti.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III. TİPTE ŞAHIS EKLERİ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456840" y="1599840"/>
            <a:ext cx="8381880" cy="1066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III. tipte şahıs ekleri şunlardır: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63" name=""/>
          <p:cNvGraphicFramePr/>
          <p:nvPr/>
        </p:nvGraphicFramePr>
        <p:xfrm>
          <a:off x="990720" y="2819520"/>
          <a:ext cx="6933960" cy="2438280"/>
        </p:xfrm>
        <a:graphic>
          <a:graphicData uri="http://schemas.openxmlformats.org/drawingml/2006/table">
            <a:tbl>
              <a:tblPr/>
              <a:tblGrid>
                <a:gridCol w="833400"/>
                <a:gridCol w="2889000"/>
                <a:gridCol w="3211560"/>
              </a:tblGrid>
              <a:tr h="60948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endParaRPr b="0" lang="en-US" sz="1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TEKLİK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ÇOKLUK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0948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1Ş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/-Ayİm/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/-Alİm/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0984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2Ş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/-Ø/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/-İn/, /-İnİz/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0948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3Ş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/-sİn/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/-sİnlAr/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III. TİPTE ŞAHIS EKLERİ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6868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Örneğin: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Bir daha danışayım.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İki lirasını bana ver, geri kalan iki liranı da ne istersen yap. (ver-ø, yap-ø)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Kız ona bütün yüreğiyle acısın, ama uygun saatlerde onu her gün gidip göreceği bir dinlenme evine koysun.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Kalk eve gidelim.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Gece gündüz okuyun.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Madem öyle, ne halleri varsa görsünler.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/>
          </p:nvPr>
        </p:nvSpPr>
        <p:spPr>
          <a:xfrm>
            <a:off x="0" y="1600200"/>
            <a:ext cx="91440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 algn="ctr">
              <a:spcBef>
                <a:spcPts val="134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5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BUGÜNLÜK BU KADAR.</a:t>
            </a:r>
            <a:endParaRPr b="0" lang="en-US" sz="5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 algn="ctr">
              <a:spcBef>
                <a:spcPts val="134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5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 algn="ctr">
              <a:lnSpc>
                <a:spcPct val="100000"/>
              </a:lnSpc>
              <a:spcBef>
                <a:spcPts val="134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5400" strike="noStrike" u="none">
                <a:solidFill>
                  <a:srgbClr val="ffff00"/>
                </a:solidFill>
                <a:effectLst/>
                <a:uFillTx/>
                <a:latin typeface="Wingdings"/>
                <a:ea typeface="Wingdings"/>
              </a:rPr>
              <a:t></a:t>
            </a:r>
            <a:endParaRPr b="0" lang="en-US" sz="5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 İSTEK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fontScale="92500" lnSpcReduction="9999"/>
          </a:bodyPr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1. İstek kipi (İ</a:t>
            </a:r>
            <a:r>
              <a:rPr b="0" lang="en-US" sz="28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ke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), /-A/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Fiilin gösterdiği iş, hareket, oluş veya kılışa istek, isteme, niyet anlamı katar.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Yapılışı: 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Fiil kök veya gövdelerine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/-A/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eki getirilerek yapılır.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İki varyantlı olan bu ek, BÜU’na uyar.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Olumlu şekilleri:</a:t>
            </a:r>
            <a:br>
              <a:rPr sz="2800"/>
            </a:b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yap-a-(y)ım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yap-a-lım</a:t>
            </a:r>
            <a:br>
              <a:rPr sz="2800"/>
            </a:b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yap-a-sın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yap-a-sınız</a:t>
            </a:r>
            <a:br>
              <a:rPr sz="2800"/>
            </a:b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yap-a-Ø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yap-a-lar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Dikkat: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1Ç</a:t>
            </a:r>
            <a:r>
              <a:rPr b="0" lang="en-US" sz="28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şe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diğer kiplerde görülen I. tipteki şahıs eki /-İz/ yerine /-lİm/’dir.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 İSTEK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/>
          </p:nvPr>
        </p:nvSpPr>
        <p:spPr>
          <a:xfrm>
            <a:off x="151920" y="1599840"/>
            <a:ext cx="899172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Olumsuz şekiller: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yap-ma-(y)a-(y)ım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yap-ma-(y)a-lar mı?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Çoğu zaman istek kipinin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“diye”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(de-(y)e) zarf-fiiliyle birlikte kullanıldığı görülür. Böylece zarf-fiil grubu elde edilir: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Orada herkesin önünde gülmeyeyim diye, kendimi tuttum.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Yaklaşıyor olmalıyız, çünkü Hatice yavaşlayalım diye işaret etmek için yaşlı kara eliyle tahtırevanın camına vurdu...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 EMİR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2. Emir kipi (E</a:t>
            </a: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ke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), /-Ø/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Emir kipi, fiilin gösterdiği işin, hareketin, oluşun veya kılışın yapılmak zorunda olduğunu emir yoluyla bildiren bir kiptir.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Bu kipin 1T ve 1Ç şekilleri, morfolojik olarak istek kipiyle aynı, ancak semantik olarak farklıdır.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Aralarındaki fark ancak morfosentaktik bağlamdan çıkarılacak olan anlamdan sezilebilir.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 EMİR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686800" cy="2971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Emir kipinin kendi eki yoktur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/-Ø/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Emir anlamı, şahıs eklerinden çıkarılır.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Bu şahıs ekleri ise, sadece emir kipiyle kullanılan şahıs ekleridir:</a:t>
            </a:r>
            <a:br>
              <a:rPr sz="3200"/>
            </a:b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23" name=""/>
          <p:cNvGraphicFramePr/>
          <p:nvPr/>
        </p:nvGraphicFramePr>
        <p:xfrm>
          <a:off x="990720" y="4267080"/>
          <a:ext cx="7086600" cy="2133720"/>
        </p:xfrm>
        <a:graphic>
          <a:graphicData uri="http://schemas.openxmlformats.org/drawingml/2006/table">
            <a:tbl>
              <a:tblPr/>
              <a:tblGrid>
                <a:gridCol w="852480"/>
                <a:gridCol w="2952720"/>
                <a:gridCol w="3281400"/>
              </a:tblGrid>
              <a:tr h="53352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endParaRPr b="0" lang="en-US" sz="1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TEKLİK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ÇOKLUK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53352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1Ş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/-Ayİm/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/-Alİm/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53316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2Ş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/-Ø/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/-İn/, /-İnİz/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53352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3Ş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/-sİn/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/-sİnlAr/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 EMİR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228240" y="1599840"/>
            <a:ext cx="89154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Olumsuz şekilleri: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bak-ma-(y)a-(y)ım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bak-ma-(y)a-lım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bak-ma-Ø-Ø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bak-ma-Ø-(y)ın(ız)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bak-ma-Ø-sın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bak-ma-Ø-sınlar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Emir kipinin 2T ve 2Ç soru şekilleri yoktur.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Bunun yerine,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gelecek zamanın olumlu ve olumsuz soru şekilleri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kullanılır.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Örneğin, 2T’te:</a:t>
            </a:r>
            <a:br>
              <a:rPr sz="2800"/>
            </a:b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gel-Ø-Ø mi?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=&gt; gel-ecek mi-sin?</a:t>
            </a:r>
            <a:br>
              <a:rPr sz="2800"/>
            </a:b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gel-me-Ø-Ø mi?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=&gt; gel-me-(y)ecek mi-sin?</a:t>
            </a:r>
            <a:br>
              <a:rPr sz="2800"/>
            </a:b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gel-Ø-in(iz) mi?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=&gt; gel-ecek mi-siniz?</a:t>
            </a:r>
            <a:br>
              <a:rPr sz="2800"/>
            </a:b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gel-me-Ø-(y)in(iz) mi? =&gt; gel-me-(y)ecek mi-siniz?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 EMİR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Konuşma dilinde ve bazı ağızlarda, emir görevinde bir de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/-sAnA/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ve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/-sAnİzA/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ekleri kullanılır.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Bu birleşik eklerde kesin emir yerine, daha ılımlı bir emir görevi vardır: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Utanma, gelsene. </a:t>
            </a:r>
            <a:br>
              <a:rPr sz="3200"/>
            </a:br>
            <a:r>
              <a:rPr b="0" lang="en-US" sz="32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Siz de orada durmasanıza.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3. GEREKLİLİK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3. Gereklilik kipi (G</a:t>
            </a:r>
            <a:r>
              <a:rPr b="0" lang="en-US" sz="28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ke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), /-mAlİ/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Bu kip, fiilin gösterdiği iş, hareket, oluş veya kılışa gereksinim, zorunluluk, yükümlülük anlamı katar.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Yapılışı: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Fiil kök veya gövdelerine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/-mAlİ/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eki getirilerek yapılır.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İki varyantlı olan bu ek, BÜU’na uyar.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Örneğin:</a:t>
            </a:r>
            <a:br>
              <a:rPr sz="2800"/>
            </a:br>
            <a:r>
              <a:rPr b="0" lang="en-U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Büyüklerimize saygı, küçüklerimize sevgi göstermeliyiz.</a:t>
            </a:r>
            <a:br>
              <a:rPr sz="2800"/>
            </a:br>
            <a:r>
              <a:rPr b="0" lang="es-ES" sz="2800" strike="noStrike" u="none">
                <a:solidFill>
                  <a:srgbClr val="00ff00"/>
                </a:solidFill>
                <a:effectLst/>
                <a:uFillTx/>
                <a:latin typeface="Arial"/>
              </a:rPr>
              <a:t>Şurada seninle beraber Goran ve Ayten de olmalılar.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LibreOffice/25.2.3.2$Linux_X86_64 LibreOffice_project/520$Build-2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>DEBIAN</cp:lastModifiedBy>
  <dcterms:modified xsi:type="dcterms:W3CDTF">2021-11-16T16:12:33Z</dcterms:modified>
  <cp:revision>3</cp:revision>
  <dc:subject/>
  <dc:title>DİLEK (TASARLAMA) KİPLERİ</dc:title>
</cp:coreProperties>
</file>